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1"/>
  </p:notesMasterIdLst>
  <p:sldIdLst>
    <p:sldId id="256" r:id="rId5"/>
    <p:sldId id="260" r:id="rId6"/>
    <p:sldId id="262" r:id="rId7"/>
    <p:sldId id="257" r:id="rId8"/>
    <p:sldId id="258" r:id="rId9"/>
    <p:sldId id="26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6748" autoAdjust="0"/>
  </p:normalViewPr>
  <p:slideViewPr>
    <p:cSldViewPr snapToGrid="0">
      <p:cViewPr varScale="1">
        <p:scale>
          <a:sx n="73" d="100"/>
          <a:sy n="73" d="100"/>
        </p:scale>
        <p:origin x="1974"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ck Weaver" userId="2a784b32-00f5-41cc-a313-a1a53e443903" providerId="ADAL" clId="{CF6AE686-F573-45B4-B630-B75C47D04B29}"/>
    <pc:docChg chg="modSld">
      <pc:chgData name="Zack Weaver" userId="2a784b32-00f5-41cc-a313-a1a53e443903" providerId="ADAL" clId="{CF6AE686-F573-45B4-B630-B75C47D04B29}" dt="2020-10-30T20:30:11.913" v="5" actId="6549"/>
      <pc:docMkLst>
        <pc:docMk/>
      </pc:docMkLst>
      <pc:sldChg chg="modNotesTx">
        <pc:chgData name="Zack Weaver" userId="2a784b32-00f5-41cc-a313-a1a53e443903" providerId="ADAL" clId="{CF6AE686-F573-45B4-B630-B75C47D04B29}" dt="2020-10-30T20:29:54.078" v="0" actId="6549"/>
        <pc:sldMkLst>
          <pc:docMk/>
          <pc:sldMk cId="4215846578" sldId="256"/>
        </pc:sldMkLst>
      </pc:sldChg>
      <pc:sldChg chg="modNotesTx">
        <pc:chgData name="Zack Weaver" userId="2a784b32-00f5-41cc-a313-a1a53e443903" providerId="ADAL" clId="{CF6AE686-F573-45B4-B630-B75C47D04B29}" dt="2020-10-30T20:30:04.735" v="3" actId="6549"/>
        <pc:sldMkLst>
          <pc:docMk/>
          <pc:sldMk cId="2349769292" sldId="257"/>
        </pc:sldMkLst>
      </pc:sldChg>
      <pc:sldChg chg="modNotesTx">
        <pc:chgData name="Zack Weaver" userId="2a784b32-00f5-41cc-a313-a1a53e443903" providerId="ADAL" clId="{CF6AE686-F573-45B4-B630-B75C47D04B29}" dt="2020-10-30T20:30:08.160" v="4" actId="6549"/>
        <pc:sldMkLst>
          <pc:docMk/>
          <pc:sldMk cId="2937904886" sldId="258"/>
        </pc:sldMkLst>
      </pc:sldChg>
      <pc:sldChg chg="modNotesTx">
        <pc:chgData name="Zack Weaver" userId="2a784b32-00f5-41cc-a313-a1a53e443903" providerId="ADAL" clId="{CF6AE686-F573-45B4-B630-B75C47D04B29}" dt="2020-10-30T20:29:57.933" v="1" actId="6549"/>
        <pc:sldMkLst>
          <pc:docMk/>
          <pc:sldMk cId="2816005237" sldId="260"/>
        </pc:sldMkLst>
      </pc:sldChg>
      <pc:sldChg chg="modNotesTx">
        <pc:chgData name="Zack Weaver" userId="2a784b32-00f5-41cc-a313-a1a53e443903" providerId="ADAL" clId="{CF6AE686-F573-45B4-B630-B75C47D04B29}" dt="2020-10-30T20:30:11.913" v="5" actId="6549"/>
        <pc:sldMkLst>
          <pc:docMk/>
          <pc:sldMk cId="3929076309" sldId="261"/>
        </pc:sldMkLst>
      </pc:sldChg>
      <pc:sldChg chg="modNotesTx">
        <pc:chgData name="Zack Weaver" userId="2a784b32-00f5-41cc-a313-a1a53e443903" providerId="ADAL" clId="{CF6AE686-F573-45B4-B630-B75C47D04B29}" dt="2020-10-30T20:30:01.822" v="2" actId="6549"/>
        <pc:sldMkLst>
          <pc:docMk/>
          <pc:sldMk cId="2702579804" sldId="262"/>
        </pc:sldMkLst>
      </pc:sldChg>
    </pc:docChg>
  </pc:docChgLst>
</pc:chgInfo>
</file>

<file path=ppt/diagrams/_rels/data4.xml.rels><?xml version="1.0" encoding="UTF-8" standalone="yes"?>
<Relationships xmlns="http://schemas.openxmlformats.org/package/2006/relationships"><Relationship Id="rId1" Type="http://schemas.openxmlformats.org/officeDocument/2006/relationships/hyperlink" Target="https://www.csusm.edu/corp/sponsoredprojects/osp_pol_forms.html"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www.csusm.edu/corp/sponsoredprojects/osp_pol_forms.html"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DF545C-9CDE-4BAF-8653-19809BDE7691}"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81EE35EE-A7B3-4C5B-A1CB-012DFAAC7A4F}">
      <dgm:prSet phldrT="[Text]" custT="1"/>
      <dgm:spPr/>
      <dgm:t>
        <a:bodyPr/>
        <a:lstStyle/>
        <a:p>
          <a:r>
            <a:rPr lang="en-US" sz="2000" dirty="0"/>
            <a:t>Cost Transfers (aka Expenditure Transfers) are the process of transferring expenses from one project to another.</a:t>
          </a:r>
        </a:p>
      </dgm:t>
    </dgm:pt>
    <dgm:pt modelId="{781D9BED-7AD1-4F4B-B851-11B38401AE97}" type="parTrans" cxnId="{EFEDB7A1-DB54-412F-806E-2057860C920A}">
      <dgm:prSet/>
      <dgm:spPr/>
      <dgm:t>
        <a:bodyPr/>
        <a:lstStyle/>
        <a:p>
          <a:endParaRPr lang="en-US"/>
        </a:p>
      </dgm:t>
    </dgm:pt>
    <dgm:pt modelId="{389D9D4C-AB67-4FAD-8113-1C094BFDC137}" type="sibTrans" cxnId="{EFEDB7A1-DB54-412F-806E-2057860C920A}">
      <dgm:prSet/>
      <dgm:spPr/>
      <dgm:t>
        <a:bodyPr/>
        <a:lstStyle/>
        <a:p>
          <a:endParaRPr lang="en-US"/>
        </a:p>
      </dgm:t>
    </dgm:pt>
    <dgm:pt modelId="{6F89D6EF-D620-451E-8FA4-E8BB7313516F}">
      <dgm:prSet phldrT="[Text]" custT="1"/>
      <dgm:spPr/>
      <dgm:t>
        <a:bodyPr/>
        <a:lstStyle/>
        <a:p>
          <a:r>
            <a:rPr lang="en-US" sz="2000" dirty="0"/>
            <a:t>Cost transfers are occasionally needed if an expense has initially posted to one project, but actually belongs to another.  These transfers are typically scrutinized very thoroughly by auditors and can result in material findings if not done correctly.  Therefore it is very important to ensure they are processed and documented properly.  But OSP is here to help!!</a:t>
          </a:r>
        </a:p>
      </dgm:t>
    </dgm:pt>
    <dgm:pt modelId="{DEF57252-5AEB-4574-9B13-BEE07BFB33B0}" type="parTrans" cxnId="{37B69CE3-63C6-4A86-8206-0C9878C99270}">
      <dgm:prSet/>
      <dgm:spPr/>
      <dgm:t>
        <a:bodyPr/>
        <a:lstStyle/>
        <a:p>
          <a:endParaRPr lang="en-US"/>
        </a:p>
      </dgm:t>
    </dgm:pt>
    <dgm:pt modelId="{53C73DC4-4481-437C-BEC3-AD1F26F1015D}" type="sibTrans" cxnId="{37B69CE3-63C6-4A86-8206-0C9878C99270}">
      <dgm:prSet/>
      <dgm:spPr/>
      <dgm:t>
        <a:bodyPr/>
        <a:lstStyle/>
        <a:p>
          <a:endParaRPr lang="en-US"/>
        </a:p>
      </dgm:t>
    </dgm:pt>
    <dgm:pt modelId="{764A6EBE-B6BC-43B6-A5CC-BFCD201E94A7}" type="pres">
      <dgm:prSet presAssocID="{62DF545C-9CDE-4BAF-8653-19809BDE7691}" presName="Name0" presStyleCnt="0">
        <dgm:presLayoutVars>
          <dgm:chMax val="7"/>
          <dgm:chPref val="7"/>
          <dgm:dir/>
        </dgm:presLayoutVars>
      </dgm:prSet>
      <dgm:spPr/>
    </dgm:pt>
    <dgm:pt modelId="{E719E372-2C18-45D7-9F21-F6C0F54C74DE}" type="pres">
      <dgm:prSet presAssocID="{62DF545C-9CDE-4BAF-8653-19809BDE7691}" presName="Name1" presStyleCnt="0"/>
      <dgm:spPr/>
    </dgm:pt>
    <dgm:pt modelId="{1AE94BAA-0CA0-4803-BF8E-E75338FA8FFA}" type="pres">
      <dgm:prSet presAssocID="{62DF545C-9CDE-4BAF-8653-19809BDE7691}" presName="cycle" presStyleCnt="0"/>
      <dgm:spPr/>
    </dgm:pt>
    <dgm:pt modelId="{6CE41787-B14B-4157-B8BE-080F0C63F8CE}" type="pres">
      <dgm:prSet presAssocID="{62DF545C-9CDE-4BAF-8653-19809BDE7691}" presName="srcNode" presStyleLbl="node1" presStyleIdx="0" presStyleCnt="2"/>
      <dgm:spPr/>
    </dgm:pt>
    <dgm:pt modelId="{FCED047B-61E6-4DD1-85A1-F437BC7F8845}" type="pres">
      <dgm:prSet presAssocID="{62DF545C-9CDE-4BAF-8653-19809BDE7691}" presName="conn" presStyleLbl="parChTrans1D2" presStyleIdx="0" presStyleCnt="1"/>
      <dgm:spPr/>
    </dgm:pt>
    <dgm:pt modelId="{56D51C7A-8F1F-407B-A1EF-49DED79FE703}" type="pres">
      <dgm:prSet presAssocID="{62DF545C-9CDE-4BAF-8653-19809BDE7691}" presName="extraNode" presStyleLbl="node1" presStyleIdx="0" presStyleCnt="2"/>
      <dgm:spPr/>
    </dgm:pt>
    <dgm:pt modelId="{BA17A787-D5ED-46DF-B355-61135AEF96E1}" type="pres">
      <dgm:prSet presAssocID="{62DF545C-9CDE-4BAF-8653-19809BDE7691}" presName="dstNode" presStyleLbl="node1" presStyleIdx="0" presStyleCnt="2"/>
      <dgm:spPr/>
    </dgm:pt>
    <dgm:pt modelId="{ED1AD39D-3D4A-4633-9FC5-2CD3D01979E8}" type="pres">
      <dgm:prSet presAssocID="{81EE35EE-A7B3-4C5B-A1CB-012DFAAC7A4F}" presName="text_1" presStyleLbl="node1" presStyleIdx="0" presStyleCnt="2">
        <dgm:presLayoutVars>
          <dgm:bulletEnabled val="1"/>
        </dgm:presLayoutVars>
      </dgm:prSet>
      <dgm:spPr/>
    </dgm:pt>
    <dgm:pt modelId="{59F36890-46BC-4DFE-8560-222B325D05E9}" type="pres">
      <dgm:prSet presAssocID="{81EE35EE-A7B3-4C5B-A1CB-012DFAAC7A4F}" presName="accent_1" presStyleCnt="0"/>
      <dgm:spPr/>
    </dgm:pt>
    <dgm:pt modelId="{2E4D663D-AF31-4A00-96F2-FF9FEAB54EB5}" type="pres">
      <dgm:prSet presAssocID="{81EE35EE-A7B3-4C5B-A1CB-012DFAAC7A4F}" presName="accentRepeatNode" presStyleLbl="solidFgAcc1" presStyleIdx="0" presStyleCnt="2"/>
      <dgm:spPr/>
    </dgm:pt>
    <dgm:pt modelId="{79BE88BB-6D01-4EB3-B828-2F84C827D519}" type="pres">
      <dgm:prSet presAssocID="{6F89D6EF-D620-451E-8FA4-E8BB7313516F}" presName="text_2" presStyleLbl="node1" presStyleIdx="1" presStyleCnt="2">
        <dgm:presLayoutVars>
          <dgm:bulletEnabled val="1"/>
        </dgm:presLayoutVars>
      </dgm:prSet>
      <dgm:spPr/>
    </dgm:pt>
    <dgm:pt modelId="{493CD893-2BF1-45EB-9600-C8BFCFB25C98}" type="pres">
      <dgm:prSet presAssocID="{6F89D6EF-D620-451E-8FA4-E8BB7313516F}" presName="accent_2" presStyleCnt="0"/>
      <dgm:spPr/>
    </dgm:pt>
    <dgm:pt modelId="{264EBDBF-81F9-4B99-9007-765E016D330C}" type="pres">
      <dgm:prSet presAssocID="{6F89D6EF-D620-451E-8FA4-E8BB7313516F}" presName="accentRepeatNode" presStyleLbl="solidFgAcc1" presStyleIdx="1" presStyleCnt="2"/>
      <dgm:spPr/>
    </dgm:pt>
  </dgm:ptLst>
  <dgm:cxnLst>
    <dgm:cxn modelId="{6679CE1D-679B-4FBE-9D6F-151537DB64C8}" type="presOf" srcId="{389D9D4C-AB67-4FAD-8113-1C094BFDC137}" destId="{FCED047B-61E6-4DD1-85A1-F437BC7F8845}" srcOrd="0" destOrd="0" presId="urn:microsoft.com/office/officeart/2008/layout/VerticalCurvedList"/>
    <dgm:cxn modelId="{D830955F-468B-46EA-8282-F8717CFAC157}" type="presOf" srcId="{6F89D6EF-D620-451E-8FA4-E8BB7313516F}" destId="{79BE88BB-6D01-4EB3-B828-2F84C827D519}" srcOrd="0" destOrd="0" presId="urn:microsoft.com/office/officeart/2008/layout/VerticalCurvedList"/>
    <dgm:cxn modelId="{C4E9DD92-DDBE-4A68-8FD4-8AEDABDD3C23}" type="presOf" srcId="{62DF545C-9CDE-4BAF-8653-19809BDE7691}" destId="{764A6EBE-B6BC-43B6-A5CC-BFCD201E94A7}" srcOrd="0" destOrd="0" presId="urn:microsoft.com/office/officeart/2008/layout/VerticalCurvedList"/>
    <dgm:cxn modelId="{0357A494-3944-453E-A721-F3A3682D4013}" type="presOf" srcId="{81EE35EE-A7B3-4C5B-A1CB-012DFAAC7A4F}" destId="{ED1AD39D-3D4A-4633-9FC5-2CD3D01979E8}" srcOrd="0" destOrd="0" presId="urn:microsoft.com/office/officeart/2008/layout/VerticalCurvedList"/>
    <dgm:cxn modelId="{EFEDB7A1-DB54-412F-806E-2057860C920A}" srcId="{62DF545C-9CDE-4BAF-8653-19809BDE7691}" destId="{81EE35EE-A7B3-4C5B-A1CB-012DFAAC7A4F}" srcOrd="0" destOrd="0" parTransId="{781D9BED-7AD1-4F4B-B851-11B38401AE97}" sibTransId="{389D9D4C-AB67-4FAD-8113-1C094BFDC137}"/>
    <dgm:cxn modelId="{37B69CE3-63C6-4A86-8206-0C9878C99270}" srcId="{62DF545C-9CDE-4BAF-8653-19809BDE7691}" destId="{6F89D6EF-D620-451E-8FA4-E8BB7313516F}" srcOrd="1" destOrd="0" parTransId="{DEF57252-5AEB-4574-9B13-BEE07BFB33B0}" sibTransId="{53C73DC4-4481-437C-BEC3-AD1F26F1015D}"/>
    <dgm:cxn modelId="{58F98067-DDDD-4BE7-B103-B0CCDA57F7C2}" type="presParOf" srcId="{764A6EBE-B6BC-43B6-A5CC-BFCD201E94A7}" destId="{E719E372-2C18-45D7-9F21-F6C0F54C74DE}" srcOrd="0" destOrd="0" presId="urn:microsoft.com/office/officeart/2008/layout/VerticalCurvedList"/>
    <dgm:cxn modelId="{68DC4F10-C541-4F55-B3C2-C5AB9C665A7A}" type="presParOf" srcId="{E719E372-2C18-45D7-9F21-F6C0F54C74DE}" destId="{1AE94BAA-0CA0-4803-BF8E-E75338FA8FFA}" srcOrd="0" destOrd="0" presId="urn:microsoft.com/office/officeart/2008/layout/VerticalCurvedList"/>
    <dgm:cxn modelId="{F7A661BF-1E13-4D24-BF79-61BB9A9C4C2D}" type="presParOf" srcId="{1AE94BAA-0CA0-4803-BF8E-E75338FA8FFA}" destId="{6CE41787-B14B-4157-B8BE-080F0C63F8CE}" srcOrd="0" destOrd="0" presId="urn:microsoft.com/office/officeart/2008/layout/VerticalCurvedList"/>
    <dgm:cxn modelId="{6FDE1FEC-DDF4-4056-B183-53A04F8D7F9E}" type="presParOf" srcId="{1AE94BAA-0CA0-4803-BF8E-E75338FA8FFA}" destId="{FCED047B-61E6-4DD1-85A1-F437BC7F8845}" srcOrd="1" destOrd="0" presId="urn:microsoft.com/office/officeart/2008/layout/VerticalCurvedList"/>
    <dgm:cxn modelId="{F230F6E8-6DAD-4688-AEEB-2DD0758A85F7}" type="presParOf" srcId="{1AE94BAA-0CA0-4803-BF8E-E75338FA8FFA}" destId="{56D51C7A-8F1F-407B-A1EF-49DED79FE703}" srcOrd="2" destOrd="0" presId="urn:microsoft.com/office/officeart/2008/layout/VerticalCurvedList"/>
    <dgm:cxn modelId="{1F9204F0-3A37-46B7-9F7A-F749CC8C759C}" type="presParOf" srcId="{1AE94BAA-0CA0-4803-BF8E-E75338FA8FFA}" destId="{BA17A787-D5ED-46DF-B355-61135AEF96E1}" srcOrd="3" destOrd="0" presId="urn:microsoft.com/office/officeart/2008/layout/VerticalCurvedList"/>
    <dgm:cxn modelId="{822531D4-D123-427A-9FCB-B70F69429F44}" type="presParOf" srcId="{E719E372-2C18-45D7-9F21-F6C0F54C74DE}" destId="{ED1AD39D-3D4A-4633-9FC5-2CD3D01979E8}" srcOrd="1" destOrd="0" presId="urn:microsoft.com/office/officeart/2008/layout/VerticalCurvedList"/>
    <dgm:cxn modelId="{AA0A44C7-DCFE-4EA1-9088-749AE92032E9}" type="presParOf" srcId="{E719E372-2C18-45D7-9F21-F6C0F54C74DE}" destId="{59F36890-46BC-4DFE-8560-222B325D05E9}" srcOrd="2" destOrd="0" presId="urn:microsoft.com/office/officeart/2008/layout/VerticalCurvedList"/>
    <dgm:cxn modelId="{AB81C808-6699-4EEA-99C2-A98CEBDA89A5}" type="presParOf" srcId="{59F36890-46BC-4DFE-8560-222B325D05E9}" destId="{2E4D663D-AF31-4A00-96F2-FF9FEAB54EB5}" srcOrd="0" destOrd="0" presId="urn:microsoft.com/office/officeart/2008/layout/VerticalCurvedList"/>
    <dgm:cxn modelId="{B93D8FF1-01C9-4ED6-808D-3B43FDFC8D55}" type="presParOf" srcId="{E719E372-2C18-45D7-9F21-F6C0F54C74DE}" destId="{79BE88BB-6D01-4EB3-B828-2F84C827D519}" srcOrd="3" destOrd="0" presId="urn:microsoft.com/office/officeart/2008/layout/VerticalCurvedList"/>
    <dgm:cxn modelId="{75F2B359-FFA3-45DE-A4BF-519A4E3D8305}" type="presParOf" srcId="{E719E372-2C18-45D7-9F21-F6C0F54C74DE}" destId="{493CD893-2BF1-45EB-9600-C8BFCFB25C98}" srcOrd="4" destOrd="0" presId="urn:microsoft.com/office/officeart/2008/layout/VerticalCurvedList"/>
    <dgm:cxn modelId="{61F84502-0F7A-467E-9F45-2C2BD616CA4E}" type="presParOf" srcId="{493CD893-2BF1-45EB-9600-C8BFCFB25C98}" destId="{264EBDBF-81F9-4B99-9007-765E016D330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5196FC-B695-4124-9579-00E9140E2FCB}" type="doc">
      <dgm:prSet loTypeId="urn:microsoft.com/office/officeart/2005/8/layout/vList3" loCatId="list" qsTypeId="urn:microsoft.com/office/officeart/2005/8/quickstyle/simple1" qsCatId="simple" csTypeId="urn:microsoft.com/office/officeart/2005/8/colors/accent4_2" csCatId="accent4" phldr="1"/>
      <dgm:spPr/>
    </dgm:pt>
    <dgm:pt modelId="{E5AE868E-E1D4-4DDE-A0AD-25D163D4D078}">
      <dgm:prSet phldrT="[Text]" custT="1"/>
      <dgm:spPr/>
      <dgm:t>
        <a:bodyPr/>
        <a:lstStyle/>
        <a:p>
          <a:r>
            <a:rPr lang="en-US" sz="1700" dirty="0"/>
            <a:t>The administrator misunderstood the PD/PI’s instructions on how to allocate the cost.</a:t>
          </a:r>
        </a:p>
      </dgm:t>
    </dgm:pt>
    <dgm:pt modelId="{7B93B3E6-0A7E-4D8F-B5EF-6991A5F0EA0C}" type="parTrans" cxnId="{06319D57-876E-4486-8280-8BED826CB67E}">
      <dgm:prSet/>
      <dgm:spPr/>
      <dgm:t>
        <a:bodyPr/>
        <a:lstStyle/>
        <a:p>
          <a:endParaRPr lang="en-US"/>
        </a:p>
      </dgm:t>
    </dgm:pt>
    <dgm:pt modelId="{53950F04-0326-4D14-ADD2-8588BD79F320}" type="sibTrans" cxnId="{06319D57-876E-4486-8280-8BED826CB67E}">
      <dgm:prSet/>
      <dgm:spPr/>
      <dgm:t>
        <a:bodyPr/>
        <a:lstStyle/>
        <a:p>
          <a:endParaRPr lang="en-US"/>
        </a:p>
      </dgm:t>
    </dgm:pt>
    <dgm:pt modelId="{6833D6E8-A831-424C-A518-A48D6F333D6D}">
      <dgm:prSet phldrT="[Text]"/>
      <dgm:spPr/>
      <dgm:t>
        <a:bodyPr/>
        <a:lstStyle/>
        <a:p>
          <a:r>
            <a:rPr lang="en-US" dirty="0"/>
            <a:t>The PI/PD has multiple funding sources for the same project and he/she provided the wrong account number to charge.</a:t>
          </a:r>
        </a:p>
      </dgm:t>
    </dgm:pt>
    <dgm:pt modelId="{E11151FA-9B20-4059-939D-0A6BC0452698}" type="parTrans" cxnId="{1F40C916-FFBE-4FC5-9D9F-223631D0C318}">
      <dgm:prSet/>
      <dgm:spPr/>
      <dgm:t>
        <a:bodyPr/>
        <a:lstStyle/>
        <a:p>
          <a:endParaRPr lang="en-US"/>
        </a:p>
      </dgm:t>
    </dgm:pt>
    <dgm:pt modelId="{FEF59E28-6F23-4A47-AB0F-53739079FB27}" type="sibTrans" cxnId="{1F40C916-FFBE-4FC5-9D9F-223631D0C318}">
      <dgm:prSet/>
      <dgm:spPr/>
      <dgm:t>
        <a:bodyPr/>
        <a:lstStyle/>
        <a:p>
          <a:endParaRPr lang="en-US"/>
        </a:p>
      </dgm:t>
    </dgm:pt>
    <dgm:pt modelId="{B4700254-9D3D-4B35-B39C-6B561C5DE84F}">
      <dgm:prSet phldrT="[Text]"/>
      <dgm:spPr/>
      <dgm:t>
        <a:bodyPr/>
        <a:lstStyle/>
        <a:p>
          <a:r>
            <a:rPr lang="en-US" dirty="0"/>
            <a:t>To move a cost overrun to a non-sponsored account (e.g. to a Campus Program "86xxx" project)</a:t>
          </a:r>
        </a:p>
      </dgm:t>
    </dgm:pt>
    <dgm:pt modelId="{AB17929C-37EB-4218-B27F-643916831411}" type="parTrans" cxnId="{0A8224ED-55A9-41C4-80F7-32349071D90C}">
      <dgm:prSet/>
      <dgm:spPr/>
      <dgm:t>
        <a:bodyPr/>
        <a:lstStyle/>
        <a:p>
          <a:endParaRPr lang="en-US"/>
        </a:p>
      </dgm:t>
    </dgm:pt>
    <dgm:pt modelId="{A093D3A7-3393-42F9-B0C2-3F2755F5489D}" type="sibTrans" cxnId="{0A8224ED-55A9-41C4-80F7-32349071D90C}">
      <dgm:prSet/>
      <dgm:spPr/>
      <dgm:t>
        <a:bodyPr/>
        <a:lstStyle/>
        <a:p>
          <a:endParaRPr lang="en-US"/>
        </a:p>
      </dgm:t>
    </dgm:pt>
    <dgm:pt modelId="{6ABEA0A4-9C85-48C6-8E63-E3F0111AC992}" type="pres">
      <dgm:prSet presAssocID="{155196FC-B695-4124-9579-00E9140E2FCB}" presName="linearFlow" presStyleCnt="0">
        <dgm:presLayoutVars>
          <dgm:dir/>
          <dgm:resizeHandles val="exact"/>
        </dgm:presLayoutVars>
      </dgm:prSet>
      <dgm:spPr/>
    </dgm:pt>
    <dgm:pt modelId="{9E504CFE-78C2-4DCC-A527-6309027B5AF4}" type="pres">
      <dgm:prSet presAssocID="{E5AE868E-E1D4-4DDE-A0AD-25D163D4D078}" presName="composite" presStyleCnt="0"/>
      <dgm:spPr/>
    </dgm:pt>
    <dgm:pt modelId="{F933AC8D-F04A-4C51-8ADC-27061DFE7CD9}" type="pres">
      <dgm:prSet presAssocID="{E5AE868E-E1D4-4DDE-A0AD-25D163D4D078}" presName="imgShp" presStyleLbl="fgImgPlace1" presStyleIdx="0" presStyleCnt="3" custLinFactX="-10154" custLinFactNeighborX="-100000" custLinFactNeighborY="-339"/>
      <dgm:spPr>
        <a:noFill/>
        <a:ln>
          <a:noFill/>
        </a:ln>
      </dgm:spPr>
    </dgm:pt>
    <dgm:pt modelId="{AEDA2183-B51A-44E8-A8EC-9F6236302108}" type="pres">
      <dgm:prSet presAssocID="{E5AE868E-E1D4-4DDE-A0AD-25D163D4D078}" presName="txShp" presStyleLbl="node1" presStyleIdx="0" presStyleCnt="3" custScaleX="150376">
        <dgm:presLayoutVars>
          <dgm:bulletEnabled val="1"/>
        </dgm:presLayoutVars>
      </dgm:prSet>
      <dgm:spPr/>
    </dgm:pt>
    <dgm:pt modelId="{5038498D-177E-47AF-86CB-13BBE16FF7B3}" type="pres">
      <dgm:prSet presAssocID="{53950F04-0326-4D14-ADD2-8588BD79F320}" presName="spacing" presStyleCnt="0"/>
      <dgm:spPr/>
    </dgm:pt>
    <dgm:pt modelId="{7CBD44C9-264B-426B-BAB8-FBF07E912557}" type="pres">
      <dgm:prSet presAssocID="{6833D6E8-A831-424C-A518-A48D6F333D6D}" presName="composite" presStyleCnt="0"/>
      <dgm:spPr/>
    </dgm:pt>
    <dgm:pt modelId="{0BBD902B-3664-4C71-8498-C221AF9382D8}" type="pres">
      <dgm:prSet presAssocID="{6833D6E8-A831-424C-A518-A48D6F333D6D}" presName="imgShp" presStyleLbl="fgImgPlace1" presStyleIdx="1" presStyleCnt="3"/>
      <dgm:spPr>
        <a:noFill/>
        <a:ln>
          <a:noFill/>
        </a:ln>
      </dgm:spPr>
    </dgm:pt>
    <dgm:pt modelId="{22C2CB00-C886-4120-983C-5BA2951A7B69}" type="pres">
      <dgm:prSet presAssocID="{6833D6E8-A831-424C-A518-A48D6F333D6D}" presName="txShp" presStyleLbl="node1" presStyleIdx="1" presStyleCnt="3" custScaleX="146351">
        <dgm:presLayoutVars>
          <dgm:bulletEnabled val="1"/>
        </dgm:presLayoutVars>
      </dgm:prSet>
      <dgm:spPr/>
    </dgm:pt>
    <dgm:pt modelId="{D4B5C45C-7C89-4625-802B-9A2F6AAC063C}" type="pres">
      <dgm:prSet presAssocID="{FEF59E28-6F23-4A47-AB0F-53739079FB27}" presName="spacing" presStyleCnt="0"/>
      <dgm:spPr/>
    </dgm:pt>
    <dgm:pt modelId="{234C3B48-6D52-4C89-B6C6-9C74D73C50E6}" type="pres">
      <dgm:prSet presAssocID="{B4700254-9D3D-4B35-B39C-6B561C5DE84F}" presName="composite" presStyleCnt="0"/>
      <dgm:spPr/>
    </dgm:pt>
    <dgm:pt modelId="{BF0725FC-42EC-4408-9691-E7091C9009B7}" type="pres">
      <dgm:prSet presAssocID="{B4700254-9D3D-4B35-B39C-6B561C5DE84F}" presName="imgShp" presStyleLbl="fgImgPlace1" presStyleIdx="2" presStyleCnt="3"/>
      <dgm:spPr>
        <a:noFill/>
        <a:ln>
          <a:noFill/>
        </a:ln>
      </dgm:spPr>
    </dgm:pt>
    <dgm:pt modelId="{A97EAB71-8291-412D-A21B-63D16856A20C}" type="pres">
      <dgm:prSet presAssocID="{B4700254-9D3D-4B35-B39C-6B561C5DE84F}" presName="txShp" presStyleLbl="node1" presStyleIdx="2" presStyleCnt="3" custScaleX="150376">
        <dgm:presLayoutVars>
          <dgm:bulletEnabled val="1"/>
        </dgm:presLayoutVars>
      </dgm:prSet>
      <dgm:spPr/>
    </dgm:pt>
  </dgm:ptLst>
  <dgm:cxnLst>
    <dgm:cxn modelId="{1F40C916-FFBE-4FC5-9D9F-223631D0C318}" srcId="{155196FC-B695-4124-9579-00E9140E2FCB}" destId="{6833D6E8-A831-424C-A518-A48D6F333D6D}" srcOrd="1" destOrd="0" parTransId="{E11151FA-9B20-4059-939D-0A6BC0452698}" sibTransId="{FEF59E28-6F23-4A47-AB0F-53739079FB27}"/>
    <dgm:cxn modelId="{54F58021-4C13-41FD-8102-1655B99C21B0}" type="presOf" srcId="{6833D6E8-A831-424C-A518-A48D6F333D6D}" destId="{22C2CB00-C886-4120-983C-5BA2951A7B69}" srcOrd="0" destOrd="0" presId="urn:microsoft.com/office/officeart/2005/8/layout/vList3"/>
    <dgm:cxn modelId="{9CA4993E-2AE5-49C1-AD9C-934E46EDE446}" type="presOf" srcId="{B4700254-9D3D-4B35-B39C-6B561C5DE84F}" destId="{A97EAB71-8291-412D-A21B-63D16856A20C}" srcOrd="0" destOrd="0" presId="urn:microsoft.com/office/officeart/2005/8/layout/vList3"/>
    <dgm:cxn modelId="{06319D57-876E-4486-8280-8BED826CB67E}" srcId="{155196FC-B695-4124-9579-00E9140E2FCB}" destId="{E5AE868E-E1D4-4DDE-A0AD-25D163D4D078}" srcOrd="0" destOrd="0" parTransId="{7B93B3E6-0A7E-4D8F-B5EF-6991A5F0EA0C}" sibTransId="{53950F04-0326-4D14-ADD2-8588BD79F320}"/>
    <dgm:cxn modelId="{7107D49F-9B49-41BD-A7D4-7A628ECD7E20}" type="presOf" srcId="{155196FC-B695-4124-9579-00E9140E2FCB}" destId="{6ABEA0A4-9C85-48C6-8E63-E3F0111AC992}" srcOrd="0" destOrd="0" presId="urn:microsoft.com/office/officeart/2005/8/layout/vList3"/>
    <dgm:cxn modelId="{961BE2B0-3EE7-42B6-99C7-19ED00F0F2C6}" type="presOf" srcId="{E5AE868E-E1D4-4DDE-A0AD-25D163D4D078}" destId="{AEDA2183-B51A-44E8-A8EC-9F6236302108}" srcOrd="0" destOrd="0" presId="urn:microsoft.com/office/officeart/2005/8/layout/vList3"/>
    <dgm:cxn modelId="{0A8224ED-55A9-41C4-80F7-32349071D90C}" srcId="{155196FC-B695-4124-9579-00E9140E2FCB}" destId="{B4700254-9D3D-4B35-B39C-6B561C5DE84F}" srcOrd="2" destOrd="0" parTransId="{AB17929C-37EB-4218-B27F-643916831411}" sibTransId="{A093D3A7-3393-42F9-B0C2-3F2755F5489D}"/>
    <dgm:cxn modelId="{D7D34C66-EF2C-439B-A471-549CB3572CBC}" type="presParOf" srcId="{6ABEA0A4-9C85-48C6-8E63-E3F0111AC992}" destId="{9E504CFE-78C2-4DCC-A527-6309027B5AF4}" srcOrd="0" destOrd="0" presId="urn:microsoft.com/office/officeart/2005/8/layout/vList3"/>
    <dgm:cxn modelId="{CAD89A5C-9423-4109-9E78-42ABF0FF757C}" type="presParOf" srcId="{9E504CFE-78C2-4DCC-A527-6309027B5AF4}" destId="{F933AC8D-F04A-4C51-8ADC-27061DFE7CD9}" srcOrd="0" destOrd="0" presId="urn:microsoft.com/office/officeart/2005/8/layout/vList3"/>
    <dgm:cxn modelId="{1317A010-1251-48C3-93D8-681E8B470C8B}" type="presParOf" srcId="{9E504CFE-78C2-4DCC-A527-6309027B5AF4}" destId="{AEDA2183-B51A-44E8-A8EC-9F6236302108}" srcOrd="1" destOrd="0" presId="urn:microsoft.com/office/officeart/2005/8/layout/vList3"/>
    <dgm:cxn modelId="{715B444A-5AB7-47F0-B118-459A752567B7}" type="presParOf" srcId="{6ABEA0A4-9C85-48C6-8E63-E3F0111AC992}" destId="{5038498D-177E-47AF-86CB-13BBE16FF7B3}" srcOrd="1" destOrd="0" presId="urn:microsoft.com/office/officeart/2005/8/layout/vList3"/>
    <dgm:cxn modelId="{A5D8D2AB-CD08-4F69-9D92-3B74FB3749CD}" type="presParOf" srcId="{6ABEA0A4-9C85-48C6-8E63-E3F0111AC992}" destId="{7CBD44C9-264B-426B-BAB8-FBF07E912557}" srcOrd="2" destOrd="0" presId="urn:microsoft.com/office/officeart/2005/8/layout/vList3"/>
    <dgm:cxn modelId="{9CB24C39-9AFC-4FD4-BA94-17702B8A7F93}" type="presParOf" srcId="{7CBD44C9-264B-426B-BAB8-FBF07E912557}" destId="{0BBD902B-3664-4C71-8498-C221AF9382D8}" srcOrd="0" destOrd="0" presId="urn:microsoft.com/office/officeart/2005/8/layout/vList3"/>
    <dgm:cxn modelId="{CA3120E9-DDB3-4AD9-85E7-16FE28026EAD}" type="presParOf" srcId="{7CBD44C9-264B-426B-BAB8-FBF07E912557}" destId="{22C2CB00-C886-4120-983C-5BA2951A7B69}" srcOrd="1" destOrd="0" presId="urn:microsoft.com/office/officeart/2005/8/layout/vList3"/>
    <dgm:cxn modelId="{7D92AAC9-B706-4202-8BD4-3D91D3704739}" type="presParOf" srcId="{6ABEA0A4-9C85-48C6-8E63-E3F0111AC992}" destId="{D4B5C45C-7C89-4625-802B-9A2F6AAC063C}" srcOrd="3" destOrd="0" presId="urn:microsoft.com/office/officeart/2005/8/layout/vList3"/>
    <dgm:cxn modelId="{104CF620-CB86-4FA3-85C6-E265C396A458}" type="presParOf" srcId="{6ABEA0A4-9C85-48C6-8E63-E3F0111AC992}" destId="{234C3B48-6D52-4C89-B6C6-9C74D73C50E6}" srcOrd="4" destOrd="0" presId="urn:microsoft.com/office/officeart/2005/8/layout/vList3"/>
    <dgm:cxn modelId="{D975D287-18EC-40A6-B16F-48B8070A7B3D}" type="presParOf" srcId="{234C3B48-6D52-4C89-B6C6-9C74D73C50E6}" destId="{BF0725FC-42EC-4408-9691-E7091C9009B7}" srcOrd="0" destOrd="0" presId="urn:microsoft.com/office/officeart/2005/8/layout/vList3"/>
    <dgm:cxn modelId="{1F70189A-539C-4D66-B19F-AADA14024D72}" type="presParOf" srcId="{234C3B48-6D52-4C89-B6C6-9C74D73C50E6}" destId="{A97EAB71-8291-412D-A21B-63D16856A20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5196FC-B695-4124-9579-00E9140E2FCB}" type="doc">
      <dgm:prSet loTypeId="urn:microsoft.com/office/officeart/2005/8/layout/vList3" loCatId="list" qsTypeId="urn:microsoft.com/office/officeart/2005/8/quickstyle/simple1" qsCatId="simple" csTypeId="urn:microsoft.com/office/officeart/2005/8/colors/accent5_2" csCatId="accent5" phldr="1"/>
      <dgm:spPr/>
    </dgm:pt>
    <dgm:pt modelId="{E5AE868E-E1D4-4DDE-A0AD-25D163D4D078}">
      <dgm:prSet phldrT="[Text]" custT="1"/>
      <dgm:spPr/>
      <dgm:t>
        <a:bodyPr/>
        <a:lstStyle/>
        <a:p>
          <a:r>
            <a:rPr lang="en-US" sz="1700" dirty="0"/>
            <a:t>To transfer costs to cover a deficit on another award / sponsored project.</a:t>
          </a:r>
        </a:p>
      </dgm:t>
    </dgm:pt>
    <dgm:pt modelId="{7B93B3E6-0A7E-4D8F-B5EF-6991A5F0EA0C}" type="parTrans" cxnId="{06319D57-876E-4486-8280-8BED826CB67E}">
      <dgm:prSet/>
      <dgm:spPr/>
      <dgm:t>
        <a:bodyPr/>
        <a:lstStyle/>
        <a:p>
          <a:endParaRPr lang="en-US"/>
        </a:p>
      </dgm:t>
    </dgm:pt>
    <dgm:pt modelId="{53950F04-0326-4D14-ADD2-8588BD79F320}" type="sibTrans" cxnId="{06319D57-876E-4486-8280-8BED826CB67E}">
      <dgm:prSet/>
      <dgm:spPr/>
      <dgm:t>
        <a:bodyPr/>
        <a:lstStyle/>
        <a:p>
          <a:endParaRPr lang="en-US"/>
        </a:p>
      </dgm:t>
    </dgm:pt>
    <dgm:pt modelId="{6833D6E8-A831-424C-A518-A48D6F333D6D}">
      <dgm:prSet phldrT="[Text]" custT="1"/>
      <dgm:spPr/>
      <dgm:t>
        <a:bodyPr/>
        <a:lstStyle/>
        <a:p>
          <a:r>
            <a:rPr lang="en-US" sz="1700" dirty="0"/>
            <a:t>To transfer costs to spend the balance of an award / sponsored project.</a:t>
          </a:r>
        </a:p>
      </dgm:t>
    </dgm:pt>
    <dgm:pt modelId="{E11151FA-9B20-4059-939D-0A6BC0452698}" type="parTrans" cxnId="{1F40C916-FFBE-4FC5-9D9F-223631D0C318}">
      <dgm:prSet/>
      <dgm:spPr/>
      <dgm:t>
        <a:bodyPr/>
        <a:lstStyle/>
        <a:p>
          <a:endParaRPr lang="en-US"/>
        </a:p>
      </dgm:t>
    </dgm:pt>
    <dgm:pt modelId="{FEF59E28-6F23-4A47-AB0F-53739079FB27}" type="sibTrans" cxnId="{1F40C916-FFBE-4FC5-9D9F-223631D0C318}">
      <dgm:prSet/>
      <dgm:spPr/>
      <dgm:t>
        <a:bodyPr/>
        <a:lstStyle/>
        <a:p>
          <a:endParaRPr lang="en-US"/>
        </a:p>
      </dgm:t>
    </dgm:pt>
    <dgm:pt modelId="{6ABEA0A4-9C85-48C6-8E63-E3F0111AC992}" type="pres">
      <dgm:prSet presAssocID="{155196FC-B695-4124-9579-00E9140E2FCB}" presName="linearFlow" presStyleCnt="0">
        <dgm:presLayoutVars>
          <dgm:dir/>
          <dgm:resizeHandles val="exact"/>
        </dgm:presLayoutVars>
      </dgm:prSet>
      <dgm:spPr/>
    </dgm:pt>
    <dgm:pt modelId="{9E504CFE-78C2-4DCC-A527-6309027B5AF4}" type="pres">
      <dgm:prSet presAssocID="{E5AE868E-E1D4-4DDE-A0AD-25D163D4D078}" presName="composite" presStyleCnt="0"/>
      <dgm:spPr/>
    </dgm:pt>
    <dgm:pt modelId="{F933AC8D-F04A-4C51-8ADC-27061DFE7CD9}" type="pres">
      <dgm:prSet presAssocID="{E5AE868E-E1D4-4DDE-A0AD-25D163D4D078}" presName="imgShp" presStyleLbl="fgImgPlace1" presStyleIdx="0" presStyleCnt="2" custLinFactX="-10154" custLinFactNeighborX="-100000" custLinFactNeighborY="-339"/>
      <dgm:spPr>
        <a:noFill/>
        <a:ln>
          <a:noFill/>
        </a:ln>
      </dgm:spPr>
    </dgm:pt>
    <dgm:pt modelId="{AEDA2183-B51A-44E8-A8EC-9F6236302108}" type="pres">
      <dgm:prSet presAssocID="{E5AE868E-E1D4-4DDE-A0AD-25D163D4D078}" presName="txShp" presStyleLbl="node1" presStyleIdx="0" presStyleCnt="2" custScaleX="150376">
        <dgm:presLayoutVars>
          <dgm:bulletEnabled val="1"/>
        </dgm:presLayoutVars>
      </dgm:prSet>
      <dgm:spPr/>
    </dgm:pt>
    <dgm:pt modelId="{5038498D-177E-47AF-86CB-13BBE16FF7B3}" type="pres">
      <dgm:prSet presAssocID="{53950F04-0326-4D14-ADD2-8588BD79F320}" presName="spacing" presStyleCnt="0"/>
      <dgm:spPr/>
    </dgm:pt>
    <dgm:pt modelId="{7CBD44C9-264B-426B-BAB8-FBF07E912557}" type="pres">
      <dgm:prSet presAssocID="{6833D6E8-A831-424C-A518-A48D6F333D6D}" presName="composite" presStyleCnt="0"/>
      <dgm:spPr/>
    </dgm:pt>
    <dgm:pt modelId="{0BBD902B-3664-4C71-8498-C221AF9382D8}" type="pres">
      <dgm:prSet presAssocID="{6833D6E8-A831-424C-A518-A48D6F333D6D}" presName="imgShp" presStyleLbl="fgImgPlace1" presStyleIdx="1" presStyleCnt="2"/>
      <dgm:spPr>
        <a:noFill/>
        <a:ln>
          <a:noFill/>
        </a:ln>
      </dgm:spPr>
    </dgm:pt>
    <dgm:pt modelId="{22C2CB00-C886-4120-983C-5BA2951A7B69}" type="pres">
      <dgm:prSet presAssocID="{6833D6E8-A831-424C-A518-A48D6F333D6D}" presName="txShp" presStyleLbl="node1" presStyleIdx="1" presStyleCnt="2" custScaleX="146351">
        <dgm:presLayoutVars>
          <dgm:bulletEnabled val="1"/>
        </dgm:presLayoutVars>
      </dgm:prSet>
      <dgm:spPr/>
    </dgm:pt>
  </dgm:ptLst>
  <dgm:cxnLst>
    <dgm:cxn modelId="{1F40C916-FFBE-4FC5-9D9F-223631D0C318}" srcId="{155196FC-B695-4124-9579-00E9140E2FCB}" destId="{6833D6E8-A831-424C-A518-A48D6F333D6D}" srcOrd="1" destOrd="0" parTransId="{E11151FA-9B20-4059-939D-0A6BC0452698}" sibTransId="{FEF59E28-6F23-4A47-AB0F-53739079FB27}"/>
    <dgm:cxn modelId="{54F58021-4C13-41FD-8102-1655B99C21B0}" type="presOf" srcId="{6833D6E8-A831-424C-A518-A48D6F333D6D}" destId="{22C2CB00-C886-4120-983C-5BA2951A7B69}" srcOrd="0" destOrd="0" presId="urn:microsoft.com/office/officeart/2005/8/layout/vList3"/>
    <dgm:cxn modelId="{06319D57-876E-4486-8280-8BED826CB67E}" srcId="{155196FC-B695-4124-9579-00E9140E2FCB}" destId="{E5AE868E-E1D4-4DDE-A0AD-25D163D4D078}" srcOrd="0" destOrd="0" parTransId="{7B93B3E6-0A7E-4D8F-B5EF-6991A5F0EA0C}" sibTransId="{53950F04-0326-4D14-ADD2-8588BD79F320}"/>
    <dgm:cxn modelId="{7107D49F-9B49-41BD-A7D4-7A628ECD7E20}" type="presOf" srcId="{155196FC-B695-4124-9579-00E9140E2FCB}" destId="{6ABEA0A4-9C85-48C6-8E63-E3F0111AC992}" srcOrd="0" destOrd="0" presId="urn:microsoft.com/office/officeart/2005/8/layout/vList3"/>
    <dgm:cxn modelId="{961BE2B0-3EE7-42B6-99C7-19ED00F0F2C6}" type="presOf" srcId="{E5AE868E-E1D4-4DDE-A0AD-25D163D4D078}" destId="{AEDA2183-B51A-44E8-A8EC-9F6236302108}" srcOrd="0" destOrd="0" presId="urn:microsoft.com/office/officeart/2005/8/layout/vList3"/>
    <dgm:cxn modelId="{D7D34C66-EF2C-439B-A471-549CB3572CBC}" type="presParOf" srcId="{6ABEA0A4-9C85-48C6-8E63-E3F0111AC992}" destId="{9E504CFE-78C2-4DCC-A527-6309027B5AF4}" srcOrd="0" destOrd="0" presId="urn:microsoft.com/office/officeart/2005/8/layout/vList3"/>
    <dgm:cxn modelId="{CAD89A5C-9423-4109-9E78-42ABF0FF757C}" type="presParOf" srcId="{9E504CFE-78C2-4DCC-A527-6309027B5AF4}" destId="{F933AC8D-F04A-4C51-8ADC-27061DFE7CD9}" srcOrd="0" destOrd="0" presId="urn:microsoft.com/office/officeart/2005/8/layout/vList3"/>
    <dgm:cxn modelId="{1317A010-1251-48C3-93D8-681E8B470C8B}" type="presParOf" srcId="{9E504CFE-78C2-4DCC-A527-6309027B5AF4}" destId="{AEDA2183-B51A-44E8-A8EC-9F6236302108}" srcOrd="1" destOrd="0" presId="urn:microsoft.com/office/officeart/2005/8/layout/vList3"/>
    <dgm:cxn modelId="{715B444A-5AB7-47F0-B118-459A752567B7}" type="presParOf" srcId="{6ABEA0A4-9C85-48C6-8E63-E3F0111AC992}" destId="{5038498D-177E-47AF-86CB-13BBE16FF7B3}" srcOrd="1" destOrd="0" presId="urn:microsoft.com/office/officeart/2005/8/layout/vList3"/>
    <dgm:cxn modelId="{A5D8D2AB-CD08-4F69-9D92-3B74FB3749CD}" type="presParOf" srcId="{6ABEA0A4-9C85-48C6-8E63-E3F0111AC992}" destId="{7CBD44C9-264B-426B-BAB8-FBF07E912557}" srcOrd="2" destOrd="0" presId="urn:microsoft.com/office/officeart/2005/8/layout/vList3"/>
    <dgm:cxn modelId="{9CB24C39-9AFC-4FD4-BA94-17702B8A7F93}" type="presParOf" srcId="{7CBD44C9-264B-426B-BAB8-FBF07E912557}" destId="{0BBD902B-3664-4C71-8498-C221AF9382D8}" srcOrd="0" destOrd="0" presId="urn:microsoft.com/office/officeart/2005/8/layout/vList3"/>
    <dgm:cxn modelId="{CA3120E9-DDB3-4AD9-85E7-16FE28026EAD}" type="presParOf" srcId="{7CBD44C9-264B-426B-BAB8-FBF07E912557}" destId="{22C2CB00-C886-4120-983C-5BA2951A7B69}"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0D9A51-BA72-4A52-BA89-37F3024DAB4A}"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en-US"/>
        </a:p>
      </dgm:t>
    </dgm:pt>
    <dgm:pt modelId="{6EBD8335-C5D5-4AA2-8A9B-5628FE0B6DFA}">
      <dgm:prSet phldrT="[Text]" custT="1"/>
      <dgm:spPr/>
      <dgm:t>
        <a:bodyPr/>
        <a:lstStyle/>
        <a:p>
          <a:r>
            <a:rPr lang="en-US" sz="1800" b="1" dirty="0"/>
            <a:t>Forms</a:t>
          </a:r>
          <a:r>
            <a:rPr lang="en-US" sz="1700" dirty="0"/>
            <a:t>       </a:t>
          </a:r>
          <a:r>
            <a:rPr lang="en-US" sz="1100" dirty="0"/>
            <a:t>(because we all love them)</a:t>
          </a:r>
        </a:p>
      </dgm:t>
    </dgm:pt>
    <dgm:pt modelId="{1041CB8E-1A16-49D8-BF04-3D32C57D23D0}" type="parTrans" cxnId="{DF113717-C9F7-46A7-AEE8-A402872000C4}">
      <dgm:prSet/>
      <dgm:spPr/>
      <dgm:t>
        <a:bodyPr/>
        <a:lstStyle/>
        <a:p>
          <a:endParaRPr lang="en-US"/>
        </a:p>
      </dgm:t>
    </dgm:pt>
    <dgm:pt modelId="{4B9BD301-2397-4D61-80D0-A7F949BFC816}" type="sibTrans" cxnId="{DF113717-C9F7-46A7-AEE8-A402872000C4}">
      <dgm:prSet/>
      <dgm:spPr/>
      <dgm:t>
        <a:bodyPr/>
        <a:lstStyle/>
        <a:p>
          <a:endParaRPr lang="en-US"/>
        </a:p>
      </dgm:t>
    </dgm:pt>
    <dgm:pt modelId="{C00DFF00-D96A-4A17-8C3E-8709557FFAD6}">
      <dgm:prSet phldrT="[Text]" custT="1"/>
      <dgm:spPr/>
      <dgm:t>
        <a:bodyPr/>
        <a:lstStyle/>
        <a:p>
          <a:r>
            <a:rPr lang="en-US" sz="1600" dirty="0"/>
            <a:t>Requestor completes:</a:t>
          </a:r>
        </a:p>
      </dgm:t>
    </dgm:pt>
    <dgm:pt modelId="{B720FC54-E069-427C-9C24-0FCACAC1631E}" type="parTrans" cxnId="{8ABA8C73-8B3A-4A4C-953B-3AC382FBF5D6}">
      <dgm:prSet/>
      <dgm:spPr/>
      <dgm:t>
        <a:bodyPr/>
        <a:lstStyle/>
        <a:p>
          <a:endParaRPr lang="en-US"/>
        </a:p>
      </dgm:t>
    </dgm:pt>
    <dgm:pt modelId="{8261B9AC-48A6-448E-8977-B8E8A67DB200}" type="sibTrans" cxnId="{8ABA8C73-8B3A-4A4C-953B-3AC382FBF5D6}">
      <dgm:prSet/>
      <dgm:spPr/>
      <dgm:t>
        <a:bodyPr/>
        <a:lstStyle/>
        <a:p>
          <a:endParaRPr lang="en-US"/>
        </a:p>
      </dgm:t>
    </dgm:pt>
    <dgm:pt modelId="{931153A6-A01F-4E63-8872-F8D56BD1112E}">
      <dgm:prSet phldrT="[Text]" custT="1"/>
      <dgm:spPr/>
      <dgm:t>
        <a:bodyPr/>
        <a:lstStyle/>
        <a:p>
          <a:endParaRPr lang="en-US" sz="1800" b="1" dirty="0"/>
        </a:p>
        <a:p>
          <a:r>
            <a:rPr lang="en-US" sz="1800" b="1" dirty="0"/>
            <a:t>OSP Review </a:t>
          </a:r>
          <a:r>
            <a:rPr lang="en-US" sz="1100" dirty="0"/>
            <a:t>(because that’s what we do</a:t>
          </a:r>
          <a:r>
            <a:rPr lang="en-US" sz="1400" dirty="0"/>
            <a:t>)</a:t>
          </a:r>
        </a:p>
      </dgm:t>
    </dgm:pt>
    <dgm:pt modelId="{5E549471-2597-45A6-B16D-281D0CF0586E}" type="parTrans" cxnId="{41D6B84F-3D3B-4855-A4BF-68122450FFB9}">
      <dgm:prSet/>
      <dgm:spPr/>
      <dgm:t>
        <a:bodyPr/>
        <a:lstStyle/>
        <a:p>
          <a:endParaRPr lang="en-US"/>
        </a:p>
      </dgm:t>
    </dgm:pt>
    <dgm:pt modelId="{C3253639-E901-4F7D-970F-70D1A9FC3C18}" type="sibTrans" cxnId="{41D6B84F-3D3B-4855-A4BF-68122450FFB9}">
      <dgm:prSet/>
      <dgm:spPr/>
      <dgm:t>
        <a:bodyPr/>
        <a:lstStyle/>
        <a:p>
          <a:endParaRPr lang="en-US"/>
        </a:p>
      </dgm:t>
    </dgm:pt>
    <dgm:pt modelId="{31C74420-5364-4958-9308-88E848F50CAE}">
      <dgm:prSet phldrT="[Text]" custT="1"/>
      <dgm:spPr/>
      <dgm:t>
        <a:bodyPr/>
        <a:lstStyle/>
        <a:p>
          <a:r>
            <a:rPr lang="en-US" sz="1800" dirty="0"/>
            <a:t>Transfer is Processed </a:t>
          </a:r>
          <a:r>
            <a:rPr lang="en-US" sz="1100" dirty="0"/>
            <a:t>(Boom shaka-laka!!)</a:t>
          </a:r>
        </a:p>
      </dgm:t>
    </dgm:pt>
    <dgm:pt modelId="{767BC127-2258-4DB5-8AEF-B59545C7E2E6}" type="parTrans" cxnId="{141154D2-1FD8-46CB-B891-BC8DB908E8C6}">
      <dgm:prSet/>
      <dgm:spPr/>
      <dgm:t>
        <a:bodyPr/>
        <a:lstStyle/>
        <a:p>
          <a:endParaRPr lang="en-US"/>
        </a:p>
      </dgm:t>
    </dgm:pt>
    <dgm:pt modelId="{5C4FD033-E6D4-4680-B097-0C42AECDBCC3}" type="sibTrans" cxnId="{141154D2-1FD8-46CB-B891-BC8DB908E8C6}">
      <dgm:prSet/>
      <dgm:spPr/>
      <dgm:t>
        <a:bodyPr/>
        <a:lstStyle/>
        <a:p>
          <a:endParaRPr lang="en-US"/>
        </a:p>
      </dgm:t>
    </dgm:pt>
    <dgm:pt modelId="{084DE041-C944-4AC5-84FE-CE303D903219}">
      <dgm:prSet phldrT="[Text]" custT="1"/>
      <dgm:spPr/>
      <dgm:t>
        <a:bodyPr/>
        <a:lstStyle/>
        <a:p>
          <a:r>
            <a:rPr lang="en-US" sz="1600" dirty="0"/>
            <a:t>Once the SPA approves both forms, they will either return them to the requestor to submit to Auxiliary Accounting, or the SPA may simply submit it themselves as a courtesy (cc’ing the requestor)</a:t>
          </a:r>
        </a:p>
      </dgm:t>
    </dgm:pt>
    <dgm:pt modelId="{3AECF7DB-8378-44C7-949D-D2BD8DB32DEB}" type="parTrans" cxnId="{DB67C54D-9E88-4B3D-A7CF-CF8D95AE2CAE}">
      <dgm:prSet/>
      <dgm:spPr/>
      <dgm:t>
        <a:bodyPr/>
        <a:lstStyle/>
        <a:p>
          <a:endParaRPr lang="en-US"/>
        </a:p>
      </dgm:t>
    </dgm:pt>
    <dgm:pt modelId="{9BF8D8D0-484E-4D8E-B3D0-B90FE56440F4}" type="sibTrans" cxnId="{DB67C54D-9E88-4B3D-A7CF-CF8D95AE2CAE}">
      <dgm:prSet/>
      <dgm:spPr/>
      <dgm:t>
        <a:bodyPr/>
        <a:lstStyle/>
        <a:p>
          <a:endParaRPr lang="en-US"/>
        </a:p>
      </dgm:t>
    </dgm:pt>
    <dgm:pt modelId="{885DD8E7-2BB1-479A-8128-E9B50FA836B1}">
      <dgm:prSet phldrT="[Text]" custT="1"/>
      <dgm:spPr/>
      <dgm:t>
        <a:bodyPr/>
        <a:lstStyle/>
        <a:p>
          <a:r>
            <a:rPr lang="en-US" sz="1600" dirty="0"/>
            <a:t>Additional Cost Justification Form </a:t>
          </a:r>
          <a:r>
            <a:rPr lang="en-US" sz="1200" dirty="0"/>
            <a:t>(located at </a:t>
          </a:r>
          <a:r>
            <a:rPr lang="en-US" sz="1200" dirty="0">
              <a:solidFill>
                <a:srgbClr val="0070C0"/>
              </a:solidFill>
              <a:hlinkClick xmlns:r="http://schemas.openxmlformats.org/officeDocument/2006/relationships" r:id="rId1">
                <a:extLst>
                  <a:ext uri="{A12FA001-AC4F-418D-AE19-62706E023703}">
                    <ahyp:hlinkClr xmlns:ahyp="http://schemas.microsoft.com/office/drawing/2018/hyperlinkcolor" val="tx"/>
                  </a:ext>
                </a:extLst>
              </a:hlinkClick>
            </a:rPr>
            <a:t>https://www.csusm.edu/corp/sponsoredprojects/osp_pol_forms.html</a:t>
          </a:r>
          <a:r>
            <a:rPr lang="en-US" sz="1200" dirty="0"/>
            <a:t>)</a:t>
          </a:r>
        </a:p>
      </dgm:t>
    </dgm:pt>
    <dgm:pt modelId="{C83AE686-53D5-4E38-9376-42B6906D927E}" type="parTrans" cxnId="{6675112A-E119-44AA-8120-56CDA5971C25}">
      <dgm:prSet/>
      <dgm:spPr/>
      <dgm:t>
        <a:bodyPr/>
        <a:lstStyle/>
        <a:p>
          <a:endParaRPr lang="en-US"/>
        </a:p>
      </dgm:t>
    </dgm:pt>
    <dgm:pt modelId="{770FBEA1-D5C6-4D35-80EF-C397A817D045}" type="sibTrans" cxnId="{6675112A-E119-44AA-8120-56CDA5971C25}">
      <dgm:prSet/>
      <dgm:spPr/>
      <dgm:t>
        <a:bodyPr/>
        <a:lstStyle/>
        <a:p>
          <a:endParaRPr lang="en-US"/>
        </a:p>
      </dgm:t>
    </dgm:pt>
    <dgm:pt modelId="{888FA449-6DED-4D73-BA0F-0D9B45023DCB}">
      <dgm:prSet phldrT="[Text]" custT="1"/>
      <dgm:spPr/>
      <dgm:t>
        <a:bodyPr/>
        <a:lstStyle/>
        <a:p>
          <a:r>
            <a:rPr lang="en-US" sz="1600" dirty="0"/>
            <a:t>Expenditure Transfer Form </a:t>
          </a:r>
          <a:r>
            <a:rPr lang="en-US" sz="1200" dirty="0"/>
            <a:t>(located at </a:t>
          </a:r>
          <a:r>
            <a:rPr lang="en-US" sz="1200" dirty="0">
              <a:solidFill>
                <a:srgbClr val="0070C0"/>
              </a:solidFill>
              <a:hlinkClick xmlns:r="http://schemas.openxmlformats.org/officeDocument/2006/relationships" r:id="rId1">
                <a:extLst>
                  <a:ext uri="{A12FA001-AC4F-418D-AE19-62706E023703}">
                    <ahyp:hlinkClr xmlns:ahyp="http://schemas.microsoft.com/office/drawing/2018/hyperlinkcolor" val="tx"/>
                  </a:ext>
                </a:extLst>
              </a:hlinkClick>
            </a:rPr>
            <a:t>https://www.csusm.edu/corp/businesssrvcesandfinance/policies_proc_forms/index.html</a:t>
          </a:r>
          <a:r>
            <a:rPr lang="en-US" sz="1200" dirty="0"/>
            <a:t>)</a:t>
          </a:r>
        </a:p>
      </dgm:t>
    </dgm:pt>
    <dgm:pt modelId="{A23320F6-3FBE-4171-A8F4-B18E07E38933}" type="parTrans" cxnId="{7532F5B5-9EF2-43F6-85B6-4E3C55BBE393}">
      <dgm:prSet/>
      <dgm:spPr/>
      <dgm:t>
        <a:bodyPr/>
        <a:lstStyle/>
        <a:p>
          <a:endParaRPr lang="en-US"/>
        </a:p>
      </dgm:t>
    </dgm:pt>
    <dgm:pt modelId="{F7ACC731-DC04-4739-9ECC-011398D01CA9}" type="sibTrans" cxnId="{7532F5B5-9EF2-43F6-85B6-4E3C55BBE393}">
      <dgm:prSet/>
      <dgm:spPr/>
      <dgm:t>
        <a:bodyPr/>
        <a:lstStyle/>
        <a:p>
          <a:endParaRPr lang="en-US"/>
        </a:p>
      </dgm:t>
    </dgm:pt>
    <dgm:pt modelId="{13B594F2-024C-4753-AA48-9435599A71D0}">
      <dgm:prSet phldrT="[Text]" custT="1"/>
      <dgm:spPr/>
      <dgm:t>
        <a:bodyPr/>
        <a:lstStyle/>
        <a:p>
          <a:r>
            <a:rPr lang="en-US" sz="1600" dirty="0"/>
            <a:t>Requestor submits both forms to the assigned Sponsored Project Analyst (SPA) for review</a:t>
          </a:r>
        </a:p>
      </dgm:t>
    </dgm:pt>
    <dgm:pt modelId="{947C36A2-D7AF-4651-918E-DA2C1B627160}" type="parTrans" cxnId="{EE1DE39A-899B-4009-9055-2257F9432F6C}">
      <dgm:prSet/>
      <dgm:spPr/>
      <dgm:t>
        <a:bodyPr/>
        <a:lstStyle/>
        <a:p>
          <a:endParaRPr lang="en-US"/>
        </a:p>
      </dgm:t>
    </dgm:pt>
    <dgm:pt modelId="{F025446C-B590-4DB7-9502-EC4B3A7AB9D4}" type="sibTrans" cxnId="{EE1DE39A-899B-4009-9055-2257F9432F6C}">
      <dgm:prSet/>
      <dgm:spPr/>
      <dgm:t>
        <a:bodyPr/>
        <a:lstStyle/>
        <a:p>
          <a:endParaRPr lang="en-US"/>
        </a:p>
      </dgm:t>
    </dgm:pt>
    <dgm:pt modelId="{8E2C79C1-58A6-4EB7-B39E-D816138944A0}">
      <dgm:prSet phldrT="[Text]" custT="1"/>
      <dgm:spPr/>
      <dgm:t>
        <a:bodyPr/>
        <a:lstStyle/>
        <a:p>
          <a:r>
            <a:rPr lang="en-US" sz="1600" dirty="0"/>
            <a:t>Requestor DOES NOT submit the Expenditure Transfer Form without OSP review and approval</a:t>
          </a:r>
        </a:p>
      </dgm:t>
    </dgm:pt>
    <dgm:pt modelId="{F2B7F552-C5E3-45A9-BA2C-AD3EECCB1E39}" type="parTrans" cxnId="{08B250EA-434A-4BE1-81B5-17BB600406AF}">
      <dgm:prSet/>
      <dgm:spPr/>
      <dgm:t>
        <a:bodyPr/>
        <a:lstStyle/>
        <a:p>
          <a:endParaRPr lang="en-US"/>
        </a:p>
      </dgm:t>
    </dgm:pt>
    <dgm:pt modelId="{3C67E431-173E-4CB1-8512-546B8FCE8D4F}" type="sibTrans" cxnId="{08B250EA-434A-4BE1-81B5-17BB600406AF}">
      <dgm:prSet/>
      <dgm:spPr/>
      <dgm:t>
        <a:bodyPr/>
        <a:lstStyle/>
        <a:p>
          <a:endParaRPr lang="en-US"/>
        </a:p>
      </dgm:t>
    </dgm:pt>
    <dgm:pt modelId="{3E250FBD-464C-4AA4-93B1-F4D1551D29F2}">
      <dgm:prSet phldrT="[Text]" custT="1"/>
      <dgm:spPr/>
      <dgm:t>
        <a:bodyPr/>
        <a:lstStyle/>
        <a:p>
          <a:r>
            <a:rPr lang="en-US" sz="1600" dirty="0"/>
            <a:t>Auxiliary Accounting then processes the form while we all bask in the glory of having followed the correct process</a:t>
          </a:r>
        </a:p>
      </dgm:t>
    </dgm:pt>
    <dgm:pt modelId="{39DC02CB-E6B8-490A-8935-F0D821A5CE34}" type="parTrans" cxnId="{22661D6D-B3BA-47A3-BC05-AA03E45D8582}">
      <dgm:prSet/>
      <dgm:spPr/>
      <dgm:t>
        <a:bodyPr/>
        <a:lstStyle/>
        <a:p>
          <a:endParaRPr lang="en-US"/>
        </a:p>
      </dgm:t>
    </dgm:pt>
    <dgm:pt modelId="{40C09641-1547-4F1A-97D7-29C5F9FB903E}" type="sibTrans" cxnId="{22661D6D-B3BA-47A3-BC05-AA03E45D8582}">
      <dgm:prSet/>
      <dgm:spPr/>
      <dgm:t>
        <a:bodyPr/>
        <a:lstStyle/>
        <a:p>
          <a:endParaRPr lang="en-US"/>
        </a:p>
      </dgm:t>
    </dgm:pt>
    <dgm:pt modelId="{15F132A2-F4F3-492A-B81F-24535D1EB91A}">
      <dgm:prSet phldrT="[Text]" custT="1"/>
      <dgm:spPr/>
      <dgm:t>
        <a:bodyPr/>
        <a:lstStyle/>
        <a:p>
          <a:r>
            <a:rPr lang="en-US" sz="1600" dirty="0"/>
            <a:t>PI signs and approves the forms</a:t>
          </a:r>
        </a:p>
      </dgm:t>
    </dgm:pt>
    <dgm:pt modelId="{1904D472-70D7-4FA6-91CC-F094EA566A42}" type="parTrans" cxnId="{3974D676-6D09-44F6-9CE6-569EDA8D6DB3}">
      <dgm:prSet/>
      <dgm:spPr/>
      <dgm:t>
        <a:bodyPr/>
        <a:lstStyle/>
        <a:p>
          <a:endParaRPr lang="en-US"/>
        </a:p>
      </dgm:t>
    </dgm:pt>
    <dgm:pt modelId="{EDEABB61-2889-4262-8C3A-7652648DBB6A}" type="sibTrans" cxnId="{3974D676-6D09-44F6-9CE6-569EDA8D6DB3}">
      <dgm:prSet/>
      <dgm:spPr/>
      <dgm:t>
        <a:bodyPr/>
        <a:lstStyle/>
        <a:p>
          <a:endParaRPr lang="en-US"/>
        </a:p>
      </dgm:t>
    </dgm:pt>
    <dgm:pt modelId="{45B21823-10CB-4883-859D-397F9B75E8A8}" type="pres">
      <dgm:prSet presAssocID="{AA0D9A51-BA72-4A52-BA89-37F3024DAB4A}" presName="linearFlow" presStyleCnt="0">
        <dgm:presLayoutVars>
          <dgm:dir/>
          <dgm:animLvl val="lvl"/>
          <dgm:resizeHandles val="exact"/>
        </dgm:presLayoutVars>
      </dgm:prSet>
      <dgm:spPr/>
    </dgm:pt>
    <dgm:pt modelId="{AC56237E-076A-4041-9C36-DF34F55EAD22}" type="pres">
      <dgm:prSet presAssocID="{6EBD8335-C5D5-4AA2-8A9B-5628FE0B6DFA}" presName="composite" presStyleCnt="0"/>
      <dgm:spPr/>
    </dgm:pt>
    <dgm:pt modelId="{514C4851-E9E6-481C-A892-318F5BA52EAF}" type="pres">
      <dgm:prSet presAssocID="{6EBD8335-C5D5-4AA2-8A9B-5628FE0B6DFA}" presName="parentText" presStyleLbl="alignNode1" presStyleIdx="0" presStyleCnt="3">
        <dgm:presLayoutVars>
          <dgm:chMax val="1"/>
          <dgm:bulletEnabled val="1"/>
        </dgm:presLayoutVars>
      </dgm:prSet>
      <dgm:spPr/>
    </dgm:pt>
    <dgm:pt modelId="{518A5B44-39FA-4EB8-AD3C-F5DDA715E972}" type="pres">
      <dgm:prSet presAssocID="{6EBD8335-C5D5-4AA2-8A9B-5628FE0B6DFA}" presName="descendantText" presStyleLbl="alignAcc1" presStyleIdx="0" presStyleCnt="3" custLinFactNeighborX="-846" custLinFactNeighborY="-3460">
        <dgm:presLayoutVars>
          <dgm:bulletEnabled val="1"/>
        </dgm:presLayoutVars>
      </dgm:prSet>
      <dgm:spPr/>
    </dgm:pt>
    <dgm:pt modelId="{0411DD6C-D86B-42C8-9A9B-F6C98CA3FC28}" type="pres">
      <dgm:prSet presAssocID="{4B9BD301-2397-4D61-80D0-A7F949BFC816}" presName="sp" presStyleCnt="0"/>
      <dgm:spPr/>
    </dgm:pt>
    <dgm:pt modelId="{406D0902-6FF8-46D2-93D1-F104171F55D4}" type="pres">
      <dgm:prSet presAssocID="{931153A6-A01F-4E63-8872-F8D56BD1112E}" presName="composite" presStyleCnt="0"/>
      <dgm:spPr/>
    </dgm:pt>
    <dgm:pt modelId="{456DE936-6666-4042-B48B-FDDA6F357B0A}" type="pres">
      <dgm:prSet presAssocID="{931153A6-A01F-4E63-8872-F8D56BD1112E}" presName="parentText" presStyleLbl="alignNode1" presStyleIdx="1" presStyleCnt="3">
        <dgm:presLayoutVars>
          <dgm:chMax val="1"/>
          <dgm:bulletEnabled val="1"/>
        </dgm:presLayoutVars>
      </dgm:prSet>
      <dgm:spPr/>
    </dgm:pt>
    <dgm:pt modelId="{BF5BDC9F-D302-4F21-9749-4701EC2822CF}" type="pres">
      <dgm:prSet presAssocID="{931153A6-A01F-4E63-8872-F8D56BD1112E}" presName="descendantText" presStyleLbl="alignAcc1" presStyleIdx="1" presStyleCnt="3">
        <dgm:presLayoutVars>
          <dgm:bulletEnabled val="1"/>
        </dgm:presLayoutVars>
      </dgm:prSet>
      <dgm:spPr/>
    </dgm:pt>
    <dgm:pt modelId="{424130AB-6DAE-4C7F-8531-D80FE2C31787}" type="pres">
      <dgm:prSet presAssocID="{C3253639-E901-4F7D-970F-70D1A9FC3C18}" presName="sp" presStyleCnt="0"/>
      <dgm:spPr/>
    </dgm:pt>
    <dgm:pt modelId="{7729964B-790A-431F-929D-FE19184BAAE4}" type="pres">
      <dgm:prSet presAssocID="{31C74420-5364-4958-9308-88E848F50CAE}" presName="composite" presStyleCnt="0"/>
      <dgm:spPr/>
    </dgm:pt>
    <dgm:pt modelId="{6C4FD41F-0F58-444D-8D70-F909DCAB144F}" type="pres">
      <dgm:prSet presAssocID="{31C74420-5364-4958-9308-88E848F50CAE}" presName="parentText" presStyleLbl="alignNode1" presStyleIdx="2" presStyleCnt="3">
        <dgm:presLayoutVars>
          <dgm:chMax val="1"/>
          <dgm:bulletEnabled val="1"/>
        </dgm:presLayoutVars>
      </dgm:prSet>
      <dgm:spPr/>
    </dgm:pt>
    <dgm:pt modelId="{47A91154-8092-416E-8527-F170661F17B5}" type="pres">
      <dgm:prSet presAssocID="{31C74420-5364-4958-9308-88E848F50CAE}" presName="descendantText" presStyleLbl="alignAcc1" presStyleIdx="2" presStyleCnt="3">
        <dgm:presLayoutVars>
          <dgm:bulletEnabled val="1"/>
        </dgm:presLayoutVars>
      </dgm:prSet>
      <dgm:spPr/>
    </dgm:pt>
  </dgm:ptLst>
  <dgm:cxnLst>
    <dgm:cxn modelId="{66471401-FEA0-40F3-8B08-27C60C9A040D}" type="presOf" srcId="{084DE041-C944-4AC5-84FE-CE303D903219}" destId="{47A91154-8092-416E-8527-F170661F17B5}" srcOrd="0" destOrd="0" presId="urn:microsoft.com/office/officeart/2005/8/layout/chevron2"/>
    <dgm:cxn modelId="{F4A60A12-B118-49F9-8532-C1A85043D2F2}" type="presOf" srcId="{31C74420-5364-4958-9308-88E848F50CAE}" destId="{6C4FD41F-0F58-444D-8D70-F909DCAB144F}" srcOrd="0" destOrd="0" presId="urn:microsoft.com/office/officeart/2005/8/layout/chevron2"/>
    <dgm:cxn modelId="{23335212-711C-4AFB-9E57-CB7A5DC853B4}" type="presOf" srcId="{6EBD8335-C5D5-4AA2-8A9B-5628FE0B6DFA}" destId="{514C4851-E9E6-481C-A892-318F5BA52EAF}" srcOrd="0" destOrd="0" presId="urn:microsoft.com/office/officeart/2005/8/layout/chevron2"/>
    <dgm:cxn modelId="{04F8AF15-7801-491F-A354-4BA144912D4F}" type="presOf" srcId="{AA0D9A51-BA72-4A52-BA89-37F3024DAB4A}" destId="{45B21823-10CB-4883-859D-397F9B75E8A8}" srcOrd="0" destOrd="0" presId="urn:microsoft.com/office/officeart/2005/8/layout/chevron2"/>
    <dgm:cxn modelId="{DF113717-C9F7-46A7-AEE8-A402872000C4}" srcId="{AA0D9A51-BA72-4A52-BA89-37F3024DAB4A}" destId="{6EBD8335-C5D5-4AA2-8A9B-5628FE0B6DFA}" srcOrd="0" destOrd="0" parTransId="{1041CB8E-1A16-49D8-BF04-3D32C57D23D0}" sibTransId="{4B9BD301-2397-4D61-80D0-A7F949BFC816}"/>
    <dgm:cxn modelId="{6675112A-E119-44AA-8120-56CDA5971C25}" srcId="{C00DFF00-D96A-4A17-8C3E-8709557FFAD6}" destId="{885DD8E7-2BB1-479A-8128-E9B50FA836B1}" srcOrd="0" destOrd="0" parTransId="{C83AE686-53D5-4E38-9376-42B6906D927E}" sibTransId="{770FBEA1-D5C6-4D35-80EF-C397A817D045}"/>
    <dgm:cxn modelId="{DD3E8F2D-0407-41DA-8A2B-0A0175FDD1A2}" type="presOf" srcId="{3E250FBD-464C-4AA4-93B1-F4D1551D29F2}" destId="{47A91154-8092-416E-8527-F170661F17B5}" srcOrd="0" destOrd="1" presId="urn:microsoft.com/office/officeart/2005/8/layout/chevron2"/>
    <dgm:cxn modelId="{FF043C3E-6EC8-4C48-9F1B-DB131F732A3E}" type="presOf" srcId="{931153A6-A01F-4E63-8872-F8D56BD1112E}" destId="{456DE936-6666-4042-B48B-FDDA6F357B0A}" srcOrd="0" destOrd="0" presId="urn:microsoft.com/office/officeart/2005/8/layout/chevron2"/>
    <dgm:cxn modelId="{D83C986A-B22C-4AD9-A1B7-8C02451734CD}" type="presOf" srcId="{15F132A2-F4F3-492A-B81F-24535D1EB91A}" destId="{518A5B44-39FA-4EB8-AD3C-F5DDA715E972}" srcOrd="0" destOrd="3" presId="urn:microsoft.com/office/officeart/2005/8/layout/chevron2"/>
    <dgm:cxn modelId="{22661D6D-B3BA-47A3-BC05-AA03E45D8582}" srcId="{31C74420-5364-4958-9308-88E848F50CAE}" destId="{3E250FBD-464C-4AA4-93B1-F4D1551D29F2}" srcOrd="1" destOrd="0" parTransId="{39DC02CB-E6B8-490A-8935-F0D821A5CE34}" sibTransId="{40C09641-1547-4F1A-97D7-29C5F9FB903E}"/>
    <dgm:cxn modelId="{DB67C54D-9E88-4B3D-A7CF-CF8D95AE2CAE}" srcId="{31C74420-5364-4958-9308-88E848F50CAE}" destId="{084DE041-C944-4AC5-84FE-CE303D903219}" srcOrd="0" destOrd="0" parTransId="{3AECF7DB-8378-44C7-949D-D2BD8DB32DEB}" sibTransId="{9BF8D8D0-484E-4D8E-B3D0-B90FE56440F4}"/>
    <dgm:cxn modelId="{41D6B84F-3D3B-4855-A4BF-68122450FFB9}" srcId="{AA0D9A51-BA72-4A52-BA89-37F3024DAB4A}" destId="{931153A6-A01F-4E63-8872-F8D56BD1112E}" srcOrd="1" destOrd="0" parTransId="{5E549471-2597-45A6-B16D-281D0CF0586E}" sibTransId="{C3253639-E901-4F7D-970F-70D1A9FC3C18}"/>
    <dgm:cxn modelId="{8ABA8C73-8B3A-4A4C-953B-3AC382FBF5D6}" srcId="{6EBD8335-C5D5-4AA2-8A9B-5628FE0B6DFA}" destId="{C00DFF00-D96A-4A17-8C3E-8709557FFAD6}" srcOrd="0" destOrd="0" parTransId="{B720FC54-E069-427C-9C24-0FCACAC1631E}" sibTransId="{8261B9AC-48A6-448E-8977-B8E8A67DB200}"/>
    <dgm:cxn modelId="{3974D676-6D09-44F6-9CE6-569EDA8D6DB3}" srcId="{C00DFF00-D96A-4A17-8C3E-8709557FFAD6}" destId="{15F132A2-F4F3-492A-B81F-24535D1EB91A}" srcOrd="2" destOrd="0" parTransId="{1904D472-70D7-4FA6-91CC-F094EA566A42}" sibTransId="{EDEABB61-2889-4262-8C3A-7652648DBB6A}"/>
    <dgm:cxn modelId="{516F0980-4828-4361-8309-18F1AFA954B1}" type="presOf" srcId="{C00DFF00-D96A-4A17-8C3E-8709557FFAD6}" destId="{518A5B44-39FA-4EB8-AD3C-F5DDA715E972}" srcOrd="0" destOrd="0" presId="urn:microsoft.com/office/officeart/2005/8/layout/chevron2"/>
    <dgm:cxn modelId="{EE1DE39A-899B-4009-9055-2257F9432F6C}" srcId="{931153A6-A01F-4E63-8872-F8D56BD1112E}" destId="{13B594F2-024C-4753-AA48-9435599A71D0}" srcOrd="0" destOrd="0" parTransId="{947C36A2-D7AF-4651-918E-DA2C1B627160}" sibTransId="{F025446C-B590-4DB7-9502-EC4B3A7AB9D4}"/>
    <dgm:cxn modelId="{7532F5B5-9EF2-43F6-85B6-4E3C55BBE393}" srcId="{C00DFF00-D96A-4A17-8C3E-8709557FFAD6}" destId="{888FA449-6DED-4D73-BA0F-0D9B45023DCB}" srcOrd="1" destOrd="0" parTransId="{A23320F6-3FBE-4171-A8F4-B18E07E38933}" sibTransId="{F7ACC731-DC04-4739-9ECC-011398D01CA9}"/>
    <dgm:cxn modelId="{24477BC3-3ABB-46EA-BFC1-7C158E659D50}" type="presOf" srcId="{888FA449-6DED-4D73-BA0F-0D9B45023DCB}" destId="{518A5B44-39FA-4EB8-AD3C-F5DDA715E972}" srcOrd="0" destOrd="2" presId="urn:microsoft.com/office/officeart/2005/8/layout/chevron2"/>
    <dgm:cxn modelId="{A75B79CA-CC57-408C-8054-E07CDC4F09C2}" type="presOf" srcId="{885DD8E7-2BB1-479A-8128-E9B50FA836B1}" destId="{518A5B44-39FA-4EB8-AD3C-F5DDA715E972}" srcOrd="0" destOrd="1" presId="urn:microsoft.com/office/officeart/2005/8/layout/chevron2"/>
    <dgm:cxn modelId="{141154D2-1FD8-46CB-B891-BC8DB908E8C6}" srcId="{AA0D9A51-BA72-4A52-BA89-37F3024DAB4A}" destId="{31C74420-5364-4958-9308-88E848F50CAE}" srcOrd="2" destOrd="0" parTransId="{767BC127-2258-4DB5-8AEF-B59545C7E2E6}" sibTransId="{5C4FD033-E6D4-4680-B097-0C42AECDBCC3}"/>
    <dgm:cxn modelId="{08B250EA-434A-4BE1-81B5-17BB600406AF}" srcId="{931153A6-A01F-4E63-8872-F8D56BD1112E}" destId="{8E2C79C1-58A6-4EB7-B39E-D816138944A0}" srcOrd="1" destOrd="0" parTransId="{F2B7F552-C5E3-45A9-BA2C-AD3EECCB1E39}" sibTransId="{3C67E431-173E-4CB1-8512-546B8FCE8D4F}"/>
    <dgm:cxn modelId="{40C665EB-FE76-45B5-A486-8FD27F4C2954}" type="presOf" srcId="{13B594F2-024C-4753-AA48-9435599A71D0}" destId="{BF5BDC9F-D302-4F21-9749-4701EC2822CF}" srcOrd="0" destOrd="0" presId="urn:microsoft.com/office/officeart/2005/8/layout/chevron2"/>
    <dgm:cxn modelId="{56ECC6F4-666E-41E0-B08B-F92FA7F57BF1}" type="presOf" srcId="{8E2C79C1-58A6-4EB7-B39E-D816138944A0}" destId="{BF5BDC9F-D302-4F21-9749-4701EC2822CF}" srcOrd="0" destOrd="1" presId="urn:microsoft.com/office/officeart/2005/8/layout/chevron2"/>
    <dgm:cxn modelId="{77417C0D-49C0-4397-9937-6C67CE68F302}" type="presParOf" srcId="{45B21823-10CB-4883-859D-397F9B75E8A8}" destId="{AC56237E-076A-4041-9C36-DF34F55EAD22}" srcOrd="0" destOrd="0" presId="urn:microsoft.com/office/officeart/2005/8/layout/chevron2"/>
    <dgm:cxn modelId="{51F319CB-ECD3-4EEA-9B06-C30258231843}" type="presParOf" srcId="{AC56237E-076A-4041-9C36-DF34F55EAD22}" destId="{514C4851-E9E6-481C-A892-318F5BA52EAF}" srcOrd="0" destOrd="0" presId="urn:microsoft.com/office/officeart/2005/8/layout/chevron2"/>
    <dgm:cxn modelId="{989FAE17-DB94-4E09-B102-16970D91871C}" type="presParOf" srcId="{AC56237E-076A-4041-9C36-DF34F55EAD22}" destId="{518A5B44-39FA-4EB8-AD3C-F5DDA715E972}" srcOrd="1" destOrd="0" presId="urn:microsoft.com/office/officeart/2005/8/layout/chevron2"/>
    <dgm:cxn modelId="{EDA26B99-1357-4929-BA23-385C6481AB43}" type="presParOf" srcId="{45B21823-10CB-4883-859D-397F9B75E8A8}" destId="{0411DD6C-D86B-42C8-9A9B-F6C98CA3FC28}" srcOrd="1" destOrd="0" presId="urn:microsoft.com/office/officeart/2005/8/layout/chevron2"/>
    <dgm:cxn modelId="{16732886-0A15-4244-9810-DFC0E0F6D9DE}" type="presParOf" srcId="{45B21823-10CB-4883-859D-397F9B75E8A8}" destId="{406D0902-6FF8-46D2-93D1-F104171F55D4}" srcOrd="2" destOrd="0" presId="urn:microsoft.com/office/officeart/2005/8/layout/chevron2"/>
    <dgm:cxn modelId="{93F9EEE7-C53A-417F-AB89-8532E07CC6DC}" type="presParOf" srcId="{406D0902-6FF8-46D2-93D1-F104171F55D4}" destId="{456DE936-6666-4042-B48B-FDDA6F357B0A}" srcOrd="0" destOrd="0" presId="urn:microsoft.com/office/officeart/2005/8/layout/chevron2"/>
    <dgm:cxn modelId="{16FA456E-41D3-41E7-97BB-5A221D941BF5}" type="presParOf" srcId="{406D0902-6FF8-46D2-93D1-F104171F55D4}" destId="{BF5BDC9F-D302-4F21-9749-4701EC2822CF}" srcOrd="1" destOrd="0" presId="urn:microsoft.com/office/officeart/2005/8/layout/chevron2"/>
    <dgm:cxn modelId="{3A000CA4-D027-492F-BF15-B87B6E225E4E}" type="presParOf" srcId="{45B21823-10CB-4883-859D-397F9B75E8A8}" destId="{424130AB-6DAE-4C7F-8531-D80FE2C31787}" srcOrd="3" destOrd="0" presId="urn:microsoft.com/office/officeart/2005/8/layout/chevron2"/>
    <dgm:cxn modelId="{3D0DC230-528E-41FA-B9C7-F6E8592A92CC}" type="presParOf" srcId="{45B21823-10CB-4883-859D-397F9B75E8A8}" destId="{7729964B-790A-431F-929D-FE19184BAAE4}" srcOrd="4" destOrd="0" presId="urn:microsoft.com/office/officeart/2005/8/layout/chevron2"/>
    <dgm:cxn modelId="{A0AC7F86-69BB-428C-A8D6-9D91F3871546}" type="presParOf" srcId="{7729964B-790A-431F-929D-FE19184BAAE4}" destId="{6C4FD41F-0F58-444D-8D70-F909DCAB144F}" srcOrd="0" destOrd="0" presId="urn:microsoft.com/office/officeart/2005/8/layout/chevron2"/>
    <dgm:cxn modelId="{4EAC560E-1D76-4669-86D5-9A0C7648784F}" type="presParOf" srcId="{7729964B-790A-431F-929D-FE19184BAAE4}" destId="{47A91154-8092-416E-8527-F170661F17B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5EA9FC-BF4F-4C54-BAB5-89178090B39C}"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792984F2-650F-475F-93E5-8E27F60D96B5}">
      <dgm:prSet phldrT="[Text]" custT="1"/>
      <dgm:spPr/>
      <dgm:t>
        <a:bodyPr/>
        <a:lstStyle/>
        <a:p>
          <a:r>
            <a:rPr lang="en-US" sz="1600" u="sng" dirty="0"/>
            <a:t>Required for all cost transfers</a:t>
          </a:r>
        </a:p>
        <a:p>
          <a:r>
            <a:rPr lang="en-US" sz="1400" u="none" dirty="0"/>
            <a:t>Explains the background of the transfer to document allowability and ensure audit compliance</a:t>
          </a:r>
        </a:p>
      </dgm:t>
    </dgm:pt>
    <dgm:pt modelId="{8C0DE641-389E-45F9-8185-EACE50B61FF5}" type="parTrans" cxnId="{65E9CE35-BF97-430C-A98E-C3382DAB03F7}">
      <dgm:prSet/>
      <dgm:spPr/>
      <dgm:t>
        <a:bodyPr/>
        <a:lstStyle/>
        <a:p>
          <a:endParaRPr lang="en-US"/>
        </a:p>
      </dgm:t>
    </dgm:pt>
    <dgm:pt modelId="{725ADEAC-2A2E-4EAD-B495-66E771654142}" type="sibTrans" cxnId="{65E9CE35-BF97-430C-A98E-C3382DAB03F7}">
      <dgm:prSet/>
      <dgm:spPr/>
      <dgm:t>
        <a:bodyPr/>
        <a:lstStyle/>
        <a:p>
          <a:endParaRPr lang="en-US"/>
        </a:p>
      </dgm:t>
    </dgm:pt>
    <dgm:pt modelId="{F0A6BF61-ADAF-4C06-B574-19031F32AE97}">
      <dgm:prSet phldrT="[Text]" custT="1"/>
      <dgm:spPr/>
      <dgm:t>
        <a:bodyPr/>
        <a:lstStyle/>
        <a:p>
          <a:r>
            <a:rPr lang="en-US" sz="1600" u="sng" dirty="0"/>
            <a:t>Required for all expenses over 90 days old</a:t>
          </a:r>
        </a:p>
        <a:p>
          <a:r>
            <a:rPr lang="en-US" sz="1400" u="none" dirty="0"/>
            <a:t>Explains why the cost did not post within the required 90 days of being incurred, to ensure timeliness standards are adhered to.</a:t>
          </a:r>
          <a:endParaRPr lang="en-US" sz="1600" u="sng" dirty="0"/>
        </a:p>
      </dgm:t>
    </dgm:pt>
    <dgm:pt modelId="{D1E2C56A-010A-4A85-8EBA-FCD444514556}" type="parTrans" cxnId="{8399AF10-337C-4160-A8DD-2B32743D344A}">
      <dgm:prSet/>
      <dgm:spPr/>
      <dgm:t>
        <a:bodyPr/>
        <a:lstStyle/>
        <a:p>
          <a:endParaRPr lang="en-US"/>
        </a:p>
      </dgm:t>
    </dgm:pt>
    <dgm:pt modelId="{578E6EAC-FEE1-439B-9736-78BAA26C414A}" type="sibTrans" cxnId="{8399AF10-337C-4160-A8DD-2B32743D344A}">
      <dgm:prSet/>
      <dgm:spPr/>
      <dgm:t>
        <a:bodyPr/>
        <a:lstStyle/>
        <a:p>
          <a:endParaRPr lang="en-US"/>
        </a:p>
      </dgm:t>
    </dgm:pt>
    <dgm:pt modelId="{33BA9B63-AE57-4110-88D6-A7382A752631}">
      <dgm:prSet phldrT="[Text]" custT="1"/>
      <dgm:spPr/>
      <dgm:t>
        <a:bodyPr/>
        <a:lstStyle/>
        <a:p>
          <a:endParaRPr lang="en-US" sz="1600" u="sng" dirty="0"/>
        </a:p>
        <a:p>
          <a:r>
            <a:rPr lang="en-US" sz="1600" u="sng" dirty="0"/>
            <a:t>Alignment of OSP and PI approvals</a:t>
          </a:r>
        </a:p>
        <a:p>
          <a:r>
            <a:rPr lang="en-US" sz="1400" u="none" dirty="0"/>
            <a:t>Documents the signature approval of the cost transfer and its subsequent explanation by the PI and OSP</a:t>
          </a:r>
        </a:p>
        <a:p>
          <a:endParaRPr lang="en-US" sz="1600" u="sng" dirty="0"/>
        </a:p>
        <a:p>
          <a:endParaRPr lang="en-US" sz="1400" u="sng" dirty="0"/>
        </a:p>
      </dgm:t>
    </dgm:pt>
    <dgm:pt modelId="{D2CC3F00-0F80-4085-BCB7-00ED3A046354}" type="parTrans" cxnId="{3D469D9D-633F-431C-B7A9-559464151D47}">
      <dgm:prSet/>
      <dgm:spPr/>
      <dgm:t>
        <a:bodyPr/>
        <a:lstStyle/>
        <a:p>
          <a:endParaRPr lang="en-US"/>
        </a:p>
      </dgm:t>
    </dgm:pt>
    <dgm:pt modelId="{B809EC42-665C-4719-872F-E47627AF3846}" type="sibTrans" cxnId="{3D469D9D-633F-431C-B7A9-559464151D47}">
      <dgm:prSet/>
      <dgm:spPr/>
      <dgm:t>
        <a:bodyPr/>
        <a:lstStyle/>
        <a:p>
          <a:endParaRPr lang="en-US"/>
        </a:p>
      </dgm:t>
    </dgm:pt>
    <dgm:pt modelId="{7B34604F-7AA7-47FA-BDBF-96CB4B65AC72}" type="pres">
      <dgm:prSet presAssocID="{A85EA9FC-BF4F-4C54-BAB5-89178090B39C}" presName="linear" presStyleCnt="0">
        <dgm:presLayoutVars>
          <dgm:dir/>
          <dgm:animLvl val="lvl"/>
          <dgm:resizeHandles val="exact"/>
        </dgm:presLayoutVars>
      </dgm:prSet>
      <dgm:spPr/>
    </dgm:pt>
    <dgm:pt modelId="{262E61FE-9945-4591-842B-B1DB6A7F727B}" type="pres">
      <dgm:prSet presAssocID="{792984F2-650F-475F-93E5-8E27F60D96B5}" presName="parentLin" presStyleCnt="0"/>
      <dgm:spPr/>
    </dgm:pt>
    <dgm:pt modelId="{AE0108EF-41E0-4A0C-82BE-55D9C0069C35}" type="pres">
      <dgm:prSet presAssocID="{792984F2-650F-475F-93E5-8E27F60D96B5}" presName="parentLeftMargin" presStyleLbl="node1" presStyleIdx="0" presStyleCnt="3"/>
      <dgm:spPr/>
    </dgm:pt>
    <dgm:pt modelId="{F43D3920-01F7-4F8B-9F4A-5E3339ABD084}" type="pres">
      <dgm:prSet presAssocID="{792984F2-650F-475F-93E5-8E27F60D96B5}" presName="parentText" presStyleLbl="node1" presStyleIdx="0" presStyleCnt="3">
        <dgm:presLayoutVars>
          <dgm:chMax val="0"/>
          <dgm:bulletEnabled val="1"/>
        </dgm:presLayoutVars>
      </dgm:prSet>
      <dgm:spPr/>
    </dgm:pt>
    <dgm:pt modelId="{E210D890-99A2-4044-ADDC-DA097D8F03D1}" type="pres">
      <dgm:prSet presAssocID="{792984F2-650F-475F-93E5-8E27F60D96B5}" presName="negativeSpace" presStyleCnt="0"/>
      <dgm:spPr/>
    </dgm:pt>
    <dgm:pt modelId="{958133DC-C4F6-4B3D-8E57-733D638FF1F5}" type="pres">
      <dgm:prSet presAssocID="{792984F2-650F-475F-93E5-8E27F60D96B5}" presName="childText" presStyleLbl="conFgAcc1" presStyleIdx="0" presStyleCnt="3">
        <dgm:presLayoutVars>
          <dgm:bulletEnabled val="1"/>
        </dgm:presLayoutVars>
      </dgm:prSet>
      <dgm:spPr/>
    </dgm:pt>
    <dgm:pt modelId="{CA1AFAF7-840F-41D0-B3B2-B0C01612BEFA}" type="pres">
      <dgm:prSet presAssocID="{725ADEAC-2A2E-4EAD-B495-66E771654142}" presName="spaceBetweenRectangles" presStyleCnt="0"/>
      <dgm:spPr/>
    </dgm:pt>
    <dgm:pt modelId="{68FA120E-4C37-4724-9460-7B104FCEF83E}" type="pres">
      <dgm:prSet presAssocID="{F0A6BF61-ADAF-4C06-B574-19031F32AE97}" presName="parentLin" presStyleCnt="0"/>
      <dgm:spPr/>
    </dgm:pt>
    <dgm:pt modelId="{CD547922-FC94-4141-83C6-48D19CD37C3D}" type="pres">
      <dgm:prSet presAssocID="{F0A6BF61-ADAF-4C06-B574-19031F32AE97}" presName="parentLeftMargin" presStyleLbl="node1" presStyleIdx="0" presStyleCnt="3"/>
      <dgm:spPr/>
    </dgm:pt>
    <dgm:pt modelId="{12D7D486-080A-483F-BCA0-2011FEB99D47}" type="pres">
      <dgm:prSet presAssocID="{F0A6BF61-ADAF-4C06-B574-19031F32AE97}" presName="parentText" presStyleLbl="node1" presStyleIdx="1" presStyleCnt="3" custScaleX="132855" custScaleY="128082">
        <dgm:presLayoutVars>
          <dgm:chMax val="0"/>
          <dgm:bulletEnabled val="1"/>
        </dgm:presLayoutVars>
      </dgm:prSet>
      <dgm:spPr/>
    </dgm:pt>
    <dgm:pt modelId="{0DCA9E05-4C65-4FFF-BA71-8BC26475A181}" type="pres">
      <dgm:prSet presAssocID="{F0A6BF61-ADAF-4C06-B574-19031F32AE97}" presName="negativeSpace" presStyleCnt="0"/>
      <dgm:spPr/>
    </dgm:pt>
    <dgm:pt modelId="{3F033A10-346A-48D5-8EAA-2BA2B08E8018}" type="pres">
      <dgm:prSet presAssocID="{F0A6BF61-ADAF-4C06-B574-19031F32AE97}" presName="childText" presStyleLbl="conFgAcc1" presStyleIdx="1" presStyleCnt="3">
        <dgm:presLayoutVars>
          <dgm:bulletEnabled val="1"/>
        </dgm:presLayoutVars>
      </dgm:prSet>
      <dgm:spPr/>
    </dgm:pt>
    <dgm:pt modelId="{9BDAFDA7-AC62-4661-B326-67497600B930}" type="pres">
      <dgm:prSet presAssocID="{578E6EAC-FEE1-439B-9736-78BAA26C414A}" presName="spaceBetweenRectangles" presStyleCnt="0"/>
      <dgm:spPr/>
    </dgm:pt>
    <dgm:pt modelId="{E23F48F5-3828-4D67-AC9C-70360D9B6B94}" type="pres">
      <dgm:prSet presAssocID="{33BA9B63-AE57-4110-88D6-A7382A752631}" presName="parentLin" presStyleCnt="0"/>
      <dgm:spPr/>
    </dgm:pt>
    <dgm:pt modelId="{8150532A-1021-42E8-8CD7-DB0F122B6690}" type="pres">
      <dgm:prSet presAssocID="{33BA9B63-AE57-4110-88D6-A7382A752631}" presName="parentLeftMargin" presStyleLbl="node1" presStyleIdx="1" presStyleCnt="3"/>
      <dgm:spPr/>
    </dgm:pt>
    <dgm:pt modelId="{67F5A24F-B631-4EEC-A99A-5F5469C4C9F1}" type="pres">
      <dgm:prSet presAssocID="{33BA9B63-AE57-4110-88D6-A7382A752631}" presName="parentText" presStyleLbl="node1" presStyleIdx="2" presStyleCnt="3" custScaleX="150580" custScaleY="119454">
        <dgm:presLayoutVars>
          <dgm:chMax val="0"/>
          <dgm:bulletEnabled val="1"/>
        </dgm:presLayoutVars>
      </dgm:prSet>
      <dgm:spPr/>
    </dgm:pt>
    <dgm:pt modelId="{645BE69E-E298-4453-9848-664EDBF8CBFA}" type="pres">
      <dgm:prSet presAssocID="{33BA9B63-AE57-4110-88D6-A7382A752631}" presName="negativeSpace" presStyleCnt="0"/>
      <dgm:spPr/>
    </dgm:pt>
    <dgm:pt modelId="{A088795B-A04B-4E8A-B720-968B274B3271}" type="pres">
      <dgm:prSet presAssocID="{33BA9B63-AE57-4110-88D6-A7382A752631}" presName="childText" presStyleLbl="conFgAcc1" presStyleIdx="2" presStyleCnt="3">
        <dgm:presLayoutVars>
          <dgm:bulletEnabled val="1"/>
        </dgm:presLayoutVars>
      </dgm:prSet>
      <dgm:spPr/>
    </dgm:pt>
  </dgm:ptLst>
  <dgm:cxnLst>
    <dgm:cxn modelId="{8399AF10-337C-4160-A8DD-2B32743D344A}" srcId="{A85EA9FC-BF4F-4C54-BAB5-89178090B39C}" destId="{F0A6BF61-ADAF-4C06-B574-19031F32AE97}" srcOrd="1" destOrd="0" parTransId="{D1E2C56A-010A-4A85-8EBA-FCD444514556}" sibTransId="{578E6EAC-FEE1-439B-9736-78BAA26C414A}"/>
    <dgm:cxn modelId="{68DB1B12-CB54-40CB-92D9-87DDAFB17427}" type="presOf" srcId="{A85EA9FC-BF4F-4C54-BAB5-89178090B39C}" destId="{7B34604F-7AA7-47FA-BDBF-96CB4B65AC72}" srcOrd="0" destOrd="0" presId="urn:microsoft.com/office/officeart/2005/8/layout/list1"/>
    <dgm:cxn modelId="{65E9CE35-BF97-430C-A98E-C3382DAB03F7}" srcId="{A85EA9FC-BF4F-4C54-BAB5-89178090B39C}" destId="{792984F2-650F-475F-93E5-8E27F60D96B5}" srcOrd="0" destOrd="0" parTransId="{8C0DE641-389E-45F9-8185-EACE50B61FF5}" sibTransId="{725ADEAC-2A2E-4EAD-B495-66E771654142}"/>
    <dgm:cxn modelId="{FF13C74A-9C92-4362-BC63-978F44056322}" type="presOf" srcId="{F0A6BF61-ADAF-4C06-B574-19031F32AE97}" destId="{CD547922-FC94-4141-83C6-48D19CD37C3D}" srcOrd="0" destOrd="0" presId="urn:microsoft.com/office/officeart/2005/8/layout/list1"/>
    <dgm:cxn modelId="{9C716350-4905-4806-9651-F232487C3967}" type="presOf" srcId="{792984F2-650F-475F-93E5-8E27F60D96B5}" destId="{AE0108EF-41E0-4A0C-82BE-55D9C0069C35}" srcOrd="0" destOrd="0" presId="urn:microsoft.com/office/officeart/2005/8/layout/list1"/>
    <dgm:cxn modelId="{9881B577-C277-430B-B938-0A78C8AF5125}" type="presOf" srcId="{33BA9B63-AE57-4110-88D6-A7382A752631}" destId="{67F5A24F-B631-4EEC-A99A-5F5469C4C9F1}" srcOrd="1" destOrd="0" presId="urn:microsoft.com/office/officeart/2005/8/layout/list1"/>
    <dgm:cxn modelId="{3D469D9D-633F-431C-B7A9-559464151D47}" srcId="{A85EA9FC-BF4F-4C54-BAB5-89178090B39C}" destId="{33BA9B63-AE57-4110-88D6-A7382A752631}" srcOrd="2" destOrd="0" parTransId="{D2CC3F00-0F80-4085-BCB7-00ED3A046354}" sibTransId="{B809EC42-665C-4719-872F-E47627AF3846}"/>
    <dgm:cxn modelId="{3A2689C7-43C7-46EB-92CA-2220B6557B3A}" type="presOf" srcId="{F0A6BF61-ADAF-4C06-B574-19031F32AE97}" destId="{12D7D486-080A-483F-BCA0-2011FEB99D47}" srcOrd="1" destOrd="0" presId="urn:microsoft.com/office/officeart/2005/8/layout/list1"/>
    <dgm:cxn modelId="{0E1CF4CB-6FE8-4B31-A255-4BB2EB4445B2}" type="presOf" srcId="{33BA9B63-AE57-4110-88D6-A7382A752631}" destId="{8150532A-1021-42E8-8CD7-DB0F122B6690}" srcOrd="0" destOrd="0" presId="urn:microsoft.com/office/officeart/2005/8/layout/list1"/>
    <dgm:cxn modelId="{A41767E8-F7FC-4C62-82B4-1124CA1E951E}" type="presOf" srcId="{792984F2-650F-475F-93E5-8E27F60D96B5}" destId="{F43D3920-01F7-4F8B-9F4A-5E3339ABD084}" srcOrd="1" destOrd="0" presId="urn:microsoft.com/office/officeart/2005/8/layout/list1"/>
    <dgm:cxn modelId="{F3A1D414-14B9-4A5C-9E80-9911821643AF}" type="presParOf" srcId="{7B34604F-7AA7-47FA-BDBF-96CB4B65AC72}" destId="{262E61FE-9945-4591-842B-B1DB6A7F727B}" srcOrd="0" destOrd="0" presId="urn:microsoft.com/office/officeart/2005/8/layout/list1"/>
    <dgm:cxn modelId="{C0560F28-04E5-4D57-AC81-435F3874FA25}" type="presParOf" srcId="{262E61FE-9945-4591-842B-B1DB6A7F727B}" destId="{AE0108EF-41E0-4A0C-82BE-55D9C0069C35}" srcOrd="0" destOrd="0" presId="urn:microsoft.com/office/officeart/2005/8/layout/list1"/>
    <dgm:cxn modelId="{550F349E-0CBE-4C4A-A15C-2402C1ECDD4A}" type="presParOf" srcId="{262E61FE-9945-4591-842B-B1DB6A7F727B}" destId="{F43D3920-01F7-4F8B-9F4A-5E3339ABD084}" srcOrd="1" destOrd="0" presId="urn:microsoft.com/office/officeart/2005/8/layout/list1"/>
    <dgm:cxn modelId="{F3E75CD1-5294-421F-9962-081CB71E264F}" type="presParOf" srcId="{7B34604F-7AA7-47FA-BDBF-96CB4B65AC72}" destId="{E210D890-99A2-4044-ADDC-DA097D8F03D1}" srcOrd="1" destOrd="0" presId="urn:microsoft.com/office/officeart/2005/8/layout/list1"/>
    <dgm:cxn modelId="{19642DD3-9AA9-4A8C-AC09-88B558744508}" type="presParOf" srcId="{7B34604F-7AA7-47FA-BDBF-96CB4B65AC72}" destId="{958133DC-C4F6-4B3D-8E57-733D638FF1F5}" srcOrd="2" destOrd="0" presId="urn:microsoft.com/office/officeart/2005/8/layout/list1"/>
    <dgm:cxn modelId="{2C381687-CFBE-43C3-B2A4-657BE6ACC9FC}" type="presParOf" srcId="{7B34604F-7AA7-47FA-BDBF-96CB4B65AC72}" destId="{CA1AFAF7-840F-41D0-B3B2-B0C01612BEFA}" srcOrd="3" destOrd="0" presId="urn:microsoft.com/office/officeart/2005/8/layout/list1"/>
    <dgm:cxn modelId="{96F544D2-C094-48BB-8AC2-A9F1C68B48AB}" type="presParOf" srcId="{7B34604F-7AA7-47FA-BDBF-96CB4B65AC72}" destId="{68FA120E-4C37-4724-9460-7B104FCEF83E}" srcOrd="4" destOrd="0" presId="urn:microsoft.com/office/officeart/2005/8/layout/list1"/>
    <dgm:cxn modelId="{851E6B8D-25D6-4F9B-B406-3AA392267BA1}" type="presParOf" srcId="{68FA120E-4C37-4724-9460-7B104FCEF83E}" destId="{CD547922-FC94-4141-83C6-48D19CD37C3D}" srcOrd="0" destOrd="0" presId="urn:microsoft.com/office/officeart/2005/8/layout/list1"/>
    <dgm:cxn modelId="{1BF48E4D-89B1-4231-A770-C89642B4E5A4}" type="presParOf" srcId="{68FA120E-4C37-4724-9460-7B104FCEF83E}" destId="{12D7D486-080A-483F-BCA0-2011FEB99D47}" srcOrd="1" destOrd="0" presId="urn:microsoft.com/office/officeart/2005/8/layout/list1"/>
    <dgm:cxn modelId="{732337B3-4854-41BB-BBD1-1905539BF102}" type="presParOf" srcId="{7B34604F-7AA7-47FA-BDBF-96CB4B65AC72}" destId="{0DCA9E05-4C65-4FFF-BA71-8BC26475A181}" srcOrd="5" destOrd="0" presId="urn:microsoft.com/office/officeart/2005/8/layout/list1"/>
    <dgm:cxn modelId="{05DC268A-BA0D-4D2D-84F7-AF5DE3536ECE}" type="presParOf" srcId="{7B34604F-7AA7-47FA-BDBF-96CB4B65AC72}" destId="{3F033A10-346A-48D5-8EAA-2BA2B08E8018}" srcOrd="6" destOrd="0" presId="urn:microsoft.com/office/officeart/2005/8/layout/list1"/>
    <dgm:cxn modelId="{1EB0FED9-1D01-41FA-BBB2-5C47747C30C8}" type="presParOf" srcId="{7B34604F-7AA7-47FA-BDBF-96CB4B65AC72}" destId="{9BDAFDA7-AC62-4661-B326-67497600B930}" srcOrd="7" destOrd="0" presId="urn:microsoft.com/office/officeart/2005/8/layout/list1"/>
    <dgm:cxn modelId="{FC196E8D-C23B-47EA-8B99-A26A8E49686C}" type="presParOf" srcId="{7B34604F-7AA7-47FA-BDBF-96CB4B65AC72}" destId="{E23F48F5-3828-4D67-AC9C-70360D9B6B94}" srcOrd="8" destOrd="0" presId="urn:microsoft.com/office/officeart/2005/8/layout/list1"/>
    <dgm:cxn modelId="{42B5D138-7313-4F78-88F1-0F47950D1D7D}" type="presParOf" srcId="{E23F48F5-3828-4D67-AC9C-70360D9B6B94}" destId="{8150532A-1021-42E8-8CD7-DB0F122B6690}" srcOrd="0" destOrd="0" presId="urn:microsoft.com/office/officeart/2005/8/layout/list1"/>
    <dgm:cxn modelId="{06F13504-72C6-4D6F-8ADA-EB8805F0D603}" type="presParOf" srcId="{E23F48F5-3828-4D67-AC9C-70360D9B6B94}" destId="{67F5A24F-B631-4EEC-A99A-5F5469C4C9F1}" srcOrd="1" destOrd="0" presId="urn:microsoft.com/office/officeart/2005/8/layout/list1"/>
    <dgm:cxn modelId="{F0BDE779-2021-491B-8669-2ADE0DD2CE78}" type="presParOf" srcId="{7B34604F-7AA7-47FA-BDBF-96CB4B65AC72}" destId="{645BE69E-E298-4453-9848-664EDBF8CBFA}" srcOrd="9" destOrd="0" presId="urn:microsoft.com/office/officeart/2005/8/layout/list1"/>
    <dgm:cxn modelId="{12AF8F3B-0FD9-4509-94F1-C66F88025287}" type="presParOf" srcId="{7B34604F-7AA7-47FA-BDBF-96CB4B65AC72}" destId="{A088795B-A04B-4E8A-B720-968B274B327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5EA9FC-BF4F-4C54-BAB5-89178090B39C}"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n-US"/>
        </a:p>
      </dgm:t>
    </dgm:pt>
    <dgm:pt modelId="{792984F2-650F-475F-93E5-8E27F60D96B5}">
      <dgm:prSet phldrT="[Text]" custT="1"/>
      <dgm:spPr/>
      <dgm:t>
        <a:bodyPr/>
        <a:lstStyle/>
        <a:p>
          <a:r>
            <a:rPr lang="en-US" sz="2100" u="sng" dirty="0"/>
            <a:t>Required for all cost transfers</a:t>
          </a:r>
        </a:p>
        <a:p>
          <a:r>
            <a:rPr lang="en-US" sz="1600" u="none" dirty="0"/>
            <a:t>Provides the chartfield string, amount, and line description of the expense being transferred so that Auxiliary Accounting can correctly process the transfer in our system.</a:t>
          </a:r>
        </a:p>
      </dgm:t>
    </dgm:pt>
    <dgm:pt modelId="{8C0DE641-389E-45F9-8185-EACE50B61FF5}" type="parTrans" cxnId="{65E9CE35-BF97-430C-A98E-C3382DAB03F7}">
      <dgm:prSet/>
      <dgm:spPr/>
      <dgm:t>
        <a:bodyPr/>
        <a:lstStyle/>
        <a:p>
          <a:endParaRPr lang="en-US"/>
        </a:p>
      </dgm:t>
    </dgm:pt>
    <dgm:pt modelId="{725ADEAC-2A2E-4EAD-B495-66E771654142}" type="sibTrans" cxnId="{65E9CE35-BF97-430C-A98E-C3382DAB03F7}">
      <dgm:prSet/>
      <dgm:spPr/>
      <dgm:t>
        <a:bodyPr/>
        <a:lstStyle/>
        <a:p>
          <a:endParaRPr lang="en-US"/>
        </a:p>
      </dgm:t>
    </dgm:pt>
    <dgm:pt modelId="{AF8CDC6A-1C57-4175-ACAB-2E64D13CD2AF}">
      <dgm:prSet phldrT="[Text]" custT="1"/>
      <dgm:spPr/>
      <dgm:t>
        <a:bodyPr/>
        <a:lstStyle/>
        <a:p>
          <a:r>
            <a:rPr lang="en-US" sz="2100" u="sng" dirty="0"/>
            <a:t>Back-up Documentation</a:t>
          </a:r>
        </a:p>
        <a:p>
          <a:r>
            <a:rPr lang="en-US" sz="1600" u="none" dirty="0"/>
            <a:t>Include an export from Data Warehouse showing the transaction details of the incorrect expense that is being requested to be transferred.</a:t>
          </a:r>
        </a:p>
      </dgm:t>
    </dgm:pt>
    <dgm:pt modelId="{6967D466-E18B-41DC-96C1-A37102C2FC19}" type="parTrans" cxnId="{F5934CD4-B1E3-4F92-A778-67997396B797}">
      <dgm:prSet/>
      <dgm:spPr/>
      <dgm:t>
        <a:bodyPr/>
        <a:lstStyle/>
        <a:p>
          <a:endParaRPr lang="en-US"/>
        </a:p>
      </dgm:t>
    </dgm:pt>
    <dgm:pt modelId="{8F423A4D-1BC8-4C72-A3F8-1EB8E1C6B63A}" type="sibTrans" cxnId="{F5934CD4-B1E3-4F92-A778-67997396B797}">
      <dgm:prSet/>
      <dgm:spPr/>
      <dgm:t>
        <a:bodyPr/>
        <a:lstStyle/>
        <a:p>
          <a:endParaRPr lang="en-US"/>
        </a:p>
      </dgm:t>
    </dgm:pt>
    <dgm:pt modelId="{4745813E-42F2-47F9-BA8D-6A3730572724}" type="pres">
      <dgm:prSet presAssocID="{A85EA9FC-BF4F-4C54-BAB5-89178090B39C}" presName="Name0" presStyleCnt="0">
        <dgm:presLayoutVars>
          <dgm:dir/>
          <dgm:animLvl val="lvl"/>
          <dgm:resizeHandles/>
        </dgm:presLayoutVars>
      </dgm:prSet>
      <dgm:spPr/>
    </dgm:pt>
    <dgm:pt modelId="{85771AD0-54CA-4A95-AE44-3F2A5D5AF8C5}" type="pres">
      <dgm:prSet presAssocID="{792984F2-650F-475F-93E5-8E27F60D96B5}" presName="linNode" presStyleCnt="0"/>
      <dgm:spPr/>
    </dgm:pt>
    <dgm:pt modelId="{6B472E73-2513-4A67-B2F5-CDC1BF76C2EB}" type="pres">
      <dgm:prSet presAssocID="{792984F2-650F-475F-93E5-8E27F60D96B5}" presName="parentShp" presStyleLbl="node1" presStyleIdx="0" presStyleCnt="2" custScaleX="869270">
        <dgm:presLayoutVars>
          <dgm:bulletEnabled val="1"/>
        </dgm:presLayoutVars>
      </dgm:prSet>
      <dgm:spPr/>
    </dgm:pt>
    <dgm:pt modelId="{D63D726F-69D8-47CA-85C5-051156D433FE}" type="pres">
      <dgm:prSet presAssocID="{792984F2-650F-475F-93E5-8E27F60D96B5}" presName="childShp" presStyleLbl="bgAccFollowNode1" presStyleIdx="0" presStyleCnt="2">
        <dgm:presLayoutVars>
          <dgm:bulletEnabled val="1"/>
        </dgm:presLayoutVars>
      </dgm:prSet>
      <dgm:spPr/>
    </dgm:pt>
    <dgm:pt modelId="{1D458FEF-C1EE-4847-8B77-49CDAD5B994D}" type="pres">
      <dgm:prSet presAssocID="{725ADEAC-2A2E-4EAD-B495-66E771654142}" presName="spacing" presStyleCnt="0"/>
      <dgm:spPr/>
    </dgm:pt>
    <dgm:pt modelId="{EC4AFD81-E3A9-4371-97BA-F654C4773F4E}" type="pres">
      <dgm:prSet presAssocID="{AF8CDC6A-1C57-4175-ACAB-2E64D13CD2AF}" presName="linNode" presStyleCnt="0"/>
      <dgm:spPr/>
    </dgm:pt>
    <dgm:pt modelId="{9A7AFFED-DA34-4E84-A779-DBA221EC044A}" type="pres">
      <dgm:prSet presAssocID="{AF8CDC6A-1C57-4175-ACAB-2E64D13CD2AF}" presName="parentShp" presStyleLbl="node1" presStyleIdx="1" presStyleCnt="2" custScaleX="909414">
        <dgm:presLayoutVars>
          <dgm:bulletEnabled val="1"/>
        </dgm:presLayoutVars>
      </dgm:prSet>
      <dgm:spPr/>
    </dgm:pt>
    <dgm:pt modelId="{2D91F800-F8F3-4290-9A96-1B4EDA06E08D}" type="pres">
      <dgm:prSet presAssocID="{AF8CDC6A-1C57-4175-ACAB-2E64D13CD2AF}" presName="childShp" presStyleLbl="bgAccFollowNode1" presStyleIdx="1" presStyleCnt="2">
        <dgm:presLayoutVars>
          <dgm:bulletEnabled val="1"/>
        </dgm:presLayoutVars>
      </dgm:prSet>
      <dgm:spPr/>
    </dgm:pt>
  </dgm:ptLst>
  <dgm:cxnLst>
    <dgm:cxn modelId="{B666C309-D3C3-4E0A-A476-1CEA8BF0E3B3}" type="presOf" srcId="{A85EA9FC-BF4F-4C54-BAB5-89178090B39C}" destId="{4745813E-42F2-47F9-BA8D-6A3730572724}" srcOrd="0" destOrd="0" presId="urn:microsoft.com/office/officeart/2005/8/layout/vList6"/>
    <dgm:cxn modelId="{65E9CE35-BF97-430C-A98E-C3382DAB03F7}" srcId="{A85EA9FC-BF4F-4C54-BAB5-89178090B39C}" destId="{792984F2-650F-475F-93E5-8E27F60D96B5}" srcOrd="0" destOrd="0" parTransId="{8C0DE641-389E-45F9-8185-EACE50B61FF5}" sibTransId="{725ADEAC-2A2E-4EAD-B495-66E771654142}"/>
    <dgm:cxn modelId="{C4055A5C-36C0-4F7A-BB61-8079C795E786}" type="presOf" srcId="{792984F2-650F-475F-93E5-8E27F60D96B5}" destId="{6B472E73-2513-4A67-B2F5-CDC1BF76C2EB}" srcOrd="0" destOrd="0" presId="urn:microsoft.com/office/officeart/2005/8/layout/vList6"/>
    <dgm:cxn modelId="{D78FBA99-9D02-456E-822F-A232DAC53648}" type="presOf" srcId="{AF8CDC6A-1C57-4175-ACAB-2E64D13CD2AF}" destId="{9A7AFFED-DA34-4E84-A779-DBA221EC044A}" srcOrd="0" destOrd="0" presId="urn:microsoft.com/office/officeart/2005/8/layout/vList6"/>
    <dgm:cxn modelId="{F5934CD4-B1E3-4F92-A778-67997396B797}" srcId="{A85EA9FC-BF4F-4C54-BAB5-89178090B39C}" destId="{AF8CDC6A-1C57-4175-ACAB-2E64D13CD2AF}" srcOrd="1" destOrd="0" parTransId="{6967D466-E18B-41DC-96C1-A37102C2FC19}" sibTransId="{8F423A4D-1BC8-4C72-A3F8-1EB8E1C6B63A}"/>
    <dgm:cxn modelId="{9FCD1271-F2D4-4081-BF2E-5C4D6A8662DE}" type="presParOf" srcId="{4745813E-42F2-47F9-BA8D-6A3730572724}" destId="{85771AD0-54CA-4A95-AE44-3F2A5D5AF8C5}" srcOrd="0" destOrd="0" presId="urn:microsoft.com/office/officeart/2005/8/layout/vList6"/>
    <dgm:cxn modelId="{3035C472-73CA-4A7F-892A-3CD237A94EEA}" type="presParOf" srcId="{85771AD0-54CA-4A95-AE44-3F2A5D5AF8C5}" destId="{6B472E73-2513-4A67-B2F5-CDC1BF76C2EB}" srcOrd="0" destOrd="0" presId="urn:microsoft.com/office/officeart/2005/8/layout/vList6"/>
    <dgm:cxn modelId="{E4BBE112-A26C-446F-BB56-03BC95C7DA45}" type="presParOf" srcId="{85771AD0-54CA-4A95-AE44-3F2A5D5AF8C5}" destId="{D63D726F-69D8-47CA-85C5-051156D433FE}" srcOrd="1" destOrd="0" presId="urn:microsoft.com/office/officeart/2005/8/layout/vList6"/>
    <dgm:cxn modelId="{7BA9AC26-47B5-4C08-84AC-0DDBE12042CD}" type="presParOf" srcId="{4745813E-42F2-47F9-BA8D-6A3730572724}" destId="{1D458FEF-C1EE-4847-8B77-49CDAD5B994D}" srcOrd="1" destOrd="0" presId="urn:microsoft.com/office/officeart/2005/8/layout/vList6"/>
    <dgm:cxn modelId="{91DFCDFC-0727-4B85-BAF8-9751F17407BD}" type="presParOf" srcId="{4745813E-42F2-47F9-BA8D-6A3730572724}" destId="{EC4AFD81-E3A9-4371-97BA-F654C4773F4E}" srcOrd="2" destOrd="0" presId="urn:microsoft.com/office/officeart/2005/8/layout/vList6"/>
    <dgm:cxn modelId="{BFB21968-C4D5-4303-8A5E-2DC0C5844386}" type="presParOf" srcId="{EC4AFD81-E3A9-4371-97BA-F654C4773F4E}" destId="{9A7AFFED-DA34-4E84-A779-DBA221EC044A}" srcOrd="0" destOrd="0" presId="urn:microsoft.com/office/officeart/2005/8/layout/vList6"/>
    <dgm:cxn modelId="{009F436C-2815-4E12-9FE2-FE97B8C1E908}" type="presParOf" srcId="{EC4AFD81-E3A9-4371-97BA-F654C4773F4E}" destId="{2D91F800-F8F3-4290-9A96-1B4EDA06E08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D047B-61E6-4DD1-85A1-F437BC7F8845}">
      <dsp:nvSpPr>
        <dsp:cNvPr id="0" name=""/>
        <dsp:cNvSpPr/>
      </dsp:nvSpPr>
      <dsp:spPr>
        <a:xfrm>
          <a:off x="-5422818" y="-836720"/>
          <a:ext cx="6506697" cy="6506697"/>
        </a:xfrm>
        <a:prstGeom prst="blockArc">
          <a:avLst>
            <a:gd name="adj1" fmla="val 18900000"/>
            <a:gd name="adj2" fmla="val 2700000"/>
            <a:gd name="adj3" fmla="val 332"/>
          </a:avLst>
        </a:pr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1AD39D-3D4A-4633-9FC5-2CD3D01979E8}">
      <dsp:nvSpPr>
        <dsp:cNvPr id="0" name=""/>
        <dsp:cNvSpPr/>
      </dsp:nvSpPr>
      <dsp:spPr>
        <a:xfrm>
          <a:off x="888473" y="690479"/>
          <a:ext cx="8891519" cy="1380764"/>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5982"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Cost Transfers (aka Expenditure Transfers) are the process of transferring expenses from one project to another.</a:t>
          </a:r>
        </a:p>
      </dsp:txBody>
      <dsp:txXfrm>
        <a:off x="888473" y="690479"/>
        <a:ext cx="8891519" cy="1380764"/>
      </dsp:txXfrm>
    </dsp:sp>
    <dsp:sp modelId="{2E4D663D-AF31-4A00-96F2-FF9FEAB54EB5}">
      <dsp:nvSpPr>
        <dsp:cNvPr id="0" name=""/>
        <dsp:cNvSpPr/>
      </dsp:nvSpPr>
      <dsp:spPr>
        <a:xfrm>
          <a:off x="25495" y="517883"/>
          <a:ext cx="1725956" cy="1725956"/>
        </a:xfrm>
        <a:prstGeom prst="ellipse">
          <a:avLst/>
        </a:prstGeom>
        <a:solidFill>
          <a:schemeClr val="lt1">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BE88BB-6D01-4EB3-B828-2F84C827D519}">
      <dsp:nvSpPr>
        <dsp:cNvPr id="0" name=""/>
        <dsp:cNvSpPr/>
      </dsp:nvSpPr>
      <dsp:spPr>
        <a:xfrm>
          <a:off x="888473" y="2762013"/>
          <a:ext cx="8891519" cy="1380764"/>
        </a:xfrm>
        <a:prstGeom prst="rect">
          <a:avLst/>
        </a:prstGeom>
        <a:solidFill>
          <a:schemeClr val="accent4">
            <a:hueOff val="1335015"/>
            <a:satOff val="17844"/>
            <a:lumOff val="86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5982"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Cost transfers are occasionally needed if an expense has initially posted to one project, but actually belongs to another.  These transfers are typically scrutinized very thoroughly by auditors and can result in material findings if not done correctly.  Therefore it is very important to ensure they are processed and documented properly.  But OSP is here to help!!</a:t>
          </a:r>
        </a:p>
      </dsp:txBody>
      <dsp:txXfrm>
        <a:off x="888473" y="2762013"/>
        <a:ext cx="8891519" cy="1380764"/>
      </dsp:txXfrm>
    </dsp:sp>
    <dsp:sp modelId="{264EBDBF-81F9-4B99-9007-765E016D330C}">
      <dsp:nvSpPr>
        <dsp:cNvPr id="0" name=""/>
        <dsp:cNvSpPr/>
      </dsp:nvSpPr>
      <dsp:spPr>
        <a:xfrm>
          <a:off x="25495" y="2589417"/>
          <a:ext cx="1725956" cy="1725956"/>
        </a:xfrm>
        <a:prstGeom prst="ellipse">
          <a:avLst/>
        </a:prstGeom>
        <a:solidFill>
          <a:schemeClr val="lt1">
            <a:hueOff val="0"/>
            <a:satOff val="0"/>
            <a:lumOff val="0"/>
            <a:alphaOff val="0"/>
          </a:schemeClr>
        </a:solidFill>
        <a:ln w="15875" cap="flat" cmpd="sng" algn="ctr">
          <a:solidFill>
            <a:schemeClr val="accent4">
              <a:hueOff val="1335015"/>
              <a:satOff val="17844"/>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A2183-B51A-44E8-A8EC-9F6236302108}">
      <dsp:nvSpPr>
        <dsp:cNvPr id="0" name=""/>
        <dsp:cNvSpPr/>
      </dsp:nvSpPr>
      <dsp:spPr>
        <a:xfrm rot="10800000">
          <a:off x="0" y="2699"/>
          <a:ext cx="4718051" cy="796447"/>
        </a:xfrm>
        <a:prstGeom prst="homePlat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1211"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t>The administrator misunderstood the PD/PI’s instructions on how to allocate the cost.</a:t>
          </a:r>
        </a:p>
      </dsp:txBody>
      <dsp:txXfrm rot="10800000">
        <a:off x="199112" y="2699"/>
        <a:ext cx="4518939" cy="796447"/>
      </dsp:txXfrm>
    </dsp:sp>
    <dsp:sp modelId="{F933AC8D-F04A-4C51-8ADC-27061DFE7CD9}">
      <dsp:nvSpPr>
        <dsp:cNvPr id="0" name=""/>
        <dsp:cNvSpPr/>
      </dsp:nvSpPr>
      <dsp:spPr>
        <a:xfrm>
          <a:off x="0" y="0"/>
          <a:ext cx="796447" cy="796447"/>
        </a:xfrm>
        <a:prstGeom prst="ellipse">
          <a:avLst/>
        </a:prstGeom>
        <a:noFill/>
        <a:ln w="15875" cap="flat" cmpd="sng" algn="ctr">
          <a:noFill/>
          <a:prstDash val="solid"/>
        </a:ln>
        <a:effectLst/>
      </dsp:spPr>
      <dsp:style>
        <a:lnRef idx="2">
          <a:scrgbClr r="0" g="0" b="0"/>
        </a:lnRef>
        <a:fillRef idx="1">
          <a:scrgbClr r="0" g="0" b="0"/>
        </a:fillRef>
        <a:effectRef idx="0">
          <a:scrgbClr r="0" g="0" b="0"/>
        </a:effectRef>
        <a:fontRef idx="minor"/>
      </dsp:style>
    </dsp:sp>
    <dsp:sp modelId="{22C2CB00-C886-4120-983C-5BA2951A7B69}">
      <dsp:nvSpPr>
        <dsp:cNvPr id="0" name=""/>
        <dsp:cNvSpPr/>
      </dsp:nvSpPr>
      <dsp:spPr>
        <a:xfrm rot="10800000">
          <a:off x="63141" y="1036892"/>
          <a:ext cx="4591767" cy="796447"/>
        </a:xfrm>
        <a:prstGeom prst="homePlat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1211"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t>The PI/PD has multiple funding sources for the same project and he/she provided the wrong account number to charge.</a:t>
          </a:r>
        </a:p>
      </dsp:txBody>
      <dsp:txXfrm rot="10800000">
        <a:off x="262253" y="1036892"/>
        <a:ext cx="4392655" cy="796447"/>
      </dsp:txXfrm>
    </dsp:sp>
    <dsp:sp modelId="{0BBD902B-3664-4C71-8498-C221AF9382D8}">
      <dsp:nvSpPr>
        <dsp:cNvPr id="0" name=""/>
        <dsp:cNvSpPr/>
      </dsp:nvSpPr>
      <dsp:spPr>
        <a:xfrm>
          <a:off x="392049" y="1036892"/>
          <a:ext cx="796447" cy="796447"/>
        </a:xfrm>
        <a:prstGeom prst="ellipse">
          <a:avLst/>
        </a:prstGeom>
        <a:noFill/>
        <a:ln w="15875" cap="flat" cmpd="sng" algn="ctr">
          <a:noFill/>
          <a:prstDash val="solid"/>
        </a:ln>
        <a:effectLst/>
      </dsp:spPr>
      <dsp:style>
        <a:lnRef idx="2">
          <a:scrgbClr r="0" g="0" b="0"/>
        </a:lnRef>
        <a:fillRef idx="1">
          <a:scrgbClr r="0" g="0" b="0"/>
        </a:fillRef>
        <a:effectRef idx="0">
          <a:scrgbClr r="0" g="0" b="0"/>
        </a:effectRef>
        <a:fontRef idx="minor"/>
      </dsp:style>
    </dsp:sp>
    <dsp:sp modelId="{A97EAB71-8291-412D-A21B-63D16856A20C}">
      <dsp:nvSpPr>
        <dsp:cNvPr id="0" name=""/>
        <dsp:cNvSpPr/>
      </dsp:nvSpPr>
      <dsp:spPr>
        <a:xfrm rot="10800000">
          <a:off x="0" y="2071085"/>
          <a:ext cx="4718051" cy="796447"/>
        </a:xfrm>
        <a:prstGeom prst="homePlat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1211"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To move a cost overrun to a non-sponsored account (e.g. to a Campus Program "86xxx" project)</a:t>
          </a:r>
        </a:p>
      </dsp:txBody>
      <dsp:txXfrm rot="10800000">
        <a:off x="199112" y="2071085"/>
        <a:ext cx="4518939" cy="796447"/>
      </dsp:txXfrm>
    </dsp:sp>
    <dsp:sp modelId="{BF0725FC-42EC-4408-9691-E7091C9009B7}">
      <dsp:nvSpPr>
        <dsp:cNvPr id="0" name=""/>
        <dsp:cNvSpPr/>
      </dsp:nvSpPr>
      <dsp:spPr>
        <a:xfrm>
          <a:off x="392049" y="2071085"/>
          <a:ext cx="796447" cy="796447"/>
        </a:xfrm>
        <a:prstGeom prst="ellipse">
          <a:avLst/>
        </a:prstGeom>
        <a:noFill/>
        <a:ln w="15875"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A2183-B51A-44E8-A8EC-9F6236302108}">
      <dsp:nvSpPr>
        <dsp:cNvPr id="0" name=""/>
        <dsp:cNvSpPr/>
      </dsp:nvSpPr>
      <dsp:spPr>
        <a:xfrm rot="10800000">
          <a:off x="0" y="50"/>
          <a:ext cx="4718051" cy="1248693"/>
        </a:xfrm>
        <a:prstGeom prst="homePlat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639"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t>To transfer costs to cover a deficit on another award / sponsored project.</a:t>
          </a:r>
        </a:p>
      </dsp:txBody>
      <dsp:txXfrm rot="10800000">
        <a:off x="312173" y="50"/>
        <a:ext cx="4405878" cy="1248693"/>
      </dsp:txXfrm>
    </dsp:sp>
    <dsp:sp modelId="{F933AC8D-F04A-4C51-8ADC-27061DFE7CD9}">
      <dsp:nvSpPr>
        <dsp:cNvPr id="0" name=""/>
        <dsp:cNvSpPr/>
      </dsp:nvSpPr>
      <dsp:spPr>
        <a:xfrm>
          <a:off x="0" y="0"/>
          <a:ext cx="1248693" cy="1248693"/>
        </a:xfrm>
        <a:prstGeom prst="ellipse">
          <a:avLst/>
        </a:prstGeom>
        <a:noFill/>
        <a:ln w="15875" cap="flat" cmpd="sng" algn="ctr">
          <a:noFill/>
          <a:prstDash val="solid"/>
        </a:ln>
        <a:effectLst/>
      </dsp:spPr>
      <dsp:style>
        <a:lnRef idx="2">
          <a:scrgbClr r="0" g="0" b="0"/>
        </a:lnRef>
        <a:fillRef idx="1">
          <a:scrgbClr r="0" g="0" b="0"/>
        </a:fillRef>
        <a:effectRef idx="0">
          <a:scrgbClr r="0" g="0" b="0"/>
        </a:effectRef>
        <a:fontRef idx="minor"/>
      </dsp:style>
    </dsp:sp>
    <dsp:sp modelId="{22C2CB00-C886-4120-983C-5BA2951A7B69}">
      <dsp:nvSpPr>
        <dsp:cNvPr id="0" name=""/>
        <dsp:cNvSpPr/>
      </dsp:nvSpPr>
      <dsp:spPr>
        <a:xfrm rot="10800000">
          <a:off x="63141" y="1621488"/>
          <a:ext cx="4591767" cy="1248693"/>
        </a:xfrm>
        <a:prstGeom prst="homePlat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639"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t>To transfer costs to spend the balance of an award / sponsored project.</a:t>
          </a:r>
        </a:p>
      </dsp:txBody>
      <dsp:txXfrm rot="10800000">
        <a:off x="375314" y="1621488"/>
        <a:ext cx="4279594" cy="1248693"/>
      </dsp:txXfrm>
    </dsp:sp>
    <dsp:sp modelId="{0BBD902B-3664-4C71-8498-C221AF9382D8}">
      <dsp:nvSpPr>
        <dsp:cNvPr id="0" name=""/>
        <dsp:cNvSpPr/>
      </dsp:nvSpPr>
      <dsp:spPr>
        <a:xfrm>
          <a:off x="165926" y="1621488"/>
          <a:ext cx="1248693" cy="1248693"/>
        </a:xfrm>
        <a:prstGeom prst="ellipse">
          <a:avLst/>
        </a:prstGeom>
        <a:noFill/>
        <a:ln w="15875"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C4851-E9E6-481C-A892-318F5BA52EAF}">
      <dsp:nvSpPr>
        <dsp:cNvPr id="0" name=""/>
        <dsp:cNvSpPr/>
      </dsp:nvSpPr>
      <dsp:spPr>
        <a:xfrm rot="5400000">
          <a:off x="-261111" y="263561"/>
          <a:ext cx="1740744" cy="1218520"/>
        </a:xfrm>
        <a:prstGeom prst="chevron">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Forms</a:t>
          </a:r>
          <a:r>
            <a:rPr lang="en-US" sz="1700" kern="1200" dirty="0"/>
            <a:t>       </a:t>
          </a:r>
          <a:r>
            <a:rPr lang="en-US" sz="1100" kern="1200" dirty="0"/>
            <a:t>(because we all love them)</a:t>
          </a:r>
        </a:p>
      </dsp:txBody>
      <dsp:txXfrm rot="-5400000">
        <a:off x="1" y="611709"/>
        <a:ext cx="1218520" cy="522224"/>
      </dsp:txXfrm>
    </dsp:sp>
    <dsp:sp modelId="{518A5B44-39FA-4EB8-AD3C-F5DDA715E972}">
      <dsp:nvSpPr>
        <dsp:cNvPr id="0" name=""/>
        <dsp:cNvSpPr/>
      </dsp:nvSpPr>
      <dsp:spPr>
        <a:xfrm rot="5400000">
          <a:off x="5425697" y="-4289329"/>
          <a:ext cx="1132078" cy="9710737"/>
        </a:xfrm>
        <a:prstGeom prst="round2Same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Requestor completes:</a:t>
          </a:r>
        </a:p>
        <a:p>
          <a:pPr marL="342900" lvl="2" indent="-171450" algn="l" defTabSz="711200">
            <a:lnSpc>
              <a:spcPct val="90000"/>
            </a:lnSpc>
            <a:spcBef>
              <a:spcPct val="0"/>
            </a:spcBef>
            <a:spcAft>
              <a:spcPct val="15000"/>
            </a:spcAft>
            <a:buChar char="•"/>
          </a:pPr>
          <a:r>
            <a:rPr lang="en-US" sz="1600" kern="1200" dirty="0"/>
            <a:t>Additional Cost Justification Form </a:t>
          </a:r>
          <a:r>
            <a:rPr lang="en-US" sz="1200" kern="1200" dirty="0"/>
            <a:t>(located at </a:t>
          </a:r>
          <a:r>
            <a:rPr lang="en-US" sz="1200" kern="1200" dirty="0">
              <a:solidFill>
                <a:srgbClr val="0070C0"/>
              </a:solidFill>
              <a:hlinkClick xmlns:r="http://schemas.openxmlformats.org/officeDocument/2006/relationships" r:id="rId1">
                <a:extLst>
                  <a:ext uri="{A12FA001-AC4F-418D-AE19-62706E023703}">
                    <ahyp:hlinkClr xmlns:ahyp="http://schemas.microsoft.com/office/drawing/2018/hyperlinkcolor" val="tx"/>
                  </a:ext>
                </a:extLst>
              </a:hlinkClick>
            </a:rPr>
            <a:t>https://www.csusm.edu/corp/sponsoredprojects/osp_pol_forms.html</a:t>
          </a:r>
          <a:r>
            <a:rPr lang="en-US" sz="1200" kern="1200" dirty="0"/>
            <a:t>)</a:t>
          </a:r>
        </a:p>
        <a:p>
          <a:pPr marL="342900" lvl="2" indent="-171450" algn="l" defTabSz="711200">
            <a:lnSpc>
              <a:spcPct val="90000"/>
            </a:lnSpc>
            <a:spcBef>
              <a:spcPct val="0"/>
            </a:spcBef>
            <a:spcAft>
              <a:spcPct val="15000"/>
            </a:spcAft>
            <a:buChar char="•"/>
          </a:pPr>
          <a:r>
            <a:rPr lang="en-US" sz="1600" kern="1200" dirty="0"/>
            <a:t>Expenditure Transfer Form </a:t>
          </a:r>
          <a:r>
            <a:rPr lang="en-US" sz="1200" kern="1200" dirty="0"/>
            <a:t>(located at </a:t>
          </a:r>
          <a:r>
            <a:rPr lang="en-US" sz="1200" kern="1200" dirty="0">
              <a:solidFill>
                <a:srgbClr val="0070C0"/>
              </a:solidFill>
              <a:hlinkClick xmlns:r="http://schemas.openxmlformats.org/officeDocument/2006/relationships" r:id="rId1">
                <a:extLst>
                  <a:ext uri="{A12FA001-AC4F-418D-AE19-62706E023703}">
                    <ahyp:hlinkClr xmlns:ahyp="http://schemas.microsoft.com/office/drawing/2018/hyperlinkcolor" val="tx"/>
                  </a:ext>
                </a:extLst>
              </a:hlinkClick>
            </a:rPr>
            <a:t>https://www.csusm.edu/corp/businesssrvcesandfinance/policies_proc_forms/index.html</a:t>
          </a:r>
          <a:r>
            <a:rPr lang="en-US" sz="1200" kern="1200" dirty="0"/>
            <a:t>)</a:t>
          </a:r>
        </a:p>
        <a:p>
          <a:pPr marL="342900" lvl="2" indent="-171450" algn="l" defTabSz="711200">
            <a:lnSpc>
              <a:spcPct val="90000"/>
            </a:lnSpc>
            <a:spcBef>
              <a:spcPct val="0"/>
            </a:spcBef>
            <a:spcAft>
              <a:spcPct val="15000"/>
            </a:spcAft>
            <a:buChar char="•"/>
          </a:pPr>
          <a:r>
            <a:rPr lang="en-US" sz="1600" kern="1200" dirty="0"/>
            <a:t>PI signs and approves the forms</a:t>
          </a:r>
        </a:p>
      </dsp:txBody>
      <dsp:txXfrm rot="-5400000">
        <a:off x="1136368" y="55263"/>
        <a:ext cx="9655474" cy="1021552"/>
      </dsp:txXfrm>
    </dsp:sp>
    <dsp:sp modelId="{456DE936-6666-4042-B48B-FDDA6F357B0A}">
      <dsp:nvSpPr>
        <dsp:cNvPr id="0" name=""/>
        <dsp:cNvSpPr/>
      </dsp:nvSpPr>
      <dsp:spPr>
        <a:xfrm rot="5400000">
          <a:off x="-261111" y="1811722"/>
          <a:ext cx="1740744" cy="1218520"/>
        </a:xfrm>
        <a:prstGeom prst="chevron">
          <a:avLst/>
        </a:prstGeom>
        <a:solidFill>
          <a:schemeClr val="accent4">
            <a:hueOff val="667507"/>
            <a:satOff val="8922"/>
            <a:lumOff val="4314"/>
            <a:alphaOff val="0"/>
          </a:schemeClr>
        </a:solidFill>
        <a:ln w="15875" cap="flat" cmpd="sng" algn="ctr">
          <a:solidFill>
            <a:schemeClr val="accent4">
              <a:hueOff val="667507"/>
              <a:satOff val="8922"/>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b="1" kern="1200" dirty="0"/>
        </a:p>
        <a:p>
          <a:pPr marL="0" lvl="0" indent="0" algn="ctr" defTabSz="800100">
            <a:lnSpc>
              <a:spcPct val="90000"/>
            </a:lnSpc>
            <a:spcBef>
              <a:spcPct val="0"/>
            </a:spcBef>
            <a:spcAft>
              <a:spcPct val="35000"/>
            </a:spcAft>
            <a:buNone/>
          </a:pPr>
          <a:r>
            <a:rPr lang="en-US" sz="1800" b="1" kern="1200" dirty="0"/>
            <a:t>OSP Review </a:t>
          </a:r>
          <a:r>
            <a:rPr lang="en-US" sz="1100" kern="1200" dirty="0"/>
            <a:t>(because that’s what we do</a:t>
          </a:r>
          <a:r>
            <a:rPr lang="en-US" sz="1400" kern="1200" dirty="0"/>
            <a:t>)</a:t>
          </a:r>
        </a:p>
      </dsp:txBody>
      <dsp:txXfrm rot="-5400000">
        <a:off x="1" y="2159870"/>
        <a:ext cx="1218520" cy="522224"/>
      </dsp:txXfrm>
    </dsp:sp>
    <dsp:sp modelId="{BF5BDC9F-D302-4F21-9749-4701EC2822CF}">
      <dsp:nvSpPr>
        <dsp:cNvPr id="0" name=""/>
        <dsp:cNvSpPr/>
      </dsp:nvSpPr>
      <dsp:spPr>
        <a:xfrm rot="5400000">
          <a:off x="5508147" y="-2739015"/>
          <a:ext cx="1131483" cy="9710737"/>
        </a:xfrm>
        <a:prstGeom prst="round2SameRect">
          <a:avLst/>
        </a:prstGeom>
        <a:solidFill>
          <a:schemeClr val="lt1">
            <a:alpha val="90000"/>
            <a:hueOff val="0"/>
            <a:satOff val="0"/>
            <a:lumOff val="0"/>
            <a:alphaOff val="0"/>
          </a:schemeClr>
        </a:solidFill>
        <a:ln w="15875" cap="flat" cmpd="sng" algn="ctr">
          <a:solidFill>
            <a:schemeClr val="accent4">
              <a:hueOff val="667507"/>
              <a:satOff val="8922"/>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Requestor submits both forms to the assigned Sponsored Project Analyst (SPA) for review</a:t>
          </a:r>
        </a:p>
        <a:p>
          <a:pPr marL="171450" lvl="1" indent="-171450" algn="l" defTabSz="711200">
            <a:lnSpc>
              <a:spcPct val="90000"/>
            </a:lnSpc>
            <a:spcBef>
              <a:spcPct val="0"/>
            </a:spcBef>
            <a:spcAft>
              <a:spcPct val="15000"/>
            </a:spcAft>
            <a:buChar char="•"/>
          </a:pPr>
          <a:r>
            <a:rPr lang="en-US" sz="1600" kern="1200" dirty="0"/>
            <a:t>Requestor DOES NOT submit the Expenditure Transfer Form without OSP review and approval</a:t>
          </a:r>
        </a:p>
      </dsp:txBody>
      <dsp:txXfrm rot="-5400000">
        <a:off x="1218520" y="1605846"/>
        <a:ext cx="9655503" cy="1021015"/>
      </dsp:txXfrm>
    </dsp:sp>
    <dsp:sp modelId="{6C4FD41F-0F58-444D-8D70-F909DCAB144F}">
      <dsp:nvSpPr>
        <dsp:cNvPr id="0" name=""/>
        <dsp:cNvSpPr/>
      </dsp:nvSpPr>
      <dsp:spPr>
        <a:xfrm rot="5400000">
          <a:off x="-261111" y="3359883"/>
          <a:ext cx="1740744" cy="1218520"/>
        </a:xfrm>
        <a:prstGeom prst="chevron">
          <a:avLst/>
        </a:prstGeom>
        <a:solidFill>
          <a:schemeClr val="accent4">
            <a:hueOff val="1335015"/>
            <a:satOff val="17844"/>
            <a:lumOff val="8628"/>
            <a:alphaOff val="0"/>
          </a:schemeClr>
        </a:solidFill>
        <a:ln w="15875" cap="flat" cmpd="sng" algn="ctr">
          <a:solidFill>
            <a:schemeClr val="accent4">
              <a:hueOff val="1335015"/>
              <a:satOff val="17844"/>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Transfer is Processed </a:t>
          </a:r>
          <a:r>
            <a:rPr lang="en-US" sz="1100" kern="1200" dirty="0"/>
            <a:t>(Boom shaka-laka!!)</a:t>
          </a:r>
        </a:p>
      </dsp:txBody>
      <dsp:txXfrm rot="-5400000">
        <a:off x="1" y="3708031"/>
        <a:ext cx="1218520" cy="522224"/>
      </dsp:txXfrm>
    </dsp:sp>
    <dsp:sp modelId="{47A91154-8092-416E-8527-F170661F17B5}">
      <dsp:nvSpPr>
        <dsp:cNvPr id="0" name=""/>
        <dsp:cNvSpPr/>
      </dsp:nvSpPr>
      <dsp:spPr>
        <a:xfrm rot="5400000">
          <a:off x="5508147" y="-1190854"/>
          <a:ext cx="1131483" cy="9710737"/>
        </a:xfrm>
        <a:prstGeom prst="round2SameRect">
          <a:avLst/>
        </a:prstGeom>
        <a:solidFill>
          <a:schemeClr val="lt1">
            <a:alpha val="90000"/>
            <a:hueOff val="0"/>
            <a:satOff val="0"/>
            <a:lumOff val="0"/>
            <a:alphaOff val="0"/>
          </a:schemeClr>
        </a:solidFill>
        <a:ln w="15875" cap="flat" cmpd="sng" algn="ctr">
          <a:solidFill>
            <a:schemeClr val="accent4">
              <a:hueOff val="1335015"/>
              <a:satOff val="17844"/>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Once the SPA approves both forms, they will either return them to the requestor to submit to Auxiliary Accounting, or the SPA may simply submit it themselves as a courtesy (cc’ing the requestor)</a:t>
          </a:r>
        </a:p>
        <a:p>
          <a:pPr marL="171450" lvl="1" indent="-171450" algn="l" defTabSz="711200">
            <a:lnSpc>
              <a:spcPct val="90000"/>
            </a:lnSpc>
            <a:spcBef>
              <a:spcPct val="0"/>
            </a:spcBef>
            <a:spcAft>
              <a:spcPct val="15000"/>
            </a:spcAft>
            <a:buChar char="•"/>
          </a:pPr>
          <a:r>
            <a:rPr lang="en-US" sz="1600" kern="1200" dirty="0"/>
            <a:t>Auxiliary Accounting then processes the form while we all bask in the glory of having followed the correct process</a:t>
          </a:r>
        </a:p>
      </dsp:txBody>
      <dsp:txXfrm rot="-5400000">
        <a:off x="1218520" y="3154007"/>
        <a:ext cx="9655503" cy="10210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133DC-C4F6-4B3D-8E57-733D638FF1F5}">
      <dsp:nvSpPr>
        <dsp:cNvPr id="0" name=""/>
        <dsp:cNvSpPr/>
      </dsp:nvSpPr>
      <dsp:spPr>
        <a:xfrm>
          <a:off x="0" y="499522"/>
          <a:ext cx="4482011" cy="806400"/>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3D3920-01F7-4F8B-9F4A-5E3339ABD084}">
      <dsp:nvSpPr>
        <dsp:cNvPr id="0" name=""/>
        <dsp:cNvSpPr/>
      </dsp:nvSpPr>
      <dsp:spPr>
        <a:xfrm>
          <a:off x="224100" y="27202"/>
          <a:ext cx="3137407" cy="94464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587" tIns="0" rIns="118587" bIns="0" numCol="1" spcCol="1270" anchor="ctr" anchorCtr="0">
          <a:noAutofit/>
        </a:bodyPr>
        <a:lstStyle/>
        <a:p>
          <a:pPr marL="0" lvl="0" indent="0" algn="l" defTabSz="711200">
            <a:lnSpc>
              <a:spcPct val="90000"/>
            </a:lnSpc>
            <a:spcBef>
              <a:spcPct val="0"/>
            </a:spcBef>
            <a:spcAft>
              <a:spcPct val="35000"/>
            </a:spcAft>
            <a:buNone/>
          </a:pPr>
          <a:r>
            <a:rPr lang="en-US" sz="1600" u="sng" kern="1200" dirty="0"/>
            <a:t>Required for all cost transfers</a:t>
          </a:r>
        </a:p>
        <a:p>
          <a:pPr marL="0" lvl="0" indent="0" algn="l" defTabSz="711200">
            <a:lnSpc>
              <a:spcPct val="90000"/>
            </a:lnSpc>
            <a:spcBef>
              <a:spcPct val="0"/>
            </a:spcBef>
            <a:spcAft>
              <a:spcPct val="35000"/>
            </a:spcAft>
            <a:buNone/>
          </a:pPr>
          <a:r>
            <a:rPr lang="en-US" sz="1400" u="none" kern="1200" dirty="0"/>
            <a:t>Explains the background of the transfer to document allowability and ensure audit compliance</a:t>
          </a:r>
        </a:p>
      </dsp:txBody>
      <dsp:txXfrm>
        <a:off x="270214" y="73316"/>
        <a:ext cx="3045179" cy="852412"/>
      </dsp:txXfrm>
    </dsp:sp>
    <dsp:sp modelId="{3F033A10-346A-48D5-8EAA-2BA2B08E8018}">
      <dsp:nvSpPr>
        <dsp:cNvPr id="0" name=""/>
        <dsp:cNvSpPr/>
      </dsp:nvSpPr>
      <dsp:spPr>
        <a:xfrm>
          <a:off x="0" y="2216316"/>
          <a:ext cx="4482011" cy="806400"/>
        </a:xfrm>
        <a:prstGeom prst="rect">
          <a:avLst/>
        </a:prstGeom>
        <a:solidFill>
          <a:schemeClr val="lt1">
            <a:alpha val="90000"/>
            <a:hueOff val="0"/>
            <a:satOff val="0"/>
            <a:lumOff val="0"/>
            <a:alphaOff val="0"/>
          </a:schemeClr>
        </a:solidFill>
        <a:ln w="15875" cap="flat" cmpd="sng" algn="ctr">
          <a:solidFill>
            <a:schemeClr val="accent4">
              <a:hueOff val="667507"/>
              <a:satOff val="8922"/>
              <a:lumOff val="4314"/>
              <a:alphaOff val="0"/>
            </a:schemeClr>
          </a:solidFill>
          <a:prstDash val="solid"/>
        </a:ln>
        <a:effectLst/>
      </dsp:spPr>
      <dsp:style>
        <a:lnRef idx="2">
          <a:scrgbClr r="0" g="0" b="0"/>
        </a:lnRef>
        <a:fillRef idx="1">
          <a:scrgbClr r="0" g="0" b="0"/>
        </a:fillRef>
        <a:effectRef idx="0">
          <a:scrgbClr r="0" g="0" b="0"/>
        </a:effectRef>
        <a:fontRef idx="minor"/>
      </dsp:style>
    </dsp:sp>
    <dsp:sp modelId="{12D7D486-080A-483F-BCA0-2011FEB99D47}">
      <dsp:nvSpPr>
        <dsp:cNvPr id="0" name=""/>
        <dsp:cNvSpPr/>
      </dsp:nvSpPr>
      <dsp:spPr>
        <a:xfrm>
          <a:off x="224100" y="1478722"/>
          <a:ext cx="4168202" cy="1209913"/>
        </a:xfrm>
        <a:prstGeom prst="roundRect">
          <a:avLst/>
        </a:prstGeom>
        <a:solidFill>
          <a:schemeClr val="accent4">
            <a:hueOff val="667507"/>
            <a:satOff val="8922"/>
            <a:lumOff val="43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587" tIns="0" rIns="118587" bIns="0" numCol="1" spcCol="1270" anchor="ctr" anchorCtr="0">
          <a:noAutofit/>
        </a:bodyPr>
        <a:lstStyle/>
        <a:p>
          <a:pPr marL="0" lvl="0" indent="0" algn="l" defTabSz="711200">
            <a:lnSpc>
              <a:spcPct val="90000"/>
            </a:lnSpc>
            <a:spcBef>
              <a:spcPct val="0"/>
            </a:spcBef>
            <a:spcAft>
              <a:spcPct val="35000"/>
            </a:spcAft>
            <a:buNone/>
          </a:pPr>
          <a:r>
            <a:rPr lang="en-US" sz="1600" u="sng" kern="1200" dirty="0"/>
            <a:t>Required for all expenses over 90 days old</a:t>
          </a:r>
        </a:p>
        <a:p>
          <a:pPr marL="0" lvl="0" indent="0" algn="l" defTabSz="711200">
            <a:lnSpc>
              <a:spcPct val="90000"/>
            </a:lnSpc>
            <a:spcBef>
              <a:spcPct val="0"/>
            </a:spcBef>
            <a:spcAft>
              <a:spcPct val="35000"/>
            </a:spcAft>
            <a:buNone/>
          </a:pPr>
          <a:r>
            <a:rPr lang="en-US" sz="1400" u="none" kern="1200" dirty="0"/>
            <a:t>Explains why the cost did not post within the required 90 days of being incurred, to ensure timeliness standards are adhered to.</a:t>
          </a:r>
          <a:endParaRPr lang="en-US" sz="1600" u="sng" kern="1200" dirty="0"/>
        </a:p>
      </dsp:txBody>
      <dsp:txXfrm>
        <a:off x="283163" y="1537785"/>
        <a:ext cx="4050076" cy="1091787"/>
      </dsp:txXfrm>
    </dsp:sp>
    <dsp:sp modelId="{A088795B-A04B-4E8A-B720-968B274B3271}">
      <dsp:nvSpPr>
        <dsp:cNvPr id="0" name=""/>
        <dsp:cNvSpPr/>
      </dsp:nvSpPr>
      <dsp:spPr>
        <a:xfrm>
          <a:off x="0" y="3851607"/>
          <a:ext cx="4482011" cy="806400"/>
        </a:xfrm>
        <a:prstGeom prst="rect">
          <a:avLst/>
        </a:prstGeom>
        <a:solidFill>
          <a:schemeClr val="lt1">
            <a:alpha val="90000"/>
            <a:hueOff val="0"/>
            <a:satOff val="0"/>
            <a:lumOff val="0"/>
            <a:alphaOff val="0"/>
          </a:schemeClr>
        </a:solidFill>
        <a:ln w="15875" cap="flat" cmpd="sng" algn="ctr">
          <a:solidFill>
            <a:schemeClr val="accent4">
              <a:hueOff val="1335015"/>
              <a:satOff val="17844"/>
              <a:lumOff val="8628"/>
              <a:alphaOff val="0"/>
            </a:schemeClr>
          </a:solidFill>
          <a:prstDash val="solid"/>
        </a:ln>
        <a:effectLst/>
      </dsp:spPr>
      <dsp:style>
        <a:lnRef idx="2">
          <a:scrgbClr r="0" g="0" b="0"/>
        </a:lnRef>
        <a:fillRef idx="1">
          <a:scrgbClr r="0" g="0" b="0"/>
        </a:fillRef>
        <a:effectRef idx="0">
          <a:scrgbClr r="0" g="0" b="0"/>
        </a:effectRef>
        <a:fontRef idx="minor"/>
      </dsp:style>
    </dsp:sp>
    <dsp:sp modelId="{67F5A24F-B631-4EEC-A99A-5F5469C4C9F1}">
      <dsp:nvSpPr>
        <dsp:cNvPr id="0" name=""/>
        <dsp:cNvSpPr/>
      </dsp:nvSpPr>
      <dsp:spPr>
        <a:xfrm>
          <a:off x="202872" y="3195516"/>
          <a:ext cx="4276791" cy="1128410"/>
        </a:xfrm>
        <a:prstGeom prst="roundRect">
          <a:avLst/>
        </a:prstGeom>
        <a:solidFill>
          <a:schemeClr val="accent4">
            <a:hueOff val="1335015"/>
            <a:satOff val="17844"/>
            <a:lumOff val="86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587" tIns="0" rIns="118587" bIns="0" numCol="1" spcCol="1270" anchor="ctr" anchorCtr="0">
          <a:noAutofit/>
        </a:bodyPr>
        <a:lstStyle/>
        <a:p>
          <a:pPr marL="0" lvl="0" indent="0" algn="l" defTabSz="711200">
            <a:lnSpc>
              <a:spcPct val="90000"/>
            </a:lnSpc>
            <a:spcBef>
              <a:spcPct val="0"/>
            </a:spcBef>
            <a:spcAft>
              <a:spcPct val="35000"/>
            </a:spcAft>
            <a:buNone/>
          </a:pPr>
          <a:endParaRPr lang="en-US" sz="1600" u="sng" kern="1200" dirty="0"/>
        </a:p>
        <a:p>
          <a:pPr marL="0" lvl="0" indent="0" algn="l" defTabSz="711200">
            <a:lnSpc>
              <a:spcPct val="90000"/>
            </a:lnSpc>
            <a:spcBef>
              <a:spcPct val="0"/>
            </a:spcBef>
            <a:spcAft>
              <a:spcPct val="35000"/>
            </a:spcAft>
            <a:buNone/>
          </a:pPr>
          <a:r>
            <a:rPr lang="en-US" sz="1600" u="sng" kern="1200" dirty="0"/>
            <a:t>Alignment of OSP and PI approvals</a:t>
          </a:r>
        </a:p>
        <a:p>
          <a:pPr marL="0" lvl="0" indent="0" algn="l" defTabSz="711200">
            <a:lnSpc>
              <a:spcPct val="90000"/>
            </a:lnSpc>
            <a:spcBef>
              <a:spcPct val="0"/>
            </a:spcBef>
            <a:spcAft>
              <a:spcPct val="35000"/>
            </a:spcAft>
            <a:buNone/>
          </a:pPr>
          <a:r>
            <a:rPr lang="en-US" sz="1400" u="none" kern="1200" dirty="0"/>
            <a:t>Documents the signature approval of the cost transfer and its subsequent explanation by the PI and OSP</a:t>
          </a:r>
        </a:p>
        <a:p>
          <a:pPr marL="0" lvl="0" indent="0" algn="l" defTabSz="711200">
            <a:lnSpc>
              <a:spcPct val="90000"/>
            </a:lnSpc>
            <a:spcBef>
              <a:spcPct val="0"/>
            </a:spcBef>
            <a:spcAft>
              <a:spcPct val="35000"/>
            </a:spcAft>
            <a:buNone/>
          </a:pPr>
          <a:endParaRPr lang="en-US" sz="1600" u="sng" kern="1200" dirty="0"/>
        </a:p>
        <a:p>
          <a:pPr marL="0" lvl="0" indent="0" algn="l" defTabSz="711200">
            <a:lnSpc>
              <a:spcPct val="90000"/>
            </a:lnSpc>
            <a:spcBef>
              <a:spcPct val="0"/>
            </a:spcBef>
            <a:spcAft>
              <a:spcPct val="35000"/>
            </a:spcAft>
            <a:buNone/>
          </a:pPr>
          <a:endParaRPr lang="en-US" sz="1400" u="sng" kern="1200" dirty="0"/>
        </a:p>
      </dsp:txBody>
      <dsp:txXfrm>
        <a:off x="257956" y="3250600"/>
        <a:ext cx="4166623" cy="10182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D726F-69D8-47CA-85C5-051156D433FE}">
      <dsp:nvSpPr>
        <dsp:cNvPr id="0" name=""/>
        <dsp:cNvSpPr/>
      </dsp:nvSpPr>
      <dsp:spPr>
        <a:xfrm>
          <a:off x="3677055" y="587"/>
          <a:ext cx="634270" cy="2293141"/>
        </a:xfrm>
        <a:prstGeom prst="rightArrow">
          <a:avLst>
            <a:gd name="adj1" fmla="val 75000"/>
            <a:gd name="adj2" fmla="val 50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472E73-2513-4A67-B2F5-CDC1BF76C2EB}">
      <dsp:nvSpPr>
        <dsp:cNvPr id="0" name=""/>
        <dsp:cNvSpPr/>
      </dsp:nvSpPr>
      <dsp:spPr>
        <a:xfrm>
          <a:off x="1374" y="587"/>
          <a:ext cx="3675680" cy="2293141"/>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u="sng" kern="1200" dirty="0"/>
            <a:t>Required for all cost transfers</a:t>
          </a:r>
        </a:p>
        <a:p>
          <a:pPr marL="0" lvl="0" indent="0" algn="ctr" defTabSz="933450">
            <a:lnSpc>
              <a:spcPct val="90000"/>
            </a:lnSpc>
            <a:spcBef>
              <a:spcPct val="0"/>
            </a:spcBef>
            <a:spcAft>
              <a:spcPct val="35000"/>
            </a:spcAft>
            <a:buNone/>
          </a:pPr>
          <a:r>
            <a:rPr lang="en-US" sz="1600" u="none" kern="1200" dirty="0"/>
            <a:t>Provides the chartfield string, amount, and line description of the expense being transferred so that Auxiliary Accounting can correctly process the transfer in our system.</a:t>
          </a:r>
        </a:p>
      </dsp:txBody>
      <dsp:txXfrm>
        <a:off x="113316" y="112529"/>
        <a:ext cx="3451796" cy="2069257"/>
      </dsp:txXfrm>
    </dsp:sp>
    <dsp:sp modelId="{2D91F800-F8F3-4290-9A96-1B4EDA06E08D}">
      <dsp:nvSpPr>
        <dsp:cNvPr id="0" name=""/>
        <dsp:cNvSpPr/>
      </dsp:nvSpPr>
      <dsp:spPr>
        <a:xfrm>
          <a:off x="3701160" y="2523044"/>
          <a:ext cx="610264" cy="2293141"/>
        </a:xfrm>
        <a:prstGeom prst="rightArrow">
          <a:avLst>
            <a:gd name="adj1" fmla="val 75000"/>
            <a:gd name="adj2" fmla="val 50000"/>
          </a:avLst>
        </a:prstGeom>
        <a:solidFill>
          <a:schemeClr val="accent4">
            <a:tint val="40000"/>
            <a:alpha val="90000"/>
            <a:hueOff val="826286"/>
            <a:satOff val="32959"/>
            <a:lumOff val="3168"/>
            <a:alphaOff val="0"/>
          </a:schemeClr>
        </a:solidFill>
        <a:ln w="15875" cap="flat" cmpd="sng" algn="ctr">
          <a:solidFill>
            <a:schemeClr val="accent4">
              <a:tint val="40000"/>
              <a:alpha val="90000"/>
              <a:hueOff val="826286"/>
              <a:satOff val="32959"/>
              <a:lumOff val="3168"/>
              <a:alphaOff val="0"/>
            </a:schemeClr>
          </a:solidFill>
          <a:prstDash val="solid"/>
        </a:ln>
        <a:effectLst/>
      </dsp:spPr>
      <dsp:style>
        <a:lnRef idx="2">
          <a:scrgbClr r="0" g="0" b="0"/>
        </a:lnRef>
        <a:fillRef idx="1">
          <a:scrgbClr r="0" g="0" b="0"/>
        </a:fillRef>
        <a:effectRef idx="0">
          <a:scrgbClr r="0" g="0" b="0"/>
        </a:effectRef>
        <a:fontRef idx="minor"/>
      </dsp:style>
    </dsp:sp>
    <dsp:sp modelId="{9A7AFFED-DA34-4E84-A779-DBA221EC044A}">
      <dsp:nvSpPr>
        <dsp:cNvPr id="0" name=""/>
        <dsp:cNvSpPr/>
      </dsp:nvSpPr>
      <dsp:spPr>
        <a:xfrm>
          <a:off x="1276" y="2523044"/>
          <a:ext cx="3699884" cy="2293141"/>
        </a:xfrm>
        <a:prstGeom prst="roundRect">
          <a:avLst/>
        </a:prstGeom>
        <a:solidFill>
          <a:schemeClr val="accent4">
            <a:hueOff val="1335015"/>
            <a:satOff val="17844"/>
            <a:lumOff val="86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u="sng" kern="1200" dirty="0"/>
            <a:t>Back-up Documentation</a:t>
          </a:r>
        </a:p>
        <a:p>
          <a:pPr marL="0" lvl="0" indent="0" algn="ctr" defTabSz="933450">
            <a:lnSpc>
              <a:spcPct val="90000"/>
            </a:lnSpc>
            <a:spcBef>
              <a:spcPct val="0"/>
            </a:spcBef>
            <a:spcAft>
              <a:spcPct val="35000"/>
            </a:spcAft>
            <a:buNone/>
          </a:pPr>
          <a:r>
            <a:rPr lang="en-US" sz="1600" u="none" kern="1200" dirty="0"/>
            <a:t>Include an export from Data Warehouse showing the transaction details of the incorrect expense that is being requested to be transferred.</a:t>
          </a:r>
        </a:p>
      </dsp:txBody>
      <dsp:txXfrm>
        <a:off x="113218" y="2634986"/>
        <a:ext cx="3476000" cy="206925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89512C-BDDC-4564-A4B6-2AAF7FB496EB}" type="datetimeFigureOut">
              <a:rPr lang="en-US" smtClean="0"/>
              <a:t>10/30/2020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F40685-E958-488E-82FA-50B79D3C64C6}" type="slidenum">
              <a:rPr lang="en-US" smtClean="0"/>
              <a:t>‹#›</a:t>
            </a:fld>
            <a:endParaRPr lang="en-US"/>
          </a:p>
        </p:txBody>
      </p:sp>
    </p:spTree>
    <p:extLst>
      <p:ext uri="{BB962C8B-B14F-4D97-AF65-F5344CB8AC3E}">
        <p14:creationId xmlns:p14="http://schemas.microsoft.com/office/powerpoint/2010/main" val="568012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7F40685-E958-488E-82FA-50B79D3C64C6}" type="slidenum">
              <a:rPr lang="en-US" smtClean="0"/>
              <a:t>1</a:t>
            </a:fld>
            <a:endParaRPr lang="en-US"/>
          </a:p>
        </p:txBody>
      </p:sp>
    </p:spTree>
    <p:extLst>
      <p:ext uri="{BB962C8B-B14F-4D97-AF65-F5344CB8AC3E}">
        <p14:creationId xmlns:p14="http://schemas.microsoft.com/office/powerpoint/2010/main" val="375882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F40685-E958-488E-82FA-50B79D3C64C6}" type="slidenum">
              <a:rPr lang="en-US" smtClean="0"/>
              <a:t>2</a:t>
            </a:fld>
            <a:endParaRPr lang="en-US"/>
          </a:p>
        </p:txBody>
      </p:sp>
    </p:spTree>
    <p:extLst>
      <p:ext uri="{BB962C8B-B14F-4D97-AF65-F5344CB8AC3E}">
        <p14:creationId xmlns:p14="http://schemas.microsoft.com/office/powerpoint/2010/main" val="889006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7F40685-E958-488E-82FA-50B79D3C64C6}" type="slidenum">
              <a:rPr lang="en-US" smtClean="0"/>
              <a:t>3</a:t>
            </a:fld>
            <a:endParaRPr lang="en-US"/>
          </a:p>
        </p:txBody>
      </p:sp>
    </p:spTree>
    <p:extLst>
      <p:ext uri="{BB962C8B-B14F-4D97-AF65-F5344CB8AC3E}">
        <p14:creationId xmlns:p14="http://schemas.microsoft.com/office/powerpoint/2010/main" val="4176851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F40685-E958-488E-82FA-50B79D3C64C6}" type="slidenum">
              <a:rPr lang="en-US" smtClean="0"/>
              <a:t>4</a:t>
            </a:fld>
            <a:endParaRPr lang="en-US"/>
          </a:p>
        </p:txBody>
      </p:sp>
    </p:spTree>
    <p:extLst>
      <p:ext uri="{BB962C8B-B14F-4D97-AF65-F5344CB8AC3E}">
        <p14:creationId xmlns:p14="http://schemas.microsoft.com/office/powerpoint/2010/main" val="2198621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F40685-E958-488E-82FA-50B79D3C64C6}" type="slidenum">
              <a:rPr lang="en-US" smtClean="0"/>
              <a:t>5</a:t>
            </a:fld>
            <a:endParaRPr lang="en-US"/>
          </a:p>
        </p:txBody>
      </p:sp>
    </p:spTree>
    <p:extLst>
      <p:ext uri="{BB962C8B-B14F-4D97-AF65-F5344CB8AC3E}">
        <p14:creationId xmlns:p14="http://schemas.microsoft.com/office/powerpoint/2010/main" val="1100103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F40685-E958-488E-82FA-50B79D3C64C6}" type="slidenum">
              <a:rPr lang="en-US" smtClean="0"/>
              <a:t>6</a:t>
            </a:fld>
            <a:endParaRPr lang="en-US"/>
          </a:p>
        </p:txBody>
      </p:sp>
    </p:spTree>
    <p:extLst>
      <p:ext uri="{BB962C8B-B14F-4D97-AF65-F5344CB8AC3E}">
        <p14:creationId xmlns:p14="http://schemas.microsoft.com/office/powerpoint/2010/main" val="37500615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10/30/2020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10/30/2020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45EDF-B2F3-42F3-9F7B-B1173B5FA2B3}"/>
              </a:ext>
            </a:extLst>
          </p:cNvPr>
          <p:cNvSpPr>
            <a:spLocks noGrp="1"/>
          </p:cNvSpPr>
          <p:nvPr>
            <p:ph type="ctrTitle"/>
          </p:nvPr>
        </p:nvSpPr>
        <p:spPr>
          <a:xfrm>
            <a:off x="2692398" y="1871131"/>
            <a:ext cx="6815669" cy="1515533"/>
          </a:xfrm>
        </p:spPr>
        <p:txBody>
          <a:bodyPr/>
          <a:lstStyle/>
          <a:p>
            <a:r>
              <a:rPr lang="en-US"/>
              <a:t>Cost Transfers</a:t>
            </a:r>
            <a:endParaRPr lang="en-US" dirty="0"/>
          </a:p>
        </p:txBody>
      </p:sp>
      <p:sp>
        <p:nvSpPr>
          <p:cNvPr id="3" name="Subtitle 2">
            <a:extLst>
              <a:ext uri="{FF2B5EF4-FFF2-40B4-BE49-F238E27FC236}">
                <a16:creationId xmlns:a16="http://schemas.microsoft.com/office/drawing/2014/main" id="{F238B8B5-C4D9-472B-81A8-15434145D843}"/>
              </a:ext>
            </a:extLst>
          </p:cNvPr>
          <p:cNvSpPr>
            <a:spLocks noGrp="1"/>
          </p:cNvSpPr>
          <p:nvPr>
            <p:ph type="subTitle" idx="1"/>
          </p:nvPr>
        </p:nvSpPr>
        <p:spPr>
          <a:xfrm>
            <a:off x="2692398" y="3657597"/>
            <a:ext cx="6815669" cy="1320802"/>
          </a:xfrm>
        </p:spPr>
        <p:txBody>
          <a:bodyPr/>
          <a:lstStyle/>
          <a:p>
            <a:r>
              <a:rPr lang="en-US"/>
              <a:t>As explained by your friendly neighborhood OSP Team</a:t>
            </a:r>
            <a:endParaRPr lang="en-US" dirty="0"/>
          </a:p>
        </p:txBody>
      </p:sp>
    </p:spTree>
    <p:extLst>
      <p:ext uri="{BB962C8B-B14F-4D97-AF65-F5344CB8AC3E}">
        <p14:creationId xmlns:p14="http://schemas.microsoft.com/office/powerpoint/2010/main" val="4215846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8A5465C-8D87-4803-9E4A-7300B498E241}"/>
              </a:ext>
            </a:extLst>
          </p:cNvPr>
          <p:cNvGraphicFramePr/>
          <p:nvPr>
            <p:extLst>
              <p:ext uri="{D42A27DB-BD31-4B8C-83A1-F6EECF244321}">
                <p14:modId xmlns:p14="http://schemas.microsoft.com/office/powerpoint/2010/main" val="2872258700"/>
              </p:ext>
            </p:extLst>
          </p:nvPr>
        </p:nvGraphicFramePr>
        <p:xfrm>
          <a:off x="1297941" y="1027611"/>
          <a:ext cx="9805488" cy="4833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05E22771-16A9-456E-92E7-4010A4856BD0}"/>
              </a:ext>
            </a:extLst>
          </p:cNvPr>
          <p:cNvSpPr txBox="1"/>
          <p:nvPr/>
        </p:nvSpPr>
        <p:spPr>
          <a:xfrm>
            <a:off x="1375954" y="2107474"/>
            <a:ext cx="1586653" cy="523220"/>
          </a:xfrm>
          <a:prstGeom prst="rect">
            <a:avLst/>
          </a:prstGeom>
          <a:noFill/>
        </p:spPr>
        <p:txBody>
          <a:bodyPr wrap="none" rtlCol="0">
            <a:spAutoFit/>
          </a:bodyPr>
          <a:lstStyle/>
          <a:p>
            <a:r>
              <a:rPr lang="en-US" sz="2800" dirty="0"/>
              <a:t>The What</a:t>
            </a:r>
          </a:p>
        </p:txBody>
      </p:sp>
      <p:sp>
        <p:nvSpPr>
          <p:cNvPr id="5" name="TextBox 4">
            <a:extLst>
              <a:ext uri="{FF2B5EF4-FFF2-40B4-BE49-F238E27FC236}">
                <a16:creationId xmlns:a16="http://schemas.microsoft.com/office/drawing/2014/main" id="{87C9F88C-3E30-4288-AEB6-B37597951BA2}"/>
              </a:ext>
            </a:extLst>
          </p:cNvPr>
          <p:cNvSpPr txBox="1"/>
          <p:nvPr/>
        </p:nvSpPr>
        <p:spPr>
          <a:xfrm>
            <a:off x="1483804" y="4227307"/>
            <a:ext cx="1478803" cy="523220"/>
          </a:xfrm>
          <a:prstGeom prst="rect">
            <a:avLst/>
          </a:prstGeom>
          <a:noFill/>
        </p:spPr>
        <p:txBody>
          <a:bodyPr wrap="none" rtlCol="0">
            <a:spAutoFit/>
          </a:bodyPr>
          <a:lstStyle/>
          <a:p>
            <a:r>
              <a:rPr lang="en-US" sz="2800" dirty="0"/>
              <a:t>The Why</a:t>
            </a:r>
          </a:p>
        </p:txBody>
      </p:sp>
    </p:spTree>
    <p:extLst>
      <p:ext uri="{BB962C8B-B14F-4D97-AF65-F5344CB8AC3E}">
        <p14:creationId xmlns:p14="http://schemas.microsoft.com/office/powerpoint/2010/main" val="2816005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F580-4A02-480C-9A27-8F84F4E26730}"/>
              </a:ext>
            </a:extLst>
          </p:cNvPr>
          <p:cNvSpPr>
            <a:spLocks noGrp="1"/>
          </p:cNvSpPr>
          <p:nvPr>
            <p:ph type="title"/>
          </p:nvPr>
        </p:nvSpPr>
        <p:spPr>
          <a:xfrm>
            <a:off x="1213106" y="747002"/>
            <a:ext cx="9601196" cy="1421432"/>
          </a:xfrm>
        </p:spPr>
        <p:txBody>
          <a:bodyPr>
            <a:normAutofit fontScale="90000"/>
          </a:bodyPr>
          <a:lstStyle/>
          <a:p>
            <a:r>
              <a:rPr lang="en-US" dirty="0"/>
              <a:t>The When: </a:t>
            </a:r>
            <a:r>
              <a:rPr lang="en-US" sz="3100" dirty="0"/>
              <a:t>when cost transfers are acceptable or unacceptable</a:t>
            </a:r>
            <a:br>
              <a:rPr lang="en-US" sz="3600" dirty="0"/>
            </a:br>
            <a:r>
              <a:rPr lang="en-US" sz="1600" dirty="0"/>
              <a:t>Per Federal Uniform Guidance, expenses “…may not be shifted to other sponsored agreements in order to meet</a:t>
            </a:r>
            <a:br>
              <a:rPr lang="en-US" sz="1600" dirty="0"/>
            </a:br>
            <a:r>
              <a:rPr lang="en-US" sz="1600" dirty="0"/>
              <a:t>deficiencies caused by overruns or other fund considerations, to avoid restrictions imposed by or by terms of the sponsored</a:t>
            </a:r>
            <a:br>
              <a:rPr lang="en-US" sz="1600" dirty="0"/>
            </a:br>
            <a:r>
              <a:rPr lang="en-US" sz="1600" dirty="0"/>
              <a:t>agreement, or for other reasons of convenience.”</a:t>
            </a:r>
          </a:p>
        </p:txBody>
      </p:sp>
      <p:sp>
        <p:nvSpPr>
          <p:cNvPr id="3" name="Text Placeholder 2">
            <a:extLst>
              <a:ext uri="{FF2B5EF4-FFF2-40B4-BE49-F238E27FC236}">
                <a16:creationId xmlns:a16="http://schemas.microsoft.com/office/drawing/2014/main" id="{00F00BB2-9287-40EB-A63B-FC52F00B13D6}"/>
              </a:ext>
            </a:extLst>
          </p:cNvPr>
          <p:cNvSpPr>
            <a:spLocks noGrp="1"/>
          </p:cNvSpPr>
          <p:nvPr>
            <p:ph type="body" idx="1"/>
          </p:nvPr>
        </p:nvSpPr>
        <p:spPr>
          <a:xfrm>
            <a:off x="1293026" y="2428844"/>
            <a:ext cx="4718304" cy="576262"/>
          </a:xfrm>
        </p:spPr>
        <p:txBody>
          <a:bodyPr/>
          <a:lstStyle/>
          <a:p>
            <a:pPr algn="ctr"/>
            <a:r>
              <a:rPr lang="en-US" dirty="0">
                <a:solidFill>
                  <a:schemeClr val="accent4">
                    <a:lumMod val="75000"/>
                  </a:schemeClr>
                </a:solidFill>
              </a:rPr>
              <a:t>Acceptable</a:t>
            </a:r>
          </a:p>
        </p:txBody>
      </p:sp>
      <p:graphicFrame>
        <p:nvGraphicFramePr>
          <p:cNvPr id="7" name="Content Placeholder 6">
            <a:extLst>
              <a:ext uri="{FF2B5EF4-FFF2-40B4-BE49-F238E27FC236}">
                <a16:creationId xmlns:a16="http://schemas.microsoft.com/office/drawing/2014/main" id="{9EE79788-F3B4-40F0-98DD-628EDA26DB11}"/>
              </a:ext>
            </a:extLst>
          </p:cNvPr>
          <p:cNvGraphicFramePr>
            <a:graphicFrameLocks noGrp="1"/>
          </p:cNvGraphicFramePr>
          <p:nvPr>
            <p:ph sz="half" idx="2"/>
            <p:extLst>
              <p:ext uri="{D42A27DB-BD31-4B8C-83A1-F6EECF244321}">
                <p14:modId xmlns:p14="http://schemas.microsoft.com/office/powerpoint/2010/main" val="3735806444"/>
              </p:ext>
            </p:extLst>
          </p:nvPr>
        </p:nvGraphicFramePr>
        <p:xfrm>
          <a:off x="1295400" y="3005107"/>
          <a:ext cx="4718050" cy="2870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a:extLst>
              <a:ext uri="{FF2B5EF4-FFF2-40B4-BE49-F238E27FC236}">
                <a16:creationId xmlns:a16="http://schemas.microsoft.com/office/drawing/2014/main" id="{D19CAC35-47B5-4CF7-9455-831451BB6380}"/>
              </a:ext>
            </a:extLst>
          </p:cNvPr>
          <p:cNvSpPr>
            <a:spLocks noGrp="1"/>
          </p:cNvSpPr>
          <p:nvPr>
            <p:ph type="body" sz="quarter" idx="3"/>
          </p:nvPr>
        </p:nvSpPr>
        <p:spPr>
          <a:xfrm>
            <a:off x="6178296" y="2428844"/>
            <a:ext cx="4718304" cy="576262"/>
          </a:xfrm>
        </p:spPr>
        <p:txBody>
          <a:bodyPr/>
          <a:lstStyle/>
          <a:p>
            <a:pPr algn="ctr"/>
            <a:r>
              <a:rPr lang="en-US" dirty="0">
                <a:solidFill>
                  <a:schemeClr val="accent5">
                    <a:lumMod val="75000"/>
                  </a:schemeClr>
                </a:solidFill>
              </a:rPr>
              <a:t>Unacceptable</a:t>
            </a:r>
          </a:p>
        </p:txBody>
      </p:sp>
      <p:graphicFrame>
        <p:nvGraphicFramePr>
          <p:cNvPr id="8" name="Content Placeholder 6">
            <a:extLst>
              <a:ext uri="{FF2B5EF4-FFF2-40B4-BE49-F238E27FC236}">
                <a16:creationId xmlns:a16="http://schemas.microsoft.com/office/drawing/2014/main" id="{639A0AC4-893F-4AE7-A3DE-C784CDC7873A}"/>
              </a:ext>
            </a:extLst>
          </p:cNvPr>
          <p:cNvGraphicFramePr>
            <a:graphicFrameLocks noGrp="1"/>
          </p:cNvGraphicFramePr>
          <p:nvPr>
            <p:ph sz="quarter" idx="4"/>
            <p:extLst>
              <p:ext uri="{D42A27DB-BD31-4B8C-83A1-F6EECF244321}">
                <p14:modId xmlns:p14="http://schemas.microsoft.com/office/powerpoint/2010/main" val="2852970234"/>
              </p:ext>
            </p:extLst>
          </p:nvPr>
        </p:nvGraphicFramePr>
        <p:xfrm>
          <a:off x="6180138" y="3005107"/>
          <a:ext cx="4718050" cy="28702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02579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5134188-C99E-4F65-B881-90B797C62A95}"/>
              </a:ext>
            </a:extLst>
          </p:cNvPr>
          <p:cNvGraphicFramePr/>
          <p:nvPr>
            <p:extLst>
              <p:ext uri="{D42A27DB-BD31-4B8C-83A1-F6EECF244321}">
                <p14:modId xmlns:p14="http://schemas.microsoft.com/office/powerpoint/2010/main" val="2331114218"/>
              </p:ext>
            </p:extLst>
          </p:nvPr>
        </p:nvGraphicFramePr>
        <p:xfrm>
          <a:off x="661851" y="1332411"/>
          <a:ext cx="10929258" cy="4841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593F7CF6-F518-4D01-91AD-902E66B8CCAB}"/>
              </a:ext>
            </a:extLst>
          </p:cNvPr>
          <p:cNvSpPr txBox="1"/>
          <p:nvPr/>
        </p:nvSpPr>
        <p:spPr>
          <a:xfrm>
            <a:off x="5024846" y="683623"/>
            <a:ext cx="1715588" cy="584775"/>
          </a:xfrm>
          <a:prstGeom prst="rect">
            <a:avLst/>
          </a:prstGeom>
          <a:noFill/>
        </p:spPr>
        <p:txBody>
          <a:bodyPr wrap="square" rtlCol="0">
            <a:spAutoFit/>
          </a:bodyPr>
          <a:lstStyle/>
          <a:p>
            <a:pPr algn="ctr"/>
            <a:r>
              <a:rPr lang="en-US" sz="3200" dirty="0"/>
              <a:t>The How</a:t>
            </a:r>
          </a:p>
        </p:txBody>
      </p:sp>
    </p:spTree>
    <p:extLst>
      <p:ext uri="{BB962C8B-B14F-4D97-AF65-F5344CB8AC3E}">
        <p14:creationId xmlns:p14="http://schemas.microsoft.com/office/powerpoint/2010/main" val="2349769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ADB907-5FBF-400D-B538-1D60E3DD0C86}"/>
              </a:ext>
            </a:extLst>
          </p:cNvPr>
          <p:cNvSpPr txBox="1"/>
          <p:nvPr/>
        </p:nvSpPr>
        <p:spPr>
          <a:xfrm>
            <a:off x="3021873" y="566000"/>
            <a:ext cx="5669281" cy="584775"/>
          </a:xfrm>
          <a:prstGeom prst="rect">
            <a:avLst/>
          </a:prstGeom>
          <a:noFill/>
        </p:spPr>
        <p:txBody>
          <a:bodyPr wrap="square" rtlCol="0">
            <a:spAutoFit/>
          </a:bodyPr>
          <a:lstStyle/>
          <a:p>
            <a:pPr algn="ctr"/>
            <a:r>
              <a:rPr lang="en-US" sz="3200" dirty="0"/>
              <a:t>Additional Cost Justification Form </a:t>
            </a:r>
          </a:p>
        </p:txBody>
      </p:sp>
      <p:graphicFrame>
        <p:nvGraphicFramePr>
          <p:cNvPr id="3" name="Diagram 2">
            <a:extLst>
              <a:ext uri="{FF2B5EF4-FFF2-40B4-BE49-F238E27FC236}">
                <a16:creationId xmlns:a16="http://schemas.microsoft.com/office/drawing/2014/main" id="{7CE7F131-8D3B-4CCC-9A84-4EFC09F74407}"/>
              </a:ext>
            </a:extLst>
          </p:cNvPr>
          <p:cNvGraphicFramePr/>
          <p:nvPr>
            <p:extLst>
              <p:ext uri="{D42A27DB-BD31-4B8C-83A1-F6EECF244321}">
                <p14:modId xmlns:p14="http://schemas.microsoft.com/office/powerpoint/2010/main" val="3295444657"/>
              </p:ext>
            </p:extLst>
          </p:nvPr>
        </p:nvGraphicFramePr>
        <p:xfrm>
          <a:off x="1013097" y="1410789"/>
          <a:ext cx="4482011" cy="4685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7FF479DF-2145-4863-ADAC-9CBBD093898D}"/>
              </a:ext>
            </a:extLst>
          </p:cNvPr>
          <p:cNvPicPr>
            <a:picLocks noChangeAspect="1"/>
          </p:cNvPicPr>
          <p:nvPr/>
        </p:nvPicPr>
        <p:blipFill>
          <a:blip r:embed="rId8"/>
          <a:stretch>
            <a:fillRect/>
          </a:stretch>
        </p:blipFill>
        <p:spPr>
          <a:xfrm>
            <a:off x="6398159" y="1051319"/>
            <a:ext cx="3992409" cy="5162304"/>
          </a:xfrm>
          <a:prstGeom prst="rect">
            <a:avLst/>
          </a:prstGeom>
        </p:spPr>
      </p:pic>
    </p:spTree>
    <p:extLst>
      <p:ext uri="{BB962C8B-B14F-4D97-AF65-F5344CB8AC3E}">
        <p14:creationId xmlns:p14="http://schemas.microsoft.com/office/powerpoint/2010/main" val="2937904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ADB907-5FBF-400D-B538-1D60E3DD0C86}"/>
              </a:ext>
            </a:extLst>
          </p:cNvPr>
          <p:cNvSpPr txBox="1"/>
          <p:nvPr/>
        </p:nvSpPr>
        <p:spPr>
          <a:xfrm>
            <a:off x="3161211" y="574709"/>
            <a:ext cx="4685213" cy="584775"/>
          </a:xfrm>
          <a:prstGeom prst="rect">
            <a:avLst/>
          </a:prstGeom>
          <a:noFill/>
        </p:spPr>
        <p:txBody>
          <a:bodyPr wrap="square" rtlCol="0">
            <a:spAutoFit/>
          </a:bodyPr>
          <a:lstStyle/>
          <a:p>
            <a:pPr lvl="0" algn="ctr"/>
            <a:r>
              <a:rPr lang="en-US" sz="3200" dirty="0"/>
              <a:t>Expenditure Transfer Form</a:t>
            </a:r>
          </a:p>
        </p:txBody>
      </p:sp>
      <p:graphicFrame>
        <p:nvGraphicFramePr>
          <p:cNvPr id="3" name="Diagram 2">
            <a:extLst>
              <a:ext uri="{FF2B5EF4-FFF2-40B4-BE49-F238E27FC236}">
                <a16:creationId xmlns:a16="http://schemas.microsoft.com/office/drawing/2014/main" id="{7CE7F131-8D3B-4CCC-9A84-4EFC09F74407}"/>
              </a:ext>
            </a:extLst>
          </p:cNvPr>
          <p:cNvGraphicFramePr/>
          <p:nvPr>
            <p:extLst>
              <p:ext uri="{D42A27DB-BD31-4B8C-83A1-F6EECF244321}">
                <p14:modId xmlns:p14="http://schemas.microsoft.com/office/powerpoint/2010/main" val="613955905"/>
              </p:ext>
            </p:extLst>
          </p:nvPr>
        </p:nvGraphicFramePr>
        <p:xfrm>
          <a:off x="799229" y="1261809"/>
          <a:ext cx="4312701" cy="4816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35597CA5-2EFE-4A44-8C16-7689E06B8783}"/>
              </a:ext>
            </a:extLst>
          </p:cNvPr>
          <p:cNvPicPr>
            <a:picLocks noChangeAspect="1"/>
          </p:cNvPicPr>
          <p:nvPr/>
        </p:nvPicPr>
        <p:blipFill>
          <a:blip r:embed="rId8"/>
          <a:stretch>
            <a:fillRect/>
          </a:stretch>
        </p:blipFill>
        <p:spPr>
          <a:xfrm>
            <a:off x="5503817" y="1127799"/>
            <a:ext cx="5284960" cy="2542397"/>
          </a:xfrm>
          <a:prstGeom prst="rect">
            <a:avLst/>
          </a:prstGeom>
        </p:spPr>
      </p:pic>
      <p:pic>
        <p:nvPicPr>
          <p:cNvPr id="6" name="Picture 5">
            <a:extLst>
              <a:ext uri="{FF2B5EF4-FFF2-40B4-BE49-F238E27FC236}">
                <a16:creationId xmlns:a16="http://schemas.microsoft.com/office/drawing/2014/main" id="{60341871-4431-4494-9814-1DF44D80ECB3}"/>
              </a:ext>
            </a:extLst>
          </p:cNvPr>
          <p:cNvPicPr>
            <a:picLocks noChangeAspect="1"/>
          </p:cNvPicPr>
          <p:nvPr/>
        </p:nvPicPr>
        <p:blipFill>
          <a:blip r:embed="rId9"/>
          <a:stretch>
            <a:fillRect/>
          </a:stretch>
        </p:blipFill>
        <p:spPr>
          <a:xfrm>
            <a:off x="5111930" y="4559188"/>
            <a:ext cx="6430037" cy="498004"/>
          </a:xfrm>
          <a:prstGeom prst="rect">
            <a:avLst/>
          </a:prstGeom>
        </p:spPr>
      </p:pic>
    </p:spTree>
    <p:extLst>
      <p:ext uri="{BB962C8B-B14F-4D97-AF65-F5344CB8AC3E}">
        <p14:creationId xmlns:p14="http://schemas.microsoft.com/office/powerpoint/2010/main" val="392907630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6C74FDD94D7847AF9A42310A7EF8E0" ma:contentTypeVersion="17" ma:contentTypeDescription="Create a new document." ma:contentTypeScope="" ma:versionID="5a4ddf31e441041b6afbd01db109a65c">
  <xsd:schema xmlns:xsd="http://www.w3.org/2001/XMLSchema" xmlns:xs="http://www.w3.org/2001/XMLSchema" xmlns:p="http://schemas.microsoft.com/office/2006/metadata/properties" xmlns:ns2="b423c0bc-62e0-4ed3-b71f-7e79ffd06d2f" xmlns:ns3="fd9fc90a-e4cb-428b-ac22-4209fc13e3ae" targetNamespace="http://schemas.microsoft.com/office/2006/metadata/properties" ma:root="true" ma:fieldsID="867e1e89ff72ddac0926c2a8c7f2bba6" ns2:_="" ns3:_="">
    <xsd:import namespace="b423c0bc-62e0-4ed3-b71f-7e79ffd06d2f"/>
    <xsd:import namespace="fd9fc90a-e4cb-428b-ac22-4209fc13e3ae"/>
    <xsd:element name="properties">
      <xsd:complexType>
        <xsd:sequence>
          <xsd:element name="documentManagement">
            <xsd:complexType>
              <xsd:all>
                <xsd:element ref="ns2:Approver" minOccurs="0"/>
                <xsd:element ref="ns2:Approval" minOccurs="0"/>
                <xsd:element ref="ns2:ApprovalDate" minOccurs="0"/>
                <xsd:element ref="ns2:ApprovalComments"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_Flow_SignoffStatu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23c0bc-62e0-4ed3-b71f-7e79ffd06d2f" elementFormDefault="qualified">
    <xsd:import namespace="http://schemas.microsoft.com/office/2006/documentManagement/types"/>
    <xsd:import namespace="http://schemas.microsoft.com/office/infopath/2007/PartnerControls"/>
    <xsd:element name="Approver" ma:index="1" nillable="true" ma:displayName="Approver" ma:format="Dropdown" ma:list="UserInfo" ma:SharePointGroup="0" ma:internalName="Approv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pproval" ma:index="2" nillable="true" ma:displayName="Approval" ma:format="Dropdown" ma:internalName="Approval" ma:readOnly="false">
      <xsd:simpleType>
        <xsd:restriction base="dms:Choice">
          <xsd:enumeration value="Approved"/>
          <xsd:enumeration value="Disapproved"/>
          <xsd:enumeration value="Approval Needed"/>
        </xsd:restriction>
      </xsd:simpleType>
    </xsd:element>
    <xsd:element name="ApprovalDate" ma:index="10" nillable="true" ma:displayName="Approval Date" ma:format="DateTime" ma:hidden="true" ma:internalName="ApprovalDate" ma:readOnly="false">
      <xsd:simpleType>
        <xsd:restriction base="dms:DateTime"/>
      </xsd:simpleType>
    </xsd:element>
    <xsd:element name="ApprovalComments" ma:index="11" nillable="true" ma:displayName="Approval Comments" ma:format="Dropdown" ma:hidden="true" ma:internalName="ApprovalComments" ma:readOnly="false">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Flow_SignoffStatus" ma:index="21" nillable="true" ma:displayName="Signature Needed" ma:format="Dropdown" ma:internalName="Sign_x002d_off_x0020_status">
      <xsd:simpleType>
        <xsd:restriction base="dms:Choice">
          <xsd:enumeration value="Yes"/>
          <xsd:enumeration value="No"/>
          <xsd:enumeration value="Signed"/>
        </xsd:restriction>
      </xsd:simpleType>
    </xsd:element>
  </xsd:schema>
  <xsd:schema xmlns:xsd="http://www.w3.org/2001/XMLSchema" xmlns:xs="http://www.w3.org/2001/XMLSchema" xmlns:dms="http://schemas.microsoft.com/office/2006/documentManagement/types" xmlns:pc="http://schemas.microsoft.com/office/infopath/2007/PartnerControls" targetNamespace="fd9fc90a-e4cb-428b-ac22-4209fc13e3ae"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proval xmlns="b423c0bc-62e0-4ed3-b71f-7e79ffd06d2f" xsi:nil="true"/>
    <ApprovalDate xmlns="b423c0bc-62e0-4ed3-b71f-7e79ffd06d2f" xsi:nil="true"/>
    <ApprovalComments xmlns="b423c0bc-62e0-4ed3-b71f-7e79ffd06d2f" xsi:nil="true"/>
    <_Flow_SignoffStatus xmlns="b423c0bc-62e0-4ed3-b71f-7e79ffd06d2f" xsi:nil="true"/>
    <Approver xmlns="b423c0bc-62e0-4ed3-b71f-7e79ffd06d2f">
      <UserInfo>
        <DisplayName/>
        <AccountId xsi:nil="true"/>
        <AccountType/>
      </UserInfo>
    </Approver>
  </documentManagement>
</p:properties>
</file>

<file path=customXml/itemProps1.xml><?xml version="1.0" encoding="utf-8"?>
<ds:datastoreItem xmlns:ds="http://schemas.openxmlformats.org/officeDocument/2006/customXml" ds:itemID="{DECD4898-3855-46B7-8B36-66F94CF241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23c0bc-62e0-4ed3-b71f-7e79ffd06d2f"/>
    <ds:schemaRef ds:uri="fd9fc90a-e4cb-428b-ac22-4209fc13e3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C04F98-5961-44E6-A654-99AE8FF4A343}">
  <ds:schemaRefs>
    <ds:schemaRef ds:uri="http://schemas.microsoft.com/sharepoint/v3/contenttype/forms"/>
  </ds:schemaRefs>
</ds:datastoreItem>
</file>

<file path=customXml/itemProps3.xml><?xml version="1.0" encoding="utf-8"?>
<ds:datastoreItem xmlns:ds="http://schemas.openxmlformats.org/officeDocument/2006/customXml" ds:itemID="{826E04C3-9616-4020-9138-FCAC8121DAE5}">
  <ds:schemaRefs>
    <ds:schemaRef ds:uri="http://purl.org/dc/elements/1.1/"/>
    <ds:schemaRef ds:uri="b423c0bc-62e0-4ed3-b71f-7e79ffd06d2f"/>
    <ds:schemaRef ds:uri="http://schemas.microsoft.com/office/2006/metadata/properties"/>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fd9fc90a-e4cb-428b-ac22-4209fc13e3a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Organic</Template>
  <TotalTime>320</TotalTime>
  <Words>514</Words>
  <Application>Microsoft Office PowerPoint</Application>
  <PresentationFormat>Widescreen</PresentationFormat>
  <Paragraphs>46</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Garamond</vt:lpstr>
      <vt:lpstr>Organic</vt:lpstr>
      <vt:lpstr>Cost Transfers</vt:lpstr>
      <vt:lpstr>PowerPoint Presentation</vt:lpstr>
      <vt:lpstr>The When: when cost transfers are acceptable or unacceptable Per Federal Uniform Guidance, expenses “…may not be shifted to other sponsored agreements in order to meet deficiencies caused by overruns or other fund considerations, to avoid restrictions imposed by or by terms of the sponsored agreement, or for other reasons of convenience.”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Transfer Process</dc:title>
  <dc:creator>Zack Weaver</dc:creator>
  <cp:lastModifiedBy>Zack Weaver</cp:lastModifiedBy>
  <cp:revision>17</cp:revision>
  <dcterms:created xsi:type="dcterms:W3CDTF">2020-10-29T23:11:36Z</dcterms:created>
  <dcterms:modified xsi:type="dcterms:W3CDTF">2020-10-30T20:30:13Z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0x0101001B6C74FDD94D7847AF9A42310A7EF8E0</vt:lpwstr>
  </property>
</Properties>
</file>