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Lst>
  <p:notesMasterIdLst>
    <p:notesMasterId r:id="rId19"/>
  </p:notesMasterIdLst>
  <p:sldIdLst>
    <p:sldId id="291" r:id="rId5"/>
    <p:sldId id="296" r:id="rId6"/>
    <p:sldId id="301" r:id="rId7"/>
    <p:sldId id="294" r:id="rId8"/>
    <p:sldId id="306" r:id="rId9"/>
    <p:sldId id="297" r:id="rId10"/>
    <p:sldId id="304" r:id="rId11"/>
    <p:sldId id="300" r:id="rId12"/>
    <p:sldId id="298" r:id="rId13"/>
    <p:sldId id="302" r:id="rId14"/>
    <p:sldId id="303" r:id="rId15"/>
    <p:sldId id="305" r:id="rId16"/>
    <p:sldId id="295" r:id="rId17"/>
    <p:sldId id="29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Askew" initials="KA" lastIdx="1" clrIdx="0">
    <p:extLst>
      <p:ext uri="{19B8F6BF-5375-455C-9EA6-DF929625EA0E}">
        <p15:presenceInfo xmlns:p15="http://schemas.microsoft.com/office/powerpoint/2012/main" userId="S::kaskew@csusm.edu::7267948e-3e79-4647-beac-b11e2abfe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79523" autoAdjust="0"/>
  </p:normalViewPr>
  <p:slideViewPr>
    <p:cSldViewPr snapToGrid="0">
      <p:cViewPr varScale="1">
        <p:scale>
          <a:sx n="87" d="100"/>
          <a:sy n="87" d="100"/>
        </p:scale>
        <p:origin x="17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Obermiller" userId="3f185b48-112a-46e1-9f5f-b5b81bb23502" providerId="ADAL" clId="{00B05637-8EF5-4303-BE3F-98AFC17B08DA}"/>
    <pc:docChg chg="modSld">
      <pc:chgData name="Camila Obermiller" userId="3f185b48-112a-46e1-9f5f-b5b81bb23502" providerId="ADAL" clId="{00B05637-8EF5-4303-BE3F-98AFC17B08DA}" dt="2021-11-30T18:05:18.652" v="9" actId="20577"/>
      <pc:docMkLst>
        <pc:docMk/>
      </pc:docMkLst>
      <pc:sldChg chg="modSp">
        <pc:chgData name="Camila Obermiller" userId="3f185b48-112a-46e1-9f5f-b5b81bb23502" providerId="ADAL" clId="{00B05637-8EF5-4303-BE3F-98AFC17B08DA}" dt="2021-11-30T17:34:09.545" v="0" actId="6549"/>
        <pc:sldMkLst>
          <pc:docMk/>
          <pc:sldMk cId="3240835511" sldId="296"/>
        </pc:sldMkLst>
        <pc:spChg chg="mod">
          <ac:chgData name="Camila Obermiller" userId="3f185b48-112a-46e1-9f5f-b5b81bb23502" providerId="ADAL" clId="{00B05637-8EF5-4303-BE3F-98AFC17B08DA}" dt="2021-11-30T17:34:09.545" v="0" actId="6549"/>
          <ac:spMkLst>
            <pc:docMk/>
            <pc:sldMk cId="3240835511" sldId="296"/>
            <ac:spMk id="3" creationId="{58FDC5C9-89BF-42B4-9A48-A564B9B70E66}"/>
          </ac:spMkLst>
        </pc:spChg>
      </pc:sldChg>
      <pc:sldChg chg="modSp">
        <pc:chgData name="Camila Obermiller" userId="3f185b48-112a-46e1-9f5f-b5b81bb23502" providerId="ADAL" clId="{00B05637-8EF5-4303-BE3F-98AFC17B08DA}" dt="2021-11-30T17:48:03.456" v="7" actId="20577"/>
        <pc:sldMkLst>
          <pc:docMk/>
          <pc:sldMk cId="803346864" sldId="297"/>
        </pc:sldMkLst>
        <pc:spChg chg="mod">
          <ac:chgData name="Camila Obermiller" userId="3f185b48-112a-46e1-9f5f-b5b81bb23502" providerId="ADAL" clId="{00B05637-8EF5-4303-BE3F-98AFC17B08DA}" dt="2021-11-30T17:48:03.456" v="7" actId="20577"/>
          <ac:spMkLst>
            <pc:docMk/>
            <pc:sldMk cId="803346864" sldId="297"/>
            <ac:spMk id="3" creationId="{A774ADA6-55A4-4A1E-9666-303DD9D7F7CD}"/>
          </ac:spMkLst>
        </pc:spChg>
      </pc:sldChg>
      <pc:sldChg chg="modSp">
        <pc:chgData name="Camila Obermiller" userId="3f185b48-112a-46e1-9f5f-b5b81bb23502" providerId="ADAL" clId="{00B05637-8EF5-4303-BE3F-98AFC17B08DA}" dt="2021-11-30T17:55:37.974" v="8" actId="6549"/>
        <pc:sldMkLst>
          <pc:docMk/>
          <pc:sldMk cId="1358201848" sldId="300"/>
        </pc:sldMkLst>
        <pc:spChg chg="mod">
          <ac:chgData name="Camila Obermiller" userId="3f185b48-112a-46e1-9f5f-b5b81bb23502" providerId="ADAL" clId="{00B05637-8EF5-4303-BE3F-98AFC17B08DA}" dt="2021-11-30T17:55:37.974" v="8" actId="6549"/>
          <ac:spMkLst>
            <pc:docMk/>
            <pc:sldMk cId="1358201848" sldId="300"/>
            <ac:spMk id="9" creationId="{BF94DB3F-5FB8-40AE-8952-2865431668D8}"/>
          </ac:spMkLst>
        </pc:spChg>
      </pc:sldChg>
      <pc:sldChg chg="modSp">
        <pc:chgData name="Camila Obermiller" userId="3f185b48-112a-46e1-9f5f-b5b81bb23502" providerId="ADAL" clId="{00B05637-8EF5-4303-BE3F-98AFC17B08DA}" dt="2021-11-30T17:34:45.602" v="2" actId="20577"/>
        <pc:sldMkLst>
          <pc:docMk/>
          <pc:sldMk cId="162377308" sldId="301"/>
        </pc:sldMkLst>
        <pc:spChg chg="mod">
          <ac:chgData name="Camila Obermiller" userId="3f185b48-112a-46e1-9f5f-b5b81bb23502" providerId="ADAL" clId="{00B05637-8EF5-4303-BE3F-98AFC17B08DA}" dt="2021-11-30T17:34:45.602" v="2" actId="20577"/>
          <ac:spMkLst>
            <pc:docMk/>
            <pc:sldMk cId="162377308" sldId="301"/>
            <ac:spMk id="4" creationId="{505061CC-A8E9-414E-936E-A00F9EEE0738}"/>
          </ac:spMkLst>
        </pc:spChg>
      </pc:sldChg>
      <pc:sldChg chg="modSp">
        <pc:chgData name="Camila Obermiller" userId="3f185b48-112a-46e1-9f5f-b5b81bb23502" providerId="ADAL" clId="{00B05637-8EF5-4303-BE3F-98AFC17B08DA}" dt="2021-11-30T18:05:18.652" v="9" actId="20577"/>
        <pc:sldMkLst>
          <pc:docMk/>
          <pc:sldMk cId="1876678123" sldId="305"/>
        </pc:sldMkLst>
        <pc:spChg chg="mod">
          <ac:chgData name="Camila Obermiller" userId="3f185b48-112a-46e1-9f5f-b5b81bb23502" providerId="ADAL" clId="{00B05637-8EF5-4303-BE3F-98AFC17B08DA}" dt="2021-11-30T18:05:18.652" v="9" actId="20577"/>
          <ac:spMkLst>
            <pc:docMk/>
            <pc:sldMk cId="1876678123" sldId="305"/>
            <ac:spMk id="5" creationId="{4761D94C-1640-4C4A-BFEF-776C941654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6B129-28BC-4DE4-9AF3-1C0D810FDFD4}"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D2E36-7D39-461F-B0E1-9F04F7377E92}" type="slidenum">
              <a:rPr lang="en-US" smtClean="0"/>
              <a:t>‹#›</a:t>
            </a:fld>
            <a:endParaRPr lang="en-US"/>
          </a:p>
        </p:txBody>
      </p:sp>
    </p:spTree>
    <p:extLst>
      <p:ext uri="{BB962C8B-B14F-4D97-AF65-F5344CB8AC3E}">
        <p14:creationId xmlns:p14="http://schemas.microsoft.com/office/powerpoint/2010/main" val="46941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1</a:t>
            </a:fld>
            <a:endParaRPr lang="en-US"/>
          </a:p>
        </p:txBody>
      </p:sp>
    </p:spTree>
    <p:extLst>
      <p:ext uri="{BB962C8B-B14F-4D97-AF65-F5344CB8AC3E}">
        <p14:creationId xmlns:p14="http://schemas.microsoft.com/office/powerpoint/2010/main" val="153190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2</a:t>
            </a:fld>
            <a:endParaRPr lang="en-US"/>
          </a:p>
        </p:txBody>
      </p:sp>
    </p:spTree>
    <p:extLst>
      <p:ext uri="{BB962C8B-B14F-4D97-AF65-F5344CB8AC3E}">
        <p14:creationId xmlns:p14="http://schemas.microsoft.com/office/powerpoint/2010/main" val="198165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3</a:t>
            </a:fld>
            <a:endParaRPr lang="en-US"/>
          </a:p>
        </p:txBody>
      </p:sp>
    </p:spTree>
    <p:extLst>
      <p:ext uri="{BB962C8B-B14F-4D97-AF65-F5344CB8AC3E}">
        <p14:creationId xmlns:p14="http://schemas.microsoft.com/office/powerpoint/2010/main" val="304204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4</a:t>
            </a:fld>
            <a:endParaRPr lang="en-US"/>
          </a:p>
        </p:txBody>
      </p:sp>
    </p:spTree>
    <p:extLst>
      <p:ext uri="{BB962C8B-B14F-4D97-AF65-F5344CB8AC3E}">
        <p14:creationId xmlns:p14="http://schemas.microsoft.com/office/powerpoint/2010/main" val="67597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6</a:t>
            </a:fld>
            <a:endParaRPr lang="en-US"/>
          </a:p>
        </p:txBody>
      </p:sp>
    </p:spTree>
    <p:extLst>
      <p:ext uri="{BB962C8B-B14F-4D97-AF65-F5344CB8AC3E}">
        <p14:creationId xmlns:p14="http://schemas.microsoft.com/office/powerpoint/2010/main" val="337505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8</a:t>
            </a:fld>
            <a:endParaRPr lang="en-US"/>
          </a:p>
        </p:txBody>
      </p:sp>
    </p:spTree>
    <p:extLst>
      <p:ext uri="{BB962C8B-B14F-4D97-AF65-F5344CB8AC3E}">
        <p14:creationId xmlns:p14="http://schemas.microsoft.com/office/powerpoint/2010/main" val="74310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11</a:t>
            </a:fld>
            <a:endParaRPr lang="en-US"/>
          </a:p>
        </p:txBody>
      </p:sp>
    </p:spTree>
    <p:extLst>
      <p:ext uri="{BB962C8B-B14F-4D97-AF65-F5344CB8AC3E}">
        <p14:creationId xmlns:p14="http://schemas.microsoft.com/office/powerpoint/2010/main" val="303357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4038766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77894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19277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4073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78939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11150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98658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84467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116035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75132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41567479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04967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8" name="Footer Placeholder 7"/>
          <p:cNvSpPr>
            <a:spLocks noGrp="1"/>
          </p:cNvSpPr>
          <p:nvPr>
            <p:ph type="ftr" sz="quarter" idx="11"/>
          </p:nvPr>
        </p:nvSpPr>
        <p:spPr>
          <a:xfrm>
            <a:off x="1141412" y="5883275"/>
            <a:ext cx="7543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8026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4" name="Footer Placeholder 3"/>
          <p:cNvSpPr>
            <a:spLocks noGrp="1"/>
          </p:cNvSpPr>
          <p:nvPr>
            <p:ph type="ftr" sz="quarter" idx="11"/>
          </p:nvPr>
        </p:nvSpPr>
        <p:spPr>
          <a:xfrm>
            <a:off x="1141412" y="5883275"/>
            <a:ext cx="7543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1002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3" name="Footer Placeholder 2"/>
          <p:cNvSpPr>
            <a:spLocks noGrp="1"/>
          </p:cNvSpPr>
          <p:nvPr>
            <p:ph type="ftr" sz="quarter" idx="11"/>
          </p:nvPr>
        </p:nvSpPr>
        <p:spPr>
          <a:xfrm>
            <a:off x="1141412" y="5883275"/>
            <a:ext cx="7543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2762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11/29/2021</a:t>
            </a:fld>
            <a:endParaRPr lang="en-US"/>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97422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a:prstGeom prst="rect">
            <a:avLst/>
          </a:prstGeom>
        </p:spPr>
        <p:txBody>
          <a:bodyPr/>
          <a:lstStyle/>
          <a:p>
            <a:fld id="{E7C800D4-16F0-493F-B83B-A07D83385A23}" type="datetimeFigureOut">
              <a:rPr lang="en-US" smtClean="0"/>
              <a:t>11/29/2021</a:t>
            </a:fld>
            <a:endParaRPr lang="en-US"/>
          </a:p>
        </p:txBody>
      </p:sp>
      <p:sp>
        <p:nvSpPr>
          <p:cNvPr id="6" name="Footer Placeholder 5"/>
          <p:cNvSpPr>
            <a:spLocks noGrp="1"/>
          </p:cNvSpPr>
          <p:nvPr>
            <p:ph type="ftr" sz="quarter" idx="11"/>
          </p:nvPr>
        </p:nvSpPr>
        <p:spPr>
          <a:xfrm>
            <a:off x="1141412" y="5883275"/>
            <a:ext cx="5105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31300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280885" y="5943599"/>
            <a:ext cx="4911115" cy="924079"/>
          </a:xfrm>
          <a:prstGeom prst="rect">
            <a:avLst/>
          </a:prstGeom>
        </p:spPr>
      </p:pic>
    </p:spTree>
    <p:extLst>
      <p:ext uri="{BB962C8B-B14F-4D97-AF65-F5344CB8AC3E}">
        <p14:creationId xmlns:p14="http://schemas.microsoft.com/office/powerpoint/2010/main" val="1516450253"/>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kabarintens.blogspot.com/2017/09/contoh-121-skripsi-akuntansi-audit.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bluediamondgallery.com/handwriting/a/audit-report.html"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csusm.edu/corp/about/transparency/financialreports.html" TargetMode="External"/><Relationship Id="rId1" Type="http://schemas.openxmlformats.org/officeDocument/2006/relationships/slideLayout" Target="../slideLayouts/slideLayout6.xml"/><Relationship Id="rId4" Type="http://schemas.openxmlformats.org/officeDocument/2006/relationships/hyperlink" Target="https://formacioncontinua.ufm.edu/taller/taller-preguntas-fantasticas-y-donde-encontrarla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tekla-szymanski.com/content-audi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4CC-4705-4C0C-8399-B3107227486F}"/>
              </a:ext>
            </a:extLst>
          </p:cNvPr>
          <p:cNvSpPr>
            <a:spLocks noGrp="1"/>
          </p:cNvSpPr>
          <p:nvPr>
            <p:ph type="title"/>
          </p:nvPr>
        </p:nvSpPr>
        <p:spPr>
          <a:xfrm>
            <a:off x="0" y="1564395"/>
            <a:ext cx="5299785" cy="1407405"/>
          </a:xfrm>
        </p:spPr>
        <p:txBody>
          <a:bodyPr anchor="b">
            <a:noAutofit/>
          </a:bodyPr>
          <a:lstStyle/>
          <a:p>
            <a:pPr algn="ctr"/>
            <a:r>
              <a:rPr lang="en-US" sz="3200" b="1" dirty="0"/>
              <a:t>Single  audit </a:t>
            </a:r>
            <a:br>
              <a:rPr lang="en-US" sz="3200" b="1" dirty="0"/>
            </a:br>
            <a:r>
              <a:rPr lang="en-US" sz="3200" b="1" dirty="0"/>
              <a:t>compliance </a:t>
            </a:r>
            <a:br>
              <a:rPr lang="en-US" sz="3200" b="1" dirty="0"/>
            </a:br>
            <a:r>
              <a:rPr lang="en-US" sz="3200" b="1" dirty="0"/>
              <a:t>requirements</a:t>
            </a:r>
          </a:p>
        </p:txBody>
      </p:sp>
      <p:sp>
        <p:nvSpPr>
          <p:cNvPr id="3" name="Content Placeholder 2">
            <a:extLst>
              <a:ext uri="{FF2B5EF4-FFF2-40B4-BE49-F238E27FC236}">
                <a16:creationId xmlns:a16="http://schemas.microsoft.com/office/drawing/2014/main" id="{C4A62E8D-17BF-4489-B96B-AAA4043423FC}"/>
              </a:ext>
            </a:extLst>
          </p:cNvPr>
          <p:cNvSpPr>
            <a:spLocks noGrp="1"/>
          </p:cNvSpPr>
          <p:nvPr>
            <p:ph type="body" sz="half" idx="2"/>
          </p:nvPr>
        </p:nvSpPr>
        <p:spPr>
          <a:xfrm>
            <a:off x="819509" y="2971800"/>
            <a:ext cx="3871552" cy="2514600"/>
          </a:xfrm>
        </p:spPr>
        <p:txBody>
          <a:bodyPr anchor="ct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Office of Sponsored Projects</a:t>
            </a:r>
          </a:p>
          <a:p>
            <a:pPr marL="0" indent="0">
              <a:buNone/>
            </a:pPr>
            <a:r>
              <a:rPr lang="en-US" dirty="0"/>
              <a:t>November 30, 2021</a:t>
            </a:r>
          </a:p>
        </p:txBody>
      </p:sp>
      <p:pic>
        <p:nvPicPr>
          <p:cNvPr id="7" name="Content Placeholder 6" descr="Logo&#10;&#10;Description automatically generated">
            <a:extLst>
              <a:ext uri="{FF2B5EF4-FFF2-40B4-BE49-F238E27FC236}">
                <a16:creationId xmlns:a16="http://schemas.microsoft.com/office/drawing/2014/main" id="{C40ACD6E-BF2C-4F03-879F-11D96B4C447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99785" y="619699"/>
            <a:ext cx="4892736" cy="4481111"/>
          </a:xfrm>
        </p:spPr>
      </p:pic>
    </p:spTree>
    <p:extLst>
      <p:ext uri="{BB962C8B-B14F-4D97-AF65-F5344CB8AC3E}">
        <p14:creationId xmlns:p14="http://schemas.microsoft.com/office/powerpoint/2010/main" val="92624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1E7C1-8EFB-432A-8E8C-779852B7FEB8}"/>
              </a:ext>
            </a:extLst>
          </p:cNvPr>
          <p:cNvSpPr/>
          <p:nvPr/>
        </p:nvSpPr>
        <p:spPr>
          <a:xfrm>
            <a:off x="1958478" y="504630"/>
            <a:ext cx="8320260" cy="800219"/>
          </a:xfrm>
          <a:prstGeom prst="rect">
            <a:avLst/>
          </a:prstGeom>
        </p:spPr>
        <p:txBody>
          <a:bodyPr wrap="square">
            <a:spAutoFit/>
          </a:bodyPr>
          <a:lstStyle/>
          <a:p>
            <a:pPr algn="ctr"/>
            <a:r>
              <a:rPr lang="en-US" sz="2800" b="1"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Century Gothic (Body)"/>
              </a:rPr>
              <a:t>Samples of audit selections</a:t>
            </a:r>
            <a:br>
              <a:rPr lang="en-US" sz="1100"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br>
            <a:endParaRPr lang="en-US" dirty="0"/>
          </a:p>
        </p:txBody>
      </p:sp>
      <p:sp>
        <p:nvSpPr>
          <p:cNvPr id="3" name="TextBox 2">
            <a:extLst>
              <a:ext uri="{FF2B5EF4-FFF2-40B4-BE49-F238E27FC236}">
                <a16:creationId xmlns:a16="http://schemas.microsoft.com/office/drawing/2014/main" id="{73CC4517-A49F-44B0-B322-E033273650DB}"/>
              </a:ext>
            </a:extLst>
          </p:cNvPr>
          <p:cNvSpPr txBox="1"/>
          <p:nvPr/>
        </p:nvSpPr>
        <p:spPr>
          <a:xfrm>
            <a:off x="0" y="1286364"/>
            <a:ext cx="12140589" cy="1200329"/>
          </a:xfrm>
          <a:prstGeom prst="rect">
            <a:avLst/>
          </a:prstGeom>
          <a:noFill/>
        </p:spPr>
        <p:txBody>
          <a:bodyPr wrap="square" rtlCol="0">
            <a:spAutoFit/>
          </a:bodyPr>
          <a:lstStyle/>
          <a:p>
            <a:endParaRPr lang="en-US" dirty="0"/>
          </a:p>
          <a:p>
            <a:pPr algn="ctr"/>
            <a:endParaRPr lang="en-US" dirty="0"/>
          </a:p>
          <a:p>
            <a:pPr algn="ctr"/>
            <a:r>
              <a:rPr lang="en-US" dirty="0">
                <a:latin typeface="Arial" panose="020B0604020202020204" pitchFamily="34" charset="0"/>
                <a:cs typeface="Arial" panose="020B0604020202020204" pitchFamily="34" charset="0"/>
              </a:rPr>
              <a:t>Subrecipient Management Selections (Subawards)</a:t>
            </a:r>
          </a:p>
          <a:p>
            <a:endParaRPr lang="en-US" dirty="0"/>
          </a:p>
        </p:txBody>
      </p:sp>
      <p:sp>
        <p:nvSpPr>
          <p:cNvPr id="6" name="TextBox 5">
            <a:extLst>
              <a:ext uri="{FF2B5EF4-FFF2-40B4-BE49-F238E27FC236}">
                <a16:creationId xmlns:a16="http://schemas.microsoft.com/office/drawing/2014/main" id="{C64D6F8D-681E-4B13-B6D5-692DB05E949C}"/>
              </a:ext>
            </a:extLst>
          </p:cNvPr>
          <p:cNvSpPr txBox="1"/>
          <p:nvPr/>
        </p:nvSpPr>
        <p:spPr>
          <a:xfrm>
            <a:off x="569206" y="4164376"/>
            <a:ext cx="11435509" cy="2154436"/>
          </a:xfrm>
          <a:prstGeom prst="rect">
            <a:avLst/>
          </a:prstGeom>
          <a:noFill/>
        </p:spPr>
        <p:txBody>
          <a:bodyPr wrap="square" rtlCol="0">
            <a:spAutoFit/>
          </a:bodyPr>
          <a:lstStyle/>
          <a:p>
            <a:r>
              <a:rPr lang="en-US" dirty="0">
                <a:latin typeface="Century Gothic (Headings)"/>
                <a:cs typeface="Arial" panose="020B0604020202020204" pitchFamily="34" charset="0"/>
              </a:rPr>
              <a:t>Auditors Request for Subrecipient Management:</a:t>
            </a:r>
          </a:p>
          <a:p>
            <a:endParaRPr lang="en-US" dirty="0">
              <a:latin typeface="Century Gothic (Headings)"/>
              <a:cs typeface="Arial" panose="020B0604020202020204" pitchFamily="34" charset="0"/>
            </a:endParaRPr>
          </a:p>
          <a:p>
            <a:pPr marL="457200" indent="-457200">
              <a:buFont typeface="+mj-lt"/>
              <a:buAutoNum type="arabicPeriod"/>
            </a:pPr>
            <a:r>
              <a:rPr lang="en-US" dirty="0">
                <a:latin typeface="Century Gothic (Headings)"/>
                <a:cs typeface="Arial" panose="020B0604020202020204" pitchFamily="34" charset="0"/>
              </a:rPr>
              <a:t>Subrecipient risk assessment </a:t>
            </a:r>
          </a:p>
          <a:p>
            <a:pPr marL="457200" indent="-457200">
              <a:buFont typeface="+mj-lt"/>
              <a:buAutoNum type="arabicPeriod"/>
            </a:pPr>
            <a:r>
              <a:rPr lang="en-US" dirty="0">
                <a:latin typeface="Century Gothic (Headings)"/>
                <a:cs typeface="Arial" panose="020B0604020202020204" pitchFamily="34" charset="0"/>
              </a:rPr>
              <a:t>Copy of the Organization’s most recent Data Collection Form</a:t>
            </a:r>
          </a:p>
          <a:p>
            <a:pPr marL="457200" indent="-457200">
              <a:buFont typeface="+mj-lt"/>
              <a:buAutoNum type="arabicPeriod"/>
            </a:pPr>
            <a:r>
              <a:rPr lang="en-US" dirty="0">
                <a:latin typeface="Century Gothic (Headings)"/>
                <a:cs typeface="Arial" panose="020B0604020202020204" pitchFamily="34" charset="0"/>
              </a:rPr>
              <a:t>Monthly sub grantee invoices to CSUSM Corporation which serve as financial reporting</a:t>
            </a:r>
            <a:endParaRPr lang="en-US" dirty="0">
              <a:solidFill>
                <a:srgbClr val="FF0000"/>
              </a:solidFill>
              <a:latin typeface="Century Gothic (Headings)"/>
              <a:cs typeface="Arial" panose="020B0604020202020204" pitchFamily="34" charset="0"/>
            </a:endParaRPr>
          </a:p>
          <a:p>
            <a:endParaRPr lang="en-US" sz="800" dirty="0">
              <a:solidFill>
                <a:srgbClr val="FF0000"/>
              </a:solidFill>
              <a:latin typeface="Calibri" panose="020F0502020204030204" pitchFamily="34" charset="0"/>
            </a:endParaRPr>
          </a:p>
          <a:p>
            <a:endParaRPr lang="en-US" dirty="0">
              <a:latin typeface="Century Gothic (Body)"/>
            </a:endParaRPr>
          </a:p>
          <a:p>
            <a:endParaRPr lang="en-US" dirty="0"/>
          </a:p>
        </p:txBody>
      </p:sp>
      <p:graphicFrame>
        <p:nvGraphicFramePr>
          <p:cNvPr id="7" name="Table 6">
            <a:extLst>
              <a:ext uri="{FF2B5EF4-FFF2-40B4-BE49-F238E27FC236}">
                <a16:creationId xmlns:a16="http://schemas.microsoft.com/office/drawing/2014/main" id="{2272DDD7-DE92-463B-AC44-A9088D54B857}"/>
              </a:ext>
            </a:extLst>
          </p:cNvPr>
          <p:cNvGraphicFramePr>
            <a:graphicFrameLocks noGrp="1"/>
          </p:cNvGraphicFramePr>
          <p:nvPr>
            <p:extLst>
              <p:ext uri="{D42A27DB-BD31-4B8C-83A1-F6EECF244321}">
                <p14:modId xmlns:p14="http://schemas.microsoft.com/office/powerpoint/2010/main" val="4045250725"/>
              </p:ext>
            </p:extLst>
          </p:nvPr>
        </p:nvGraphicFramePr>
        <p:xfrm>
          <a:off x="3073707" y="2468208"/>
          <a:ext cx="6103343" cy="1379847"/>
        </p:xfrm>
        <a:graphic>
          <a:graphicData uri="http://schemas.openxmlformats.org/drawingml/2006/table">
            <a:tbl>
              <a:tblPr>
                <a:tableStyleId>{5C22544A-7EE6-4342-B048-85BDC9FD1C3A}</a:tableStyleId>
              </a:tblPr>
              <a:tblGrid>
                <a:gridCol w="568210">
                  <a:extLst>
                    <a:ext uri="{9D8B030D-6E8A-4147-A177-3AD203B41FA5}">
                      <a16:colId xmlns:a16="http://schemas.microsoft.com/office/drawing/2014/main" val="1186866217"/>
                    </a:ext>
                  </a:extLst>
                </a:gridCol>
                <a:gridCol w="2243916">
                  <a:extLst>
                    <a:ext uri="{9D8B030D-6E8A-4147-A177-3AD203B41FA5}">
                      <a16:colId xmlns:a16="http://schemas.microsoft.com/office/drawing/2014/main" val="482877077"/>
                    </a:ext>
                  </a:extLst>
                </a:gridCol>
                <a:gridCol w="1217287">
                  <a:extLst>
                    <a:ext uri="{9D8B030D-6E8A-4147-A177-3AD203B41FA5}">
                      <a16:colId xmlns:a16="http://schemas.microsoft.com/office/drawing/2014/main" val="2219551612"/>
                    </a:ext>
                  </a:extLst>
                </a:gridCol>
                <a:gridCol w="2073930">
                  <a:extLst>
                    <a:ext uri="{9D8B030D-6E8A-4147-A177-3AD203B41FA5}">
                      <a16:colId xmlns:a16="http://schemas.microsoft.com/office/drawing/2014/main" val="3755394426"/>
                    </a:ext>
                  </a:extLst>
                </a:gridCol>
              </a:tblGrid>
              <a:tr h="459949">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200" u="none" strike="noStrike">
                          <a:effectLst/>
                        </a:rPr>
                        <a:t>Fund Fdescr</a:t>
                      </a:r>
                      <a:endParaRPr lang="en-US" sz="12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a:effectLst/>
                        </a:rPr>
                        <a:t>Project #</a:t>
                      </a:r>
                      <a:endParaRPr lang="en-US" sz="12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a:effectLst/>
                        </a:rPr>
                        <a:t>Subrec Name</a:t>
                      </a:r>
                      <a:endParaRPr lang="en-US" sz="12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248275023"/>
                  </a:ext>
                </a:extLst>
              </a:tr>
              <a:tr h="459949">
                <a:tc>
                  <a:txBody>
                    <a:bodyPr/>
                    <a:lstStyle/>
                    <a:p>
                      <a:pPr algn="r" fontAlgn="b"/>
                      <a:r>
                        <a:rPr lang="en-US" sz="1100" u="none" strike="noStrike">
                          <a:effectLst/>
                        </a:rPr>
                        <a:t>1</a:t>
                      </a:r>
                      <a:endParaRPr lang="en-US" sz="1100" b="0" i="0" u="none" strike="noStrike">
                        <a:solidFill>
                          <a:srgbClr val="FF0000"/>
                        </a:solidFill>
                        <a:effectLst/>
                        <a:latin typeface="Calibri" panose="020F0502020204030204" pitchFamily="34" charset="0"/>
                      </a:endParaRPr>
                    </a:p>
                  </a:txBody>
                  <a:tcPr marL="9525" marR="9525" marT="9525" marB="0" anchor="b"/>
                </a:tc>
                <a:tc>
                  <a:txBody>
                    <a:bodyPr/>
                    <a:lstStyle/>
                    <a:p>
                      <a:pPr algn="l" fontAlgn="t"/>
                      <a:r>
                        <a:rPr lang="en-US" sz="1200" u="none" strike="noStrike" dirty="0">
                          <a:effectLst/>
                        </a:rPr>
                        <a:t> 9XXXX</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a:effectLst/>
                        </a:rPr>
                        <a:t>85XXX</a:t>
                      </a:r>
                      <a:endParaRPr lang="en-US" sz="12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a:effectLst/>
                        </a:rPr>
                        <a:t>University of Maryland</a:t>
                      </a:r>
                      <a:endParaRPr lang="en-US" sz="12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85886332"/>
                  </a:ext>
                </a:extLst>
              </a:tr>
              <a:tr h="459949">
                <a:tc>
                  <a:txBody>
                    <a:bodyPr/>
                    <a:lstStyle/>
                    <a:p>
                      <a:pPr algn="r" fontAlgn="b"/>
                      <a:r>
                        <a:rPr lang="en-US" sz="1100" u="none" strike="noStrike">
                          <a:effectLst/>
                        </a:rPr>
                        <a:t>2</a:t>
                      </a:r>
                      <a:endParaRPr lang="en-US" sz="1100" b="0" i="0" u="none" strike="noStrike">
                        <a:solidFill>
                          <a:srgbClr val="FF0000"/>
                        </a:solidFill>
                        <a:effectLst/>
                        <a:latin typeface="Calibri" panose="020F0502020204030204" pitchFamily="34" charset="0"/>
                      </a:endParaRPr>
                    </a:p>
                  </a:txBody>
                  <a:tcPr marL="9525" marR="9525" marT="9525" marB="0" anchor="b"/>
                </a:tc>
                <a:tc>
                  <a:txBody>
                    <a:bodyPr/>
                    <a:lstStyle/>
                    <a:p>
                      <a:pPr algn="l" fontAlgn="t"/>
                      <a:r>
                        <a:rPr lang="en-US" sz="1200" u="none" strike="noStrike" dirty="0">
                          <a:effectLst/>
                        </a:rPr>
                        <a:t> 9XXXX</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a:effectLst/>
                        </a:rPr>
                        <a:t>85XXX</a:t>
                      </a:r>
                      <a:endParaRPr lang="en-US" sz="12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dirty="0">
                          <a:effectLst/>
                        </a:rPr>
                        <a:t>MiraCosta College</a:t>
                      </a:r>
                      <a:endParaRPr lang="en-US" sz="12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589413888"/>
                  </a:ext>
                </a:extLst>
              </a:tr>
            </a:tbl>
          </a:graphicData>
        </a:graphic>
      </p:graphicFrame>
    </p:spTree>
    <p:extLst>
      <p:ext uri="{BB962C8B-B14F-4D97-AF65-F5344CB8AC3E}">
        <p14:creationId xmlns:p14="http://schemas.microsoft.com/office/powerpoint/2010/main" val="57337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579CDD-0817-41B4-B0BF-028F48414606}"/>
              </a:ext>
            </a:extLst>
          </p:cNvPr>
          <p:cNvGraphicFramePr>
            <a:graphicFrameLocks noGrp="1"/>
          </p:cNvGraphicFramePr>
          <p:nvPr>
            <p:extLst>
              <p:ext uri="{D42A27DB-BD31-4B8C-83A1-F6EECF244321}">
                <p14:modId xmlns:p14="http://schemas.microsoft.com/office/powerpoint/2010/main" val="1545196798"/>
              </p:ext>
            </p:extLst>
          </p:nvPr>
        </p:nvGraphicFramePr>
        <p:xfrm>
          <a:off x="1736753" y="1830290"/>
          <a:ext cx="8718493" cy="2036595"/>
        </p:xfrm>
        <a:graphic>
          <a:graphicData uri="http://schemas.openxmlformats.org/drawingml/2006/table">
            <a:tbl>
              <a:tblPr>
                <a:tableStyleId>{5C22544A-7EE6-4342-B048-85BDC9FD1C3A}</a:tableStyleId>
              </a:tblPr>
              <a:tblGrid>
                <a:gridCol w="681854">
                  <a:extLst>
                    <a:ext uri="{9D8B030D-6E8A-4147-A177-3AD203B41FA5}">
                      <a16:colId xmlns:a16="http://schemas.microsoft.com/office/drawing/2014/main" val="3082517434"/>
                    </a:ext>
                  </a:extLst>
                </a:gridCol>
                <a:gridCol w="969510">
                  <a:extLst>
                    <a:ext uri="{9D8B030D-6E8A-4147-A177-3AD203B41FA5}">
                      <a16:colId xmlns:a16="http://schemas.microsoft.com/office/drawing/2014/main" val="688195071"/>
                    </a:ext>
                  </a:extLst>
                </a:gridCol>
                <a:gridCol w="681854">
                  <a:extLst>
                    <a:ext uri="{9D8B030D-6E8A-4147-A177-3AD203B41FA5}">
                      <a16:colId xmlns:a16="http://schemas.microsoft.com/office/drawing/2014/main" val="363286606"/>
                    </a:ext>
                  </a:extLst>
                </a:gridCol>
                <a:gridCol w="415504">
                  <a:extLst>
                    <a:ext uri="{9D8B030D-6E8A-4147-A177-3AD203B41FA5}">
                      <a16:colId xmlns:a16="http://schemas.microsoft.com/office/drawing/2014/main" val="2868516461"/>
                    </a:ext>
                  </a:extLst>
                </a:gridCol>
                <a:gridCol w="681854">
                  <a:extLst>
                    <a:ext uri="{9D8B030D-6E8A-4147-A177-3AD203B41FA5}">
                      <a16:colId xmlns:a16="http://schemas.microsoft.com/office/drawing/2014/main" val="283790997"/>
                    </a:ext>
                  </a:extLst>
                </a:gridCol>
                <a:gridCol w="1974534">
                  <a:extLst>
                    <a:ext uri="{9D8B030D-6E8A-4147-A177-3AD203B41FA5}">
                      <a16:colId xmlns:a16="http://schemas.microsoft.com/office/drawing/2014/main" val="1555458918"/>
                    </a:ext>
                  </a:extLst>
                </a:gridCol>
                <a:gridCol w="681854">
                  <a:extLst>
                    <a:ext uri="{9D8B030D-6E8A-4147-A177-3AD203B41FA5}">
                      <a16:colId xmlns:a16="http://schemas.microsoft.com/office/drawing/2014/main" val="802455879"/>
                    </a:ext>
                  </a:extLst>
                </a:gridCol>
                <a:gridCol w="1949675">
                  <a:extLst>
                    <a:ext uri="{9D8B030D-6E8A-4147-A177-3AD203B41FA5}">
                      <a16:colId xmlns:a16="http://schemas.microsoft.com/office/drawing/2014/main" val="329389735"/>
                    </a:ext>
                  </a:extLst>
                </a:gridCol>
                <a:gridCol w="681854">
                  <a:extLst>
                    <a:ext uri="{9D8B030D-6E8A-4147-A177-3AD203B41FA5}">
                      <a16:colId xmlns:a16="http://schemas.microsoft.com/office/drawing/2014/main" val="4291850987"/>
                    </a:ext>
                  </a:extLst>
                </a:gridCol>
              </a:tblGrid>
              <a:tr h="388770">
                <a:tc>
                  <a:txBody>
                    <a:bodyPr/>
                    <a:lstStyle/>
                    <a:p>
                      <a:pPr algn="l" fontAlgn="t"/>
                      <a:r>
                        <a:rPr lang="en-US" sz="900" u="none" strike="noStrike">
                          <a:effectLst/>
                        </a:rPr>
                        <a:t>Selection #</a:t>
                      </a:r>
                      <a:endParaRPr lang="en-US" sz="9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Business Unit</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Fiscal Year</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Period</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Accounting Date</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Doc Ln Descr</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Amount</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Account Fdescr</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Project Fdescr</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487517225"/>
                  </a:ext>
                </a:extLst>
              </a:tr>
              <a:tr h="262727">
                <a:tc>
                  <a:txBody>
                    <a:bodyPr/>
                    <a:lstStyle/>
                    <a:p>
                      <a:pPr algn="ctr" fontAlgn="b"/>
                      <a:r>
                        <a:rPr lang="en-US" sz="1050" b="1"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b"/>
                </a:tc>
                <a:tc>
                  <a:txBody>
                    <a:bodyPr/>
                    <a:lstStyle/>
                    <a:p>
                      <a:pPr algn="l" fontAlgn="t"/>
                      <a:r>
                        <a:rPr lang="en-US" sz="1050" u="none" strike="noStrike">
                          <a:effectLst/>
                          <a:latin typeface="Calibri" panose="020F0502020204030204" pitchFamily="34" charset="0"/>
                          <a:cs typeface="Calibri" panose="020F0502020204030204" pitchFamily="34" charset="0"/>
                        </a:rPr>
                        <a:t>SMURS - CSUSM Corporation</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2018</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05/15/2019</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5119 Payroll 05 15 19</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2,693.13 </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601824 - Salaries Auxiliary Staff</a:t>
                      </a:r>
                    </a:p>
                  </a:txBody>
                  <a:tcPr marL="9525" marR="9525" marT="9525" marB="0"/>
                </a:tc>
                <a:tc>
                  <a:txBody>
                    <a:bodyPr/>
                    <a:lstStyle/>
                    <a:p>
                      <a:pPr algn="l" fontAlgn="t"/>
                      <a:r>
                        <a:rPr lang="en-US" sz="1050" u="none" strike="noStrike">
                          <a:effectLst/>
                          <a:latin typeface="Calibri" panose="020F0502020204030204" pitchFamily="34" charset="0"/>
                          <a:cs typeface="Calibri" panose="020F0502020204030204" pitchFamily="34" charset="0"/>
                        </a:rPr>
                        <a:t>85xxx</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900867138"/>
                  </a:ext>
                </a:extLst>
              </a:tr>
              <a:tr h="262727">
                <a:tc>
                  <a:txBody>
                    <a:bodyPr/>
                    <a:lstStyle/>
                    <a:p>
                      <a:pPr algn="ctr" fontAlgn="b"/>
                      <a:r>
                        <a:rPr lang="en-US" sz="1050" b="1"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b"/>
                </a:tc>
                <a:tc>
                  <a:txBody>
                    <a:bodyPr/>
                    <a:lstStyle/>
                    <a:p>
                      <a:pPr algn="l" fontAlgn="t"/>
                      <a:r>
                        <a:rPr lang="en-US" sz="1050" u="none" strike="noStrike">
                          <a:effectLst/>
                          <a:latin typeface="Calibri" panose="020F0502020204030204" pitchFamily="34" charset="0"/>
                          <a:cs typeface="Calibri" panose="020F0502020204030204" pitchFamily="34" charset="0"/>
                        </a:rPr>
                        <a:t>SMURS - CSUSM Corporation</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2018</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05/31/2019</a:t>
                      </a:r>
                    </a:p>
                  </a:txBody>
                  <a:tcPr marL="9525" marR="9525" marT="9525" marB="0"/>
                </a:tc>
                <a:tc>
                  <a:txBody>
                    <a:bodyPr/>
                    <a:lstStyle/>
                    <a:p>
                      <a:pPr algn="l" fontAlgn="t"/>
                      <a:r>
                        <a:rPr lang="en-US" sz="1050" b="0" i="0" u="none" strike="noStrike" dirty="0">
                          <a:solidFill>
                            <a:srgbClr val="000000"/>
                          </a:solidFill>
                          <a:effectLst/>
                          <a:latin typeface="Calibri" panose="020F0502020204030204" pitchFamily="34" charset="0"/>
                          <a:cs typeface="Calibri" panose="020F0502020204030204" pitchFamily="34" charset="0"/>
                        </a:rPr>
                        <a:t>4218 Payroll 05 31 19</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956.16 </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601824 - Salaries Auxiliary Staff</a:t>
                      </a:r>
                    </a:p>
                  </a:txBody>
                  <a:tcPr marL="9525" marR="9525" marT="9525" marB="0"/>
                </a:tc>
                <a:tc>
                  <a:txBody>
                    <a:bodyPr/>
                    <a:lstStyle/>
                    <a:p>
                      <a:pPr algn="l" fontAlgn="t"/>
                      <a:r>
                        <a:rPr lang="en-US" sz="1050" u="none" strike="noStrike">
                          <a:effectLst/>
                          <a:latin typeface="Calibri" panose="020F0502020204030204" pitchFamily="34" charset="0"/>
                          <a:cs typeface="Calibri" panose="020F0502020204030204" pitchFamily="34" charset="0"/>
                        </a:rPr>
                        <a:t>85xxx</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561033744"/>
                  </a:ext>
                </a:extLst>
              </a:tr>
              <a:tr h="262727">
                <a:tc>
                  <a:txBody>
                    <a:bodyPr/>
                    <a:lstStyle/>
                    <a:p>
                      <a:pPr algn="ctr" fontAlgn="b"/>
                      <a:r>
                        <a:rPr lang="en-US" sz="1050" b="1"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b"/>
                </a:tc>
                <a:tc>
                  <a:txBody>
                    <a:bodyPr/>
                    <a:lstStyle/>
                    <a:p>
                      <a:pPr algn="l" fontAlgn="t"/>
                      <a:r>
                        <a:rPr lang="en-US" sz="1050" u="none" strike="noStrike">
                          <a:effectLst/>
                          <a:latin typeface="Calibri" panose="020F0502020204030204" pitchFamily="34" charset="0"/>
                          <a:cs typeface="Calibri" panose="020F0502020204030204" pitchFamily="34" charset="0"/>
                        </a:rPr>
                        <a:t>SMURS - CSUSM Corporation</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2018</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12</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06/15/2019</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3713 Payroll 06 15 19</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3,079.57 </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601824 - Salaries Auxiliary Staff</a:t>
                      </a:r>
                    </a:p>
                  </a:txBody>
                  <a:tcPr marL="9525" marR="9525" marT="9525" marB="0"/>
                </a:tc>
                <a:tc>
                  <a:txBody>
                    <a:bodyPr/>
                    <a:lstStyle/>
                    <a:p>
                      <a:pPr algn="l" fontAlgn="t"/>
                      <a:r>
                        <a:rPr lang="en-US" sz="1050" u="none" strike="noStrike">
                          <a:effectLst/>
                          <a:latin typeface="Calibri" panose="020F0502020204030204" pitchFamily="34" charset="0"/>
                          <a:cs typeface="Calibri" panose="020F0502020204030204" pitchFamily="34" charset="0"/>
                        </a:rPr>
                        <a:t>85xxx</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219402645"/>
                  </a:ext>
                </a:extLst>
              </a:tr>
              <a:tr h="262727">
                <a:tc>
                  <a:txBody>
                    <a:bodyPr/>
                    <a:lstStyle/>
                    <a:p>
                      <a:pPr algn="ctr" fontAlgn="b"/>
                      <a:r>
                        <a:rPr lang="en-US" sz="1050" b="1"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b"/>
                </a:tc>
                <a:tc>
                  <a:txBody>
                    <a:bodyPr/>
                    <a:lstStyle/>
                    <a:p>
                      <a:pPr algn="l" fontAlgn="t"/>
                      <a:r>
                        <a:rPr lang="en-US" sz="1050" u="none" strike="noStrike">
                          <a:effectLst/>
                          <a:latin typeface="Calibri" panose="020F0502020204030204" pitchFamily="34" charset="0"/>
                          <a:cs typeface="Calibri" panose="020F0502020204030204" pitchFamily="34" charset="0"/>
                        </a:rPr>
                        <a:t>SMURS - CSUSM Corporation</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2018</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12</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06/15/2019</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9004 Payroll 06 15 19</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1,283.74 </a:t>
                      </a:r>
                    </a:p>
                  </a:txBody>
                  <a:tcPr marL="9525" marR="9525" marT="9525" marB="0"/>
                </a:tc>
                <a:tc>
                  <a:txBody>
                    <a:bodyPr/>
                    <a:lstStyle/>
                    <a:p>
                      <a:pPr algn="l" fontAlgn="t"/>
                      <a:r>
                        <a:rPr lang="fr-FR" sz="1050" b="0" i="0" u="none" strike="noStrike">
                          <a:solidFill>
                            <a:srgbClr val="000000"/>
                          </a:solidFill>
                          <a:effectLst/>
                          <a:latin typeface="Calibri" panose="020F0502020204030204" pitchFamily="34" charset="0"/>
                          <a:cs typeface="Calibri" panose="020F0502020204030204" pitchFamily="34" charset="0"/>
                        </a:rPr>
                        <a:t>601826 - Salaries Aux Temp w/o leave</a:t>
                      </a:r>
                    </a:p>
                  </a:txBody>
                  <a:tcPr marL="9525" marR="9525" marT="9525" marB="0"/>
                </a:tc>
                <a:tc>
                  <a:txBody>
                    <a:bodyPr/>
                    <a:lstStyle/>
                    <a:p>
                      <a:pPr algn="l" fontAlgn="t"/>
                      <a:r>
                        <a:rPr lang="en-US" sz="1050" u="none" strike="noStrike">
                          <a:effectLst/>
                          <a:latin typeface="Calibri" panose="020F0502020204030204" pitchFamily="34" charset="0"/>
                          <a:cs typeface="Calibri" panose="020F0502020204030204" pitchFamily="34" charset="0"/>
                        </a:rPr>
                        <a:t>85xxx</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2242296199"/>
                  </a:ext>
                </a:extLst>
              </a:tr>
              <a:tr h="262727">
                <a:tc>
                  <a:txBody>
                    <a:bodyPr/>
                    <a:lstStyle/>
                    <a:p>
                      <a:pPr algn="ctr" fontAlgn="b"/>
                      <a:r>
                        <a:rPr lang="en-US" sz="1050" b="1"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b"/>
                </a:tc>
                <a:tc>
                  <a:txBody>
                    <a:bodyPr/>
                    <a:lstStyle/>
                    <a:p>
                      <a:pPr algn="l" fontAlgn="t"/>
                      <a:r>
                        <a:rPr lang="en-US" sz="1050" u="none" strike="noStrike">
                          <a:effectLst/>
                          <a:latin typeface="Calibri" panose="020F0502020204030204" pitchFamily="34" charset="0"/>
                          <a:cs typeface="Calibri" panose="020F0502020204030204" pitchFamily="34" charset="0"/>
                        </a:rPr>
                        <a:t>SMURS - CSUSM Corporation</a:t>
                      </a:r>
                      <a:endParaRPr lang="en-US" sz="105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2018</a:t>
                      </a:r>
                    </a:p>
                  </a:txBody>
                  <a:tcPr marL="9525" marR="9525" marT="9525" marB="0"/>
                </a:tc>
                <a:tc>
                  <a:txBody>
                    <a:bodyPr/>
                    <a:lstStyle/>
                    <a:p>
                      <a:pPr algn="r" fontAlgn="t"/>
                      <a:r>
                        <a:rPr lang="en-US" sz="1050" b="0" i="0" u="none" strike="noStrike">
                          <a:solidFill>
                            <a:srgbClr val="000000"/>
                          </a:solidFill>
                          <a:effectLst/>
                          <a:latin typeface="Calibri" panose="020F0502020204030204" pitchFamily="34" charset="0"/>
                          <a:cs typeface="Calibri" panose="020F0502020204030204" pitchFamily="34" charset="0"/>
                        </a:rPr>
                        <a:t>11</a:t>
                      </a:r>
                    </a:p>
                  </a:txBody>
                  <a:tcPr marL="9525" marR="9525" marT="9525" marB="0"/>
                </a:tc>
                <a:tc>
                  <a:txBody>
                    <a:bodyPr/>
                    <a:lstStyle/>
                    <a:p>
                      <a:pPr algn="l" fontAlgn="t"/>
                      <a:r>
                        <a:rPr lang="en-US" sz="1050" b="0" i="0" u="none" strike="noStrike" dirty="0">
                          <a:solidFill>
                            <a:srgbClr val="000000"/>
                          </a:solidFill>
                          <a:effectLst/>
                          <a:latin typeface="Calibri" panose="020F0502020204030204" pitchFamily="34" charset="0"/>
                          <a:cs typeface="Calibri" panose="020F0502020204030204" pitchFamily="34" charset="0"/>
                        </a:rPr>
                        <a:t>05/15/2019</a:t>
                      </a:r>
                    </a:p>
                  </a:txBody>
                  <a:tcPr marL="9525" marR="9525" marT="9525" marB="0"/>
                </a:tc>
                <a:tc>
                  <a:txBody>
                    <a:bodyPr/>
                    <a:lstStyle/>
                    <a:p>
                      <a:pPr algn="l" fontAlgn="t"/>
                      <a:r>
                        <a:rPr lang="en-US" sz="1050" b="0" i="0" u="none" strike="noStrike">
                          <a:solidFill>
                            <a:srgbClr val="000000"/>
                          </a:solidFill>
                          <a:effectLst/>
                          <a:latin typeface="Calibri" panose="020F0502020204030204" pitchFamily="34" charset="0"/>
                          <a:cs typeface="Calibri" panose="020F0502020204030204" pitchFamily="34" charset="0"/>
                        </a:rPr>
                        <a:t>5119 Payroll 05 15 19</a:t>
                      </a:r>
                    </a:p>
                  </a:txBody>
                  <a:tcPr marL="9525" marR="9525" marT="9525" marB="0"/>
                </a:tc>
                <a:tc>
                  <a:txBody>
                    <a:bodyPr/>
                    <a:lstStyle/>
                    <a:p>
                      <a:pPr algn="r" fontAlgn="t"/>
                      <a:r>
                        <a:rPr lang="en-US" sz="1050" b="0" i="0" u="none" strike="noStrike" dirty="0">
                          <a:solidFill>
                            <a:srgbClr val="000000"/>
                          </a:solidFill>
                          <a:effectLst/>
                          <a:latin typeface="Calibri" panose="020F0502020204030204" pitchFamily="34" charset="0"/>
                          <a:cs typeface="Calibri" panose="020F0502020204030204" pitchFamily="34" charset="0"/>
                        </a:rPr>
                        <a:t>2,693.13 </a:t>
                      </a:r>
                    </a:p>
                  </a:txBody>
                  <a:tcPr marL="9525" marR="9525" marT="9525" marB="0"/>
                </a:tc>
                <a:tc>
                  <a:txBody>
                    <a:bodyPr/>
                    <a:lstStyle/>
                    <a:p>
                      <a:pPr algn="l" fontAlgn="t"/>
                      <a:r>
                        <a:rPr lang="en-US" sz="1050" b="0" i="0" u="none" strike="noStrike" dirty="0">
                          <a:solidFill>
                            <a:srgbClr val="000000"/>
                          </a:solidFill>
                          <a:effectLst/>
                          <a:latin typeface="Calibri" panose="020F0502020204030204" pitchFamily="34" charset="0"/>
                          <a:cs typeface="Calibri" panose="020F0502020204030204" pitchFamily="34" charset="0"/>
                        </a:rPr>
                        <a:t>601824 - Salaries Auxiliary Staff</a:t>
                      </a:r>
                    </a:p>
                  </a:txBody>
                  <a:tcPr marL="9525" marR="9525" marT="9525" marB="0"/>
                </a:tc>
                <a:tc>
                  <a:txBody>
                    <a:bodyPr/>
                    <a:lstStyle/>
                    <a:p>
                      <a:pPr algn="l" fontAlgn="t"/>
                      <a:r>
                        <a:rPr lang="en-US" sz="1050" u="none" strike="noStrike" dirty="0">
                          <a:effectLst/>
                          <a:latin typeface="Calibri" panose="020F0502020204030204" pitchFamily="34" charset="0"/>
                          <a:cs typeface="Calibri" panose="020F0502020204030204" pitchFamily="34" charset="0"/>
                        </a:rPr>
                        <a:t>85xxx</a:t>
                      </a:r>
                      <a:endParaRPr lang="en-US" sz="105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3690862379"/>
                  </a:ext>
                </a:extLst>
              </a:tr>
            </a:tbl>
          </a:graphicData>
        </a:graphic>
      </p:graphicFrame>
      <p:sp>
        <p:nvSpPr>
          <p:cNvPr id="7" name="TextBox 6">
            <a:extLst>
              <a:ext uri="{FF2B5EF4-FFF2-40B4-BE49-F238E27FC236}">
                <a16:creationId xmlns:a16="http://schemas.microsoft.com/office/drawing/2014/main" id="{F7D0C85E-4918-40B7-877E-723B0F43F1D9}"/>
              </a:ext>
            </a:extLst>
          </p:cNvPr>
          <p:cNvSpPr txBox="1"/>
          <p:nvPr/>
        </p:nvSpPr>
        <p:spPr>
          <a:xfrm>
            <a:off x="1017918" y="445196"/>
            <a:ext cx="10360672" cy="523220"/>
          </a:xfrm>
          <a:prstGeom prst="rect">
            <a:avLst/>
          </a:prstGeom>
          <a:noFill/>
        </p:spPr>
        <p:txBody>
          <a:bodyPr wrap="square" rtlCol="0">
            <a:spAutoFit/>
          </a:bodyPr>
          <a:lstStyle/>
          <a:p>
            <a:pPr algn="ctr"/>
            <a:r>
              <a:rPr lang="en-US" sz="2800" b="1"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t>Samples of audit selections</a:t>
            </a:r>
            <a:endParaRPr lang="en-US" sz="2800" b="1" dirty="0"/>
          </a:p>
        </p:txBody>
      </p:sp>
      <p:sp>
        <p:nvSpPr>
          <p:cNvPr id="5" name="TextBox 4">
            <a:extLst>
              <a:ext uri="{FF2B5EF4-FFF2-40B4-BE49-F238E27FC236}">
                <a16:creationId xmlns:a16="http://schemas.microsoft.com/office/drawing/2014/main" id="{09D417B5-CBA9-4653-9B4B-881680E2EBDE}"/>
              </a:ext>
            </a:extLst>
          </p:cNvPr>
          <p:cNvSpPr txBox="1"/>
          <p:nvPr/>
        </p:nvSpPr>
        <p:spPr>
          <a:xfrm>
            <a:off x="996782" y="4246451"/>
            <a:ext cx="9437328" cy="1754326"/>
          </a:xfrm>
          <a:prstGeom prst="rect">
            <a:avLst/>
          </a:prstGeom>
          <a:noFill/>
        </p:spPr>
        <p:txBody>
          <a:bodyPr wrap="square" rtlCol="0">
            <a:spAutoFit/>
          </a:bodyPr>
          <a:lstStyle/>
          <a:p>
            <a:r>
              <a:rPr lang="en-US" dirty="0"/>
              <a:t>Auditors Request for Payroll Selections:</a:t>
            </a:r>
          </a:p>
          <a:p>
            <a:endParaRPr lang="en-US" dirty="0"/>
          </a:p>
          <a:p>
            <a:pPr marL="342900" indent="-342900">
              <a:buFont typeface="+mj-lt"/>
              <a:buAutoNum type="arabicPeriod"/>
            </a:pPr>
            <a:r>
              <a:rPr lang="en-US" dirty="0"/>
              <a:t>Authorization Form – EAF</a:t>
            </a:r>
          </a:p>
          <a:p>
            <a:pPr marL="342900" indent="-342900">
              <a:buFont typeface="+mj-lt"/>
              <a:buAutoNum type="arabicPeriod"/>
            </a:pPr>
            <a:r>
              <a:rPr lang="en-US" dirty="0"/>
              <a:t>Time Sheet</a:t>
            </a:r>
          </a:p>
          <a:p>
            <a:pPr marL="342900" indent="-342900">
              <a:buFont typeface="+mj-lt"/>
              <a:buAutoNum type="arabicPeriod"/>
            </a:pPr>
            <a:r>
              <a:rPr lang="en-US" dirty="0"/>
              <a:t>ADP Report</a:t>
            </a:r>
          </a:p>
          <a:p>
            <a:pPr marL="342900" indent="-342900">
              <a:buFont typeface="+mj-lt"/>
              <a:buAutoNum type="arabicPeriod"/>
            </a:pPr>
            <a:r>
              <a:rPr lang="en-US" dirty="0"/>
              <a:t>Invoices or Other supporting documentation (if applicable)</a:t>
            </a:r>
          </a:p>
        </p:txBody>
      </p:sp>
      <p:sp>
        <p:nvSpPr>
          <p:cNvPr id="8" name="Subtitle 7">
            <a:extLst>
              <a:ext uri="{FF2B5EF4-FFF2-40B4-BE49-F238E27FC236}">
                <a16:creationId xmlns:a16="http://schemas.microsoft.com/office/drawing/2014/main" id="{101A1349-482D-4B60-B41F-DFD8B152C144}"/>
              </a:ext>
            </a:extLst>
          </p:cNvPr>
          <p:cNvSpPr>
            <a:spLocks noGrp="1"/>
          </p:cNvSpPr>
          <p:nvPr>
            <p:ph type="subTitle" idx="1"/>
          </p:nvPr>
        </p:nvSpPr>
        <p:spPr>
          <a:xfrm>
            <a:off x="1757888" y="3855585"/>
            <a:ext cx="8676222" cy="1905000"/>
          </a:xfrm>
        </p:spPr>
        <p:txBody>
          <a:bodyPr/>
          <a:lstStyle/>
          <a:p>
            <a:endParaRPr lang="en-US" dirty="0"/>
          </a:p>
          <a:p>
            <a:endParaRPr lang="en-US" dirty="0"/>
          </a:p>
        </p:txBody>
      </p:sp>
      <p:sp>
        <p:nvSpPr>
          <p:cNvPr id="9" name="Rectangle 8">
            <a:extLst>
              <a:ext uri="{FF2B5EF4-FFF2-40B4-BE49-F238E27FC236}">
                <a16:creationId xmlns:a16="http://schemas.microsoft.com/office/drawing/2014/main" id="{5957978C-4544-482C-998D-133F18E114AA}"/>
              </a:ext>
            </a:extLst>
          </p:cNvPr>
          <p:cNvSpPr/>
          <p:nvPr/>
        </p:nvSpPr>
        <p:spPr>
          <a:xfrm>
            <a:off x="4948322" y="1195485"/>
            <a:ext cx="2097049" cy="369332"/>
          </a:xfrm>
          <a:prstGeom prst="rect">
            <a:avLst/>
          </a:prstGeom>
        </p:spPr>
        <p:txBody>
          <a:bodyPr wrap="none">
            <a:spAutoFit/>
          </a:bodyPr>
          <a:lstStyle/>
          <a:p>
            <a:r>
              <a:rPr lang="en-US" dirty="0"/>
              <a:t>Payroll Selections</a:t>
            </a:r>
          </a:p>
        </p:txBody>
      </p:sp>
    </p:spTree>
    <p:extLst>
      <p:ext uri="{BB962C8B-B14F-4D97-AF65-F5344CB8AC3E}">
        <p14:creationId xmlns:p14="http://schemas.microsoft.com/office/powerpoint/2010/main" val="134756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3A7-9B32-4FCF-AD3F-0652D8F15749}"/>
              </a:ext>
            </a:extLst>
          </p:cNvPr>
          <p:cNvSpPr>
            <a:spLocks noGrp="1"/>
          </p:cNvSpPr>
          <p:nvPr>
            <p:ph type="title"/>
          </p:nvPr>
        </p:nvSpPr>
        <p:spPr>
          <a:xfrm>
            <a:off x="2003234" y="374574"/>
            <a:ext cx="8185532" cy="1305499"/>
          </a:xfrm>
        </p:spPr>
        <p:txBody>
          <a:bodyPr>
            <a:normAutofit fontScale="90000"/>
          </a:bodyPr>
          <a:lstStyle/>
          <a:p>
            <a:br>
              <a:rPr lang="en-US" dirty="0">
                <a:effectLst/>
              </a:rPr>
            </a:br>
            <a:endParaRPr lang="en-US" dirty="0"/>
          </a:p>
        </p:txBody>
      </p:sp>
      <p:sp>
        <p:nvSpPr>
          <p:cNvPr id="4" name="TextBox 3">
            <a:extLst>
              <a:ext uri="{FF2B5EF4-FFF2-40B4-BE49-F238E27FC236}">
                <a16:creationId xmlns:a16="http://schemas.microsoft.com/office/drawing/2014/main" id="{D46E4888-C4F2-476C-B587-C86323E0F65D}"/>
              </a:ext>
            </a:extLst>
          </p:cNvPr>
          <p:cNvSpPr txBox="1"/>
          <p:nvPr/>
        </p:nvSpPr>
        <p:spPr>
          <a:xfrm>
            <a:off x="2442073" y="734935"/>
            <a:ext cx="10631277" cy="584775"/>
          </a:xfrm>
          <a:prstGeom prst="rect">
            <a:avLst/>
          </a:prstGeom>
          <a:noFill/>
        </p:spPr>
        <p:txBody>
          <a:bodyPr wrap="square" rtlCol="0">
            <a:spAutoFit/>
          </a:bodyPr>
          <a:lstStyle/>
          <a:p>
            <a:r>
              <a:rPr lang="en-US" sz="3200" b="1" dirty="0"/>
              <a:t>SINGLE AUDIT COMMON FINDINGS</a:t>
            </a:r>
          </a:p>
        </p:txBody>
      </p:sp>
      <p:sp>
        <p:nvSpPr>
          <p:cNvPr id="5" name="TextBox 4">
            <a:extLst>
              <a:ext uri="{FF2B5EF4-FFF2-40B4-BE49-F238E27FC236}">
                <a16:creationId xmlns:a16="http://schemas.microsoft.com/office/drawing/2014/main" id="{4761D94C-1640-4C4A-BFEF-776C9416545F}"/>
              </a:ext>
            </a:extLst>
          </p:cNvPr>
          <p:cNvSpPr txBox="1"/>
          <p:nvPr/>
        </p:nvSpPr>
        <p:spPr>
          <a:xfrm>
            <a:off x="554515" y="1881771"/>
            <a:ext cx="11082970" cy="35827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latin typeface="Century Gothic (Headings)"/>
              </a:rPr>
              <a:t>Internal Control – Significant deficiencies with internal processes over major programs</a:t>
            </a:r>
          </a:p>
          <a:p>
            <a:pPr marL="285750" indent="-285750">
              <a:lnSpc>
                <a:spcPct val="150000"/>
              </a:lnSpc>
              <a:buFont typeface="Arial" panose="020B0604020202020204" pitchFamily="34" charset="0"/>
              <a:buChar char="•"/>
            </a:pPr>
            <a:r>
              <a:rPr lang="en-US" sz="2200" dirty="0">
                <a:latin typeface="Century Gothic (Headings)"/>
              </a:rPr>
              <a:t>Material Noncompliance with laws, regulations, contracts or grant agreements related to a major program</a:t>
            </a:r>
          </a:p>
          <a:p>
            <a:pPr marL="285750" indent="-285750">
              <a:lnSpc>
                <a:spcPct val="150000"/>
              </a:lnSpc>
              <a:buFont typeface="Arial" panose="020B0604020202020204" pitchFamily="34" charset="0"/>
              <a:buChar char="•"/>
            </a:pPr>
            <a:r>
              <a:rPr lang="en-US" sz="2200" dirty="0">
                <a:latin typeface="Century Gothic (Headings)"/>
              </a:rPr>
              <a:t>Known or likely questioned costs greater than $25,000</a:t>
            </a:r>
          </a:p>
          <a:p>
            <a:pPr marL="285750" indent="-285750">
              <a:lnSpc>
                <a:spcPct val="150000"/>
              </a:lnSpc>
              <a:buFont typeface="Arial" panose="020B0604020202020204" pitchFamily="34" charset="0"/>
              <a:buChar char="•"/>
            </a:pPr>
            <a:r>
              <a:rPr lang="en-US" sz="2200" dirty="0">
                <a:latin typeface="Century Gothic (Headings)"/>
              </a:rPr>
              <a:t>Known or likely fraud</a:t>
            </a:r>
          </a:p>
          <a:p>
            <a:pPr marL="285750" indent="-285750">
              <a:lnSpc>
                <a:spcPct val="150000"/>
              </a:lnSpc>
              <a:buFont typeface="Arial" panose="020B0604020202020204" pitchFamily="34" charset="0"/>
              <a:buChar char="•"/>
            </a:pPr>
            <a:r>
              <a:rPr lang="en-US" sz="2200" dirty="0">
                <a:latin typeface="Century Gothic (Headings)"/>
              </a:rPr>
              <a:t>Misrepresentation of status of prior year findings</a:t>
            </a:r>
          </a:p>
        </p:txBody>
      </p:sp>
    </p:spTree>
    <p:extLst>
      <p:ext uri="{BB962C8B-B14F-4D97-AF65-F5344CB8AC3E}">
        <p14:creationId xmlns:p14="http://schemas.microsoft.com/office/powerpoint/2010/main" val="187667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4B9E8D-0300-4279-B28C-99E7849EDB30}"/>
              </a:ext>
            </a:extLst>
          </p:cNvPr>
          <p:cNvSpPr txBox="1"/>
          <p:nvPr/>
        </p:nvSpPr>
        <p:spPr>
          <a:xfrm>
            <a:off x="1141413" y="643464"/>
            <a:ext cx="9747423" cy="569387"/>
          </a:xfrm>
          <a:prstGeom prst="rect">
            <a:avLst/>
          </a:prstGeom>
          <a:noFill/>
        </p:spPr>
        <p:txBody>
          <a:bodyPr wrap="square" rtlCol="0">
            <a:spAutoFit/>
          </a:bodyPr>
          <a:lstStyle/>
          <a:p>
            <a:pPr algn="ctr"/>
            <a:r>
              <a:rPr lang="en-US" sz="3100" b="1" dirty="0">
                <a:latin typeface="+mj-lt"/>
              </a:rPr>
              <a:t>CONSEQUENCES OF AUDIT FINDINGS</a:t>
            </a:r>
          </a:p>
        </p:txBody>
      </p:sp>
      <p:sp>
        <p:nvSpPr>
          <p:cNvPr id="6" name="Title 1">
            <a:extLst>
              <a:ext uri="{FF2B5EF4-FFF2-40B4-BE49-F238E27FC236}">
                <a16:creationId xmlns:a16="http://schemas.microsoft.com/office/drawing/2014/main" id="{905DF92F-DC49-4B28-9F74-BC348CF69C3E}"/>
              </a:ext>
            </a:extLst>
          </p:cNvPr>
          <p:cNvSpPr>
            <a:spLocks noGrp="1"/>
          </p:cNvSpPr>
          <p:nvPr>
            <p:ph type="title"/>
          </p:nvPr>
        </p:nvSpPr>
        <p:spPr>
          <a:xfrm>
            <a:off x="1141413" y="609600"/>
            <a:ext cx="9906000" cy="1905000"/>
          </a:xfrm>
        </p:spPr>
        <p:txBody>
          <a:bodyPr>
            <a:normAutofit fontScale="90000"/>
          </a:bodyPr>
          <a:lstStyle/>
          <a:p>
            <a:pPr lvl="0"/>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8CC26A2F-589D-4F41-A03B-D93695B8FC84}"/>
              </a:ext>
            </a:extLst>
          </p:cNvPr>
          <p:cNvSpPr txBox="1"/>
          <p:nvPr/>
        </p:nvSpPr>
        <p:spPr>
          <a:xfrm>
            <a:off x="338440" y="1743410"/>
            <a:ext cx="7418693" cy="3371179"/>
          </a:xfrm>
          <a:prstGeom prst="rect">
            <a:avLst/>
          </a:prstGeom>
          <a:noFill/>
        </p:spPr>
        <p:txBody>
          <a:bodyPr wrap="square" rtlCol="0">
            <a:spAutoFit/>
          </a:bodyPr>
          <a:lstStyle/>
          <a:p>
            <a:pPr marL="342900" lvl="0" indent="-342900">
              <a:lnSpc>
                <a:spcPct val="200000"/>
              </a:lnSpc>
              <a:buFont typeface="Arial" panose="020B0604020202020204" pitchFamily="34" charset="0"/>
              <a:buChar char="•"/>
            </a:pPr>
            <a:r>
              <a:rPr lang="en-US" sz="2200" dirty="0">
                <a:latin typeface="Century Gothic (Headings)"/>
                <a:cs typeface="Arial" panose="020B0604020202020204" pitchFamily="34" charset="0"/>
              </a:rPr>
              <a:t>Required expansion of annual Federal Single Audit</a:t>
            </a:r>
          </a:p>
          <a:p>
            <a:pPr marL="342900" lvl="0" indent="-342900">
              <a:lnSpc>
                <a:spcPct val="200000"/>
              </a:lnSpc>
              <a:buFont typeface="Arial" panose="020B0604020202020204" pitchFamily="34" charset="0"/>
              <a:buChar char="•"/>
            </a:pPr>
            <a:r>
              <a:rPr lang="en-US" sz="2200" dirty="0">
                <a:latin typeface="Century Gothic (Headings)"/>
                <a:cs typeface="Arial" panose="020B0604020202020204" pitchFamily="34" charset="0"/>
              </a:rPr>
              <a:t>New requirements for procurements and contracts</a:t>
            </a:r>
          </a:p>
          <a:p>
            <a:pPr marL="342900" lvl="0" indent="-342900">
              <a:lnSpc>
                <a:spcPct val="200000"/>
              </a:lnSpc>
              <a:buFont typeface="Arial" panose="020B0604020202020204" pitchFamily="34" charset="0"/>
              <a:buChar char="•"/>
            </a:pPr>
            <a:r>
              <a:rPr lang="en-US" sz="2200" dirty="0">
                <a:latin typeface="Century Gothic (Headings)"/>
                <a:cs typeface="Arial" panose="020B0604020202020204" pitchFamily="34" charset="0"/>
              </a:rPr>
              <a:t>Rejection of future grant funding applications</a:t>
            </a:r>
          </a:p>
          <a:p>
            <a:pPr marL="342900" lvl="0" indent="-342900">
              <a:lnSpc>
                <a:spcPct val="200000"/>
              </a:lnSpc>
              <a:buFont typeface="Arial" panose="020B0604020202020204" pitchFamily="34" charset="0"/>
              <a:buChar char="•"/>
            </a:pPr>
            <a:r>
              <a:rPr lang="en-US" sz="2200" dirty="0">
                <a:latin typeface="Century Gothic (Headings)"/>
                <a:cs typeface="Arial" panose="020B0604020202020204" pitchFamily="34" charset="0"/>
              </a:rPr>
              <a:t>Paying back grant funds</a:t>
            </a:r>
          </a:p>
          <a:p>
            <a:pPr marL="342900" indent="-342900">
              <a:lnSpc>
                <a:spcPct val="200000"/>
              </a:lnSpc>
              <a:buFont typeface="Arial" panose="020B0604020202020204" pitchFamily="34" charset="0"/>
              <a:buChar char="•"/>
            </a:pPr>
            <a:r>
              <a:rPr lang="en-US" sz="2200" dirty="0">
                <a:latin typeface="Century Gothic (Headings)"/>
                <a:cs typeface="Arial" panose="020B0604020202020204" pitchFamily="34" charset="0"/>
              </a:rPr>
              <a:t>Negative publicity</a:t>
            </a:r>
          </a:p>
        </p:txBody>
      </p:sp>
      <p:pic>
        <p:nvPicPr>
          <p:cNvPr id="9" name="Picture 8" descr="Text, whiteboard&#10;&#10;Description automatically generated">
            <a:extLst>
              <a:ext uri="{FF2B5EF4-FFF2-40B4-BE49-F238E27FC236}">
                <a16:creationId xmlns:a16="http://schemas.microsoft.com/office/drawing/2014/main" id="{3E6FD36E-AEF7-474C-A16E-23F84393D9E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37194" y="2229088"/>
            <a:ext cx="4023360" cy="2682240"/>
          </a:xfrm>
          <a:prstGeom prst="rect">
            <a:avLst/>
          </a:prstGeom>
        </p:spPr>
      </p:pic>
      <p:sp>
        <p:nvSpPr>
          <p:cNvPr id="10" name="TextBox 9">
            <a:extLst>
              <a:ext uri="{FF2B5EF4-FFF2-40B4-BE49-F238E27FC236}">
                <a16:creationId xmlns:a16="http://schemas.microsoft.com/office/drawing/2014/main" id="{6DD830E9-8F0E-41AF-B8A5-ABA075933E7C}"/>
              </a:ext>
            </a:extLst>
          </p:cNvPr>
          <p:cNvSpPr txBox="1"/>
          <p:nvPr/>
        </p:nvSpPr>
        <p:spPr>
          <a:xfrm>
            <a:off x="7827026" y="9098105"/>
            <a:ext cx="4023360" cy="230832"/>
          </a:xfrm>
          <a:prstGeom prst="rect">
            <a:avLst/>
          </a:prstGeom>
          <a:noFill/>
        </p:spPr>
        <p:txBody>
          <a:bodyPr wrap="square" rtlCol="0">
            <a:spAutoFit/>
          </a:bodyPr>
          <a:lstStyle/>
          <a:p>
            <a:r>
              <a:rPr lang="en-US" sz="900">
                <a:hlinkClick r:id="rId3" tooltip="https://www.thebluediamondgallery.com/handwriting/a/audit-report.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83935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EB1F-8B4D-492F-BB2E-C7375E8F7405}"/>
              </a:ext>
            </a:extLst>
          </p:cNvPr>
          <p:cNvSpPr>
            <a:spLocks noGrp="1"/>
          </p:cNvSpPr>
          <p:nvPr>
            <p:ph type="title"/>
          </p:nvPr>
        </p:nvSpPr>
        <p:spPr>
          <a:xfrm>
            <a:off x="1354738" y="926149"/>
            <a:ext cx="10080435" cy="1389961"/>
          </a:xfrm>
        </p:spPr>
        <p:txBody>
          <a:bodyPr>
            <a:normAutofit/>
          </a:bodyPr>
          <a:lstStyle/>
          <a:p>
            <a:br>
              <a:rPr lang="en-US" sz="2000" dirty="0">
                <a:solidFill>
                  <a:schemeClr val="tx1"/>
                </a:solidFill>
                <a:hlinkClick r:id="rId2">
                  <a:extLst>
                    <a:ext uri="{A12FA001-AC4F-418D-AE19-62706E023703}">
                      <ahyp:hlinkClr xmlns:ahyp="http://schemas.microsoft.com/office/drawing/2018/hyperlinkcolor" val="tx"/>
                    </a:ext>
                  </a:extLst>
                </a:hlinkClick>
              </a:rPr>
            </a:br>
            <a:br>
              <a:rPr lang="en-US" sz="2000" dirty="0">
                <a:solidFill>
                  <a:schemeClr val="tx1"/>
                </a:solidFill>
                <a:hlinkClick r:id="rId2">
                  <a:extLst>
                    <a:ext uri="{A12FA001-AC4F-418D-AE19-62706E023703}">
                      <ahyp:hlinkClr xmlns:ahyp="http://schemas.microsoft.com/office/drawing/2018/hyperlinkcolor" val="tx"/>
                    </a:ext>
                  </a:extLst>
                </a:hlinkClick>
              </a:rPr>
            </a:br>
            <a:r>
              <a:rPr lang="en-US" sz="1800" dirty="0">
                <a:solidFill>
                  <a:schemeClr val="tx1"/>
                </a:solidFill>
                <a:hlinkClick r:id="rId2">
                  <a:extLst>
                    <a:ext uri="{A12FA001-AC4F-418D-AE19-62706E023703}">
                      <ahyp:hlinkClr xmlns:ahyp="http://schemas.microsoft.com/office/drawing/2018/hyperlinkcolor" val="tx"/>
                    </a:ext>
                  </a:extLst>
                </a:hlinkClick>
              </a:rPr>
              <a:t>https://www.csusm.edu/corp/about/transparency/financialreports.html</a:t>
            </a:r>
            <a:br>
              <a:rPr lang="en-US" sz="2000" dirty="0">
                <a:solidFill>
                  <a:schemeClr val="tx1"/>
                </a:solidFill>
              </a:rPr>
            </a:br>
            <a:endParaRPr lang="en-US" sz="2000" dirty="0">
              <a:solidFill>
                <a:schemeClr val="tx1"/>
              </a:solidFill>
            </a:endParaRPr>
          </a:p>
        </p:txBody>
      </p:sp>
      <p:sp>
        <p:nvSpPr>
          <p:cNvPr id="3" name="TextBox 2">
            <a:extLst>
              <a:ext uri="{FF2B5EF4-FFF2-40B4-BE49-F238E27FC236}">
                <a16:creationId xmlns:a16="http://schemas.microsoft.com/office/drawing/2014/main" id="{5948F842-FE59-43DE-AD88-784665F929D7}"/>
              </a:ext>
            </a:extLst>
          </p:cNvPr>
          <p:cNvSpPr txBox="1"/>
          <p:nvPr/>
        </p:nvSpPr>
        <p:spPr>
          <a:xfrm>
            <a:off x="1354739" y="633762"/>
            <a:ext cx="10080434" cy="584775"/>
          </a:xfrm>
          <a:prstGeom prst="rect">
            <a:avLst/>
          </a:prstGeom>
          <a:noFill/>
        </p:spPr>
        <p:txBody>
          <a:bodyPr wrap="square" rtlCol="0">
            <a:spAutoFit/>
          </a:bodyPr>
          <a:lstStyle/>
          <a:p>
            <a:r>
              <a:rPr lang="en-US" sz="3200" b="1" dirty="0"/>
              <a:t>CSUSM CORPORATION FINANCIAL STATEMENTS:</a:t>
            </a:r>
          </a:p>
        </p:txBody>
      </p:sp>
      <p:pic>
        <p:nvPicPr>
          <p:cNvPr id="4" name="Picture 3" descr="A picture containing text, person, red&#10;&#10;Description automatically generated">
            <a:extLst>
              <a:ext uri="{FF2B5EF4-FFF2-40B4-BE49-F238E27FC236}">
                <a16:creationId xmlns:a16="http://schemas.microsoft.com/office/drawing/2014/main" id="{0394F421-CEE5-4D90-9421-3E646E8612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45560" y="2567519"/>
            <a:ext cx="5039126" cy="3475233"/>
          </a:xfrm>
          <a:prstGeom prst="rect">
            <a:avLst/>
          </a:prstGeom>
        </p:spPr>
      </p:pic>
    </p:spTree>
    <p:extLst>
      <p:ext uri="{BB962C8B-B14F-4D97-AF65-F5344CB8AC3E}">
        <p14:creationId xmlns:p14="http://schemas.microsoft.com/office/powerpoint/2010/main" val="11223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FDC5C9-89BF-42B4-9A48-A564B9B70E66}"/>
              </a:ext>
            </a:extLst>
          </p:cNvPr>
          <p:cNvSpPr txBox="1"/>
          <p:nvPr/>
        </p:nvSpPr>
        <p:spPr>
          <a:xfrm>
            <a:off x="605927" y="1556514"/>
            <a:ext cx="10980146" cy="3908891"/>
          </a:xfrm>
          <a:prstGeom prst="rect">
            <a:avLst/>
          </a:prstGeom>
          <a:noFill/>
        </p:spPr>
        <p:txBody>
          <a:bodyPr wrap="square" rtlCol="0">
            <a:spAutoFit/>
          </a:bodyPr>
          <a:lstStyle/>
          <a:p>
            <a:pPr algn="just">
              <a:lnSpc>
                <a:spcPct val="150000"/>
              </a:lnSpc>
            </a:pPr>
            <a:r>
              <a:rPr lang="en-US" sz="2100" dirty="0">
                <a:latin typeface="Century Gothic (Body)"/>
                <a:cs typeface="Arial" panose="020B0604020202020204" pitchFamily="34" charset="0"/>
              </a:rPr>
              <a:t>The Uniform Guidance, a "government-wide framework for grants management“, is an authoritative set of rules and requirements for all Federal awards. The Uniform Guidance mandates that any entity or organization that expends </a:t>
            </a:r>
            <a:r>
              <a:rPr lang="en-US" sz="2100" u="sng" dirty="0">
                <a:latin typeface="Century Gothic (Body)"/>
                <a:cs typeface="Arial" panose="020B0604020202020204" pitchFamily="34" charset="0"/>
              </a:rPr>
              <a:t>$750,000 or more in federal funds in one year is subject to a Single Audit. </a:t>
            </a:r>
          </a:p>
          <a:p>
            <a:pPr algn="just">
              <a:lnSpc>
                <a:spcPct val="150000"/>
              </a:lnSpc>
            </a:pPr>
            <a:endParaRPr lang="en-US" sz="2100" dirty="0">
              <a:latin typeface="Century Gothic (Body)"/>
              <a:cs typeface="Arial" panose="020B0604020202020204" pitchFamily="34" charset="0"/>
            </a:endParaRPr>
          </a:p>
          <a:p>
            <a:pPr algn="just">
              <a:lnSpc>
                <a:spcPct val="150000"/>
              </a:lnSpc>
            </a:pPr>
            <a:r>
              <a:rPr lang="en-US" sz="2100" dirty="0">
                <a:latin typeface="Century Gothic (Body)"/>
                <a:cs typeface="Arial" panose="020B0604020202020204" pitchFamily="34" charset="0"/>
              </a:rPr>
              <a:t>This Single Audit is a strict and comprehensive and it is typically performed annually. It is intended to ensure an organization is using its federal funds correctly and is in compliance with all applicable requirements and regulations.</a:t>
            </a:r>
          </a:p>
        </p:txBody>
      </p:sp>
      <p:sp>
        <p:nvSpPr>
          <p:cNvPr id="6" name="TextBox 5">
            <a:extLst>
              <a:ext uri="{FF2B5EF4-FFF2-40B4-BE49-F238E27FC236}">
                <a16:creationId xmlns:a16="http://schemas.microsoft.com/office/drawing/2014/main" id="{0D6DD083-7E84-43F5-81AA-5E0A4E70A7D6}"/>
              </a:ext>
            </a:extLst>
          </p:cNvPr>
          <p:cNvSpPr txBox="1"/>
          <p:nvPr/>
        </p:nvSpPr>
        <p:spPr>
          <a:xfrm>
            <a:off x="1605709" y="529573"/>
            <a:ext cx="9282023" cy="523220"/>
          </a:xfrm>
          <a:prstGeom prst="rect">
            <a:avLst/>
          </a:prstGeom>
          <a:noFill/>
        </p:spPr>
        <p:txBody>
          <a:bodyPr wrap="square" rtlCol="0">
            <a:spAutoFit/>
          </a:bodyPr>
          <a:lstStyle/>
          <a:p>
            <a:pPr algn="ctr"/>
            <a:r>
              <a:rPr lang="en-US" sz="2800" b="1" dirty="0">
                <a:latin typeface="Century Gothic (Headings)"/>
              </a:rPr>
              <a:t>UNIFORM GUIDANCE SINGLE AUDIT REQUIREMENT</a:t>
            </a:r>
          </a:p>
        </p:txBody>
      </p:sp>
    </p:spTree>
    <p:extLst>
      <p:ext uri="{BB962C8B-B14F-4D97-AF65-F5344CB8AC3E}">
        <p14:creationId xmlns:p14="http://schemas.microsoft.com/office/powerpoint/2010/main" val="324083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8634" y="569343"/>
            <a:ext cx="9282023" cy="523220"/>
          </a:xfrm>
          <a:prstGeom prst="rect">
            <a:avLst/>
          </a:prstGeom>
          <a:noFill/>
        </p:spPr>
        <p:txBody>
          <a:bodyPr wrap="square" rtlCol="0">
            <a:spAutoFit/>
          </a:bodyPr>
          <a:lstStyle/>
          <a:p>
            <a:pPr algn="ctr"/>
            <a:r>
              <a:rPr lang="en-US" sz="2800" b="1" dirty="0">
                <a:latin typeface="Century Gothic (Headings)"/>
              </a:rPr>
              <a:t>GRANTS SUBJECT TO THE SINGLE AUDIT</a:t>
            </a:r>
          </a:p>
        </p:txBody>
      </p:sp>
      <p:sp>
        <p:nvSpPr>
          <p:cNvPr id="4" name="TextBox 3">
            <a:extLst>
              <a:ext uri="{FF2B5EF4-FFF2-40B4-BE49-F238E27FC236}">
                <a16:creationId xmlns:a16="http://schemas.microsoft.com/office/drawing/2014/main" id="{505061CC-A8E9-414E-936E-A00F9EEE0738}"/>
              </a:ext>
            </a:extLst>
          </p:cNvPr>
          <p:cNvSpPr txBox="1"/>
          <p:nvPr/>
        </p:nvSpPr>
        <p:spPr>
          <a:xfrm>
            <a:off x="705080" y="1444548"/>
            <a:ext cx="9981282" cy="307494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200" dirty="0"/>
              <a:t>Federal Grants referencing the guidelines in the Office of Management and Budget’s (OMB) Uniform administrative requirements, cost principles and audit requirements for Federal awards (Uniform Guidance)</a:t>
            </a:r>
          </a:p>
          <a:p>
            <a:pPr algn="just">
              <a:lnSpc>
                <a:spcPct val="150000"/>
              </a:lnSpc>
            </a:pPr>
            <a:endParaRPr lang="en-US" sz="2200" dirty="0"/>
          </a:p>
          <a:p>
            <a:pPr marL="285750" indent="-285750" algn="just">
              <a:lnSpc>
                <a:spcPct val="150000"/>
              </a:lnSpc>
              <a:buFont typeface="Arial" panose="020B0604020202020204" pitchFamily="34" charset="0"/>
              <a:buChar char="•"/>
            </a:pPr>
            <a:r>
              <a:rPr lang="en-US" sz="2200" dirty="0"/>
              <a:t>Federal Pass-through Subawards</a:t>
            </a:r>
          </a:p>
        </p:txBody>
      </p:sp>
      <p:pic>
        <p:nvPicPr>
          <p:cNvPr id="7" name="Picture 6" descr="A picture containing text, building, shelf, book&#10;&#10;Description automatically generated">
            <a:extLst>
              <a:ext uri="{FF2B5EF4-FFF2-40B4-BE49-F238E27FC236}">
                <a16:creationId xmlns:a16="http://schemas.microsoft.com/office/drawing/2014/main" id="{B40E4FD0-E97E-4657-82ED-805F312F8C9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83" b="7771"/>
          <a:stretch/>
        </p:blipFill>
        <p:spPr>
          <a:xfrm>
            <a:off x="6829666" y="3228315"/>
            <a:ext cx="4030991" cy="2582354"/>
          </a:xfrm>
          <a:prstGeom prst="rect">
            <a:avLst/>
          </a:prstGeom>
          <a:noFill/>
        </p:spPr>
      </p:pic>
    </p:spTree>
    <p:extLst>
      <p:ext uri="{BB962C8B-B14F-4D97-AF65-F5344CB8AC3E}">
        <p14:creationId xmlns:p14="http://schemas.microsoft.com/office/powerpoint/2010/main" val="16237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2509B-D3E6-443F-AA7F-15921A129B41}"/>
              </a:ext>
            </a:extLst>
          </p:cNvPr>
          <p:cNvSpPr txBox="1"/>
          <p:nvPr/>
        </p:nvSpPr>
        <p:spPr>
          <a:xfrm>
            <a:off x="528810" y="1573232"/>
            <a:ext cx="10895681" cy="4154984"/>
          </a:xfrm>
          <a:prstGeom prst="rect">
            <a:avLst/>
          </a:prstGeom>
          <a:noFill/>
        </p:spPr>
        <p:txBody>
          <a:bodyPr wrap="square" rtlCol="0">
            <a:spAutoFit/>
          </a:bodyPr>
          <a:lstStyle/>
          <a:p>
            <a:pPr algn="just"/>
            <a:r>
              <a:rPr lang="en-US" sz="2200" dirty="0"/>
              <a:t>Single Audits are independent reviews of grantee records, verification of financial record accuracy, and confirmation of compliance with contract requirements.</a:t>
            </a:r>
          </a:p>
          <a:p>
            <a:pPr algn="just"/>
            <a:endParaRPr lang="en-US" sz="2200" dirty="0"/>
          </a:p>
          <a:p>
            <a:pPr algn="just"/>
            <a:r>
              <a:rPr lang="en-US" sz="2200" dirty="0"/>
              <a:t>The auditor’s objectives during the single audit are to determine if grant funds were used as intended and specified in the contract, determine if the grantee’s internal control allows for the accurate and timely development of accounting data, and verify compliance with applicable laws, regulations, and contract requirements.</a:t>
            </a:r>
          </a:p>
          <a:p>
            <a:pPr algn="just"/>
            <a:endParaRPr lang="en-US" sz="2200" dirty="0"/>
          </a:p>
          <a:p>
            <a:pPr algn="just"/>
            <a:r>
              <a:rPr lang="en-US" sz="2200" dirty="0"/>
              <a:t>If an audit reveals non-compliance issues, an audit finding is often made public. </a:t>
            </a:r>
          </a:p>
        </p:txBody>
      </p:sp>
      <p:sp>
        <p:nvSpPr>
          <p:cNvPr id="7" name="TextBox 6">
            <a:extLst>
              <a:ext uri="{FF2B5EF4-FFF2-40B4-BE49-F238E27FC236}">
                <a16:creationId xmlns:a16="http://schemas.microsoft.com/office/drawing/2014/main" id="{719129DA-BDBF-492A-8610-AE9B076DCF62}"/>
              </a:ext>
            </a:extLst>
          </p:cNvPr>
          <p:cNvSpPr txBox="1"/>
          <p:nvPr/>
        </p:nvSpPr>
        <p:spPr>
          <a:xfrm>
            <a:off x="1454988" y="606564"/>
            <a:ext cx="9282023" cy="523220"/>
          </a:xfrm>
          <a:prstGeom prst="rect">
            <a:avLst/>
          </a:prstGeom>
          <a:noFill/>
        </p:spPr>
        <p:txBody>
          <a:bodyPr wrap="square" rtlCol="0">
            <a:spAutoFit/>
          </a:bodyPr>
          <a:lstStyle/>
          <a:p>
            <a:pPr algn="ctr"/>
            <a:r>
              <a:rPr lang="en-US" sz="2800" b="1" dirty="0">
                <a:latin typeface="Century Gothic (Headings)"/>
              </a:rPr>
              <a:t>SINGLE AUDITS COMPLIANCE</a:t>
            </a:r>
          </a:p>
        </p:txBody>
      </p:sp>
    </p:spTree>
    <p:extLst>
      <p:ext uri="{BB962C8B-B14F-4D97-AF65-F5344CB8AC3E}">
        <p14:creationId xmlns:p14="http://schemas.microsoft.com/office/powerpoint/2010/main" val="367184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5A2EA-458A-4121-B8F2-22BF6DD60D15}"/>
              </a:ext>
            </a:extLst>
          </p:cNvPr>
          <p:cNvSpPr txBox="1"/>
          <p:nvPr/>
        </p:nvSpPr>
        <p:spPr>
          <a:xfrm>
            <a:off x="1075983" y="1323763"/>
            <a:ext cx="11182119" cy="511210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Allowable Costs/Cost Principles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Cash Management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Eligibility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Equipment and Real Property Management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Matching</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Level of Effort</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Period of Availability of Federal Funds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Procurement and Suspension and Debarment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Reporting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Subrecipient Monitoring </a:t>
            </a:r>
          </a:p>
          <a:p>
            <a:pPr marL="457200" indent="-457200">
              <a:lnSpc>
                <a:spcPct val="150000"/>
              </a:lnSpc>
              <a:buFont typeface="Arial" panose="020B0604020202020204" pitchFamily="34" charset="0"/>
              <a:buChar char="•"/>
            </a:pPr>
            <a:r>
              <a:rPr lang="en-US" sz="2000" dirty="0">
                <a:latin typeface="Century Gothic (Body)"/>
                <a:cs typeface="Arial" panose="020B0604020202020204" pitchFamily="34" charset="0"/>
              </a:rPr>
              <a:t>Special Tests and Provisions</a:t>
            </a:r>
          </a:p>
        </p:txBody>
      </p:sp>
      <p:sp>
        <p:nvSpPr>
          <p:cNvPr id="5" name="TextBox 4">
            <a:extLst>
              <a:ext uri="{FF2B5EF4-FFF2-40B4-BE49-F238E27FC236}">
                <a16:creationId xmlns:a16="http://schemas.microsoft.com/office/drawing/2014/main" id="{4414DED2-AA7F-404D-B090-007B58E1120F}"/>
              </a:ext>
            </a:extLst>
          </p:cNvPr>
          <p:cNvSpPr txBox="1"/>
          <p:nvPr/>
        </p:nvSpPr>
        <p:spPr>
          <a:xfrm>
            <a:off x="1543123" y="558820"/>
            <a:ext cx="9282023" cy="523220"/>
          </a:xfrm>
          <a:prstGeom prst="rect">
            <a:avLst/>
          </a:prstGeom>
          <a:noFill/>
        </p:spPr>
        <p:txBody>
          <a:bodyPr wrap="square" rtlCol="0">
            <a:spAutoFit/>
          </a:bodyPr>
          <a:lstStyle/>
          <a:p>
            <a:pPr algn="ctr"/>
            <a:r>
              <a:rPr lang="en-US" sz="2800" b="1" dirty="0">
                <a:latin typeface="Century Gothic (Headings)"/>
              </a:rPr>
              <a:t>TYPES OF COMPLIANCE REQUIREMENTS</a:t>
            </a:r>
          </a:p>
        </p:txBody>
      </p:sp>
    </p:spTree>
    <p:extLst>
      <p:ext uri="{BB962C8B-B14F-4D97-AF65-F5344CB8AC3E}">
        <p14:creationId xmlns:p14="http://schemas.microsoft.com/office/powerpoint/2010/main" val="101783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74ADA6-55A4-4A1E-9666-303DD9D7F7CD}"/>
              </a:ext>
            </a:extLst>
          </p:cNvPr>
          <p:cNvSpPr txBox="1"/>
          <p:nvPr/>
        </p:nvSpPr>
        <p:spPr>
          <a:xfrm>
            <a:off x="427821" y="1409244"/>
            <a:ext cx="11336357" cy="544764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endParaRPr lang="en-US" sz="2000" dirty="0">
              <a:latin typeface="Century Gothic (Body)"/>
              <a:cs typeface="Arial" panose="020B0604020202020204" pitchFamily="34" charset="0"/>
            </a:endParaRPr>
          </a:p>
          <a:p>
            <a:pPr marL="342900" indent="-342900" algn="just">
              <a:lnSpc>
                <a:spcPct val="150000"/>
              </a:lnSpc>
              <a:buFont typeface="Arial" panose="020B0604020202020204" pitchFamily="34" charset="0"/>
              <a:buChar char="•"/>
            </a:pPr>
            <a:r>
              <a:rPr lang="en-US" sz="2000" dirty="0">
                <a:latin typeface="Century Gothic (Body)"/>
                <a:cs typeface="Arial" panose="020B0604020202020204" pitchFamily="34" charset="0"/>
              </a:rPr>
              <a:t>OSP is involved in all financial audits of sponsored projects, serving as the liaison with auditors. In conjunction with CSUSM Corporation and other CSUSM departments, OSP provides financial reports, expenditure supporting documentation, and other sponsored project administration documents as requested by the auditors. </a:t>
            </a:r>
          </a:p>
          <a:p>
            <a:pPr marL="342900" indent="-342900" algn="just">
              <a:lnSpc>
                <a:spcPct val="150000"/>
              </a:lnSpc>
              <a:buFont typeface="Arial" panose="020B0604020202020204" pitchFamily="34" charset="0"/>
              <a:buChar char="•"/>
            </a:pPr>
            <a:r>
              <a:rPr lang="en-US" sz="2000" dirty="0">
                <a:latin typeface="Century Gothic (Body)"/>
                <a:cs typeface="Arial" panose="020B0604020202020204" pitchFamily="34" charset="0"/>
              </a:rPr>
              <a:t>Certain records kept by the PI and staff must also be available for audit inspection, e.g. eligibility documentation for scholarships and human research subject participant information i.e. IRB approvals </a:t>
            </a:r>
          </a:p>
          <a:p>
            <a:pPr marL="342900" indent="-342900" algn="just">
              <a:lnSpc>
                <a:spcPct val="150000"/>
              </a:lnSpc>
              <a:buFont typeface="Arial" panose="020B0604020202020204" pitchFamily="34" charset="0"/>
              <a:buChar char="•"/>
            </a:pPr>
            <a:r>
              <a:rPr lang="en-US" sz="2000" dirty="0">
                <a:latin typeface="Century Gothic (Body)"/>
                <a:cs typeface="Arial" panose="020B0604020202020204" pitchFamily="34" charset="0"/>
              </a:rPr>
              <a:t>Auditors will select grant transactions from the previous fiscal year based on the program CFDA number.</a:t>
            </a:r>
          </a:p>
          <a:p>
            <a:pPr marL="285750" indent="-285750" algn="just">
              <a:lnSpc>
                <a:spcPct val="150000"/>
              </a:lnSpc>
              <a:buFont typeface="Wingdings" panose="05000000000000000000" pitchFamily="2" charset="2"/>
              <a:buChar char="Ø"/>
            </a:pPr>
            <a:endParaRPr lang="en-US" sz="2000" dirty="0">
              <a:latin typeface="Century Gothic (Body)"/>
            </a:endParaRPr>
          </a:p>
          <a:p>
            <a:endParaRPr lang="en-US" dirty="0"/>
          </a:p>
        </p:txBody>
      </p:sp>
      <p:sp>
        <p:nvSpPr>
          <p:cNvPr id="4" name="TextBox 3">
            <a:extLst>
              <a:ext uri="{FF2B5EF4-FFF2-40B4-BE49-F238E27FC236}">
                <a16:creationId xmlns:a16="http://schemas.microsoft.com/office/drawing/2014/main" id="{53D2D986-96C7-497D-BD15-A765F755D264}"/>
              </a:ext>
            </a:extLst>
          </p:cNvPr>
          <p:cNvSpPr txBox="1"/>
          <p:nvPr/>
        </p:nvSpPr>
        <p:spPr>
          <a:xfrm>
            <a:off x="1454987" y="704561"/>
            <a:ext cx="9282023" cy="523220"/>
          </a:xfrm>
          <a:prstGeom prst="rect">
            <a:avLst/>
          </a:prstGeom>
          <a:noFill/>
        </p:spPr>
        <p:txBody>
          <a:bodyPr wrap="square" rtlCol="0">
            <a:spAutoFit/>
          </a:bodyPr>
          <a:lstStyle/>
          <a:p>
            <a:pPr algn="ctr"/>
            <a:r>
              <a:rPr lang="en-US" sz="2800" b="1" dirty="0">
                <a:latin typeface="Century Gothic (Headings)"/>
              </a:rPr>
              <a:t>SINGLE AUDIT – OSP ROLE</a:t>
            </a:r>
          </a:p>
        </p:txBody>
      </p:sp>
    </p:spTree>
    <p:extLst>
      <p:ext uri="{BB962C8B-B14F-4D97-AF65-F5344CB8AC3E}">
        <p14:creationId xmlns:p14="http://schemas.microsoft.com/office/powerpoint/2010/main" val="80334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1E7C1-8EFB-432A-8E8C-779852B7FEB8}"/>
              </a:ext>
            </a:extLst>
          </p:cNvPr>
          <p:cNvSpPr/>
          <p:nvPr/>
        </p:nvSpPr>
        <p:spPr>
          <a:xfrm>
            <a:off x="1958478" y="504630"/>
            <a:ext cx="8320260" cy="954107"/>
          </a:xfrm>
          <a:prstGeom prst="rect">
            <a:avLst/>
          </a:prstGeom>
        </p:spPr>
        <p:txBody>
          <a:bodyPr wrap="square">
            <a:spAutoFit/>
          </a:bodyPr>
          <a:lstStyle/>
          <a:p>
            <a:pPr algn="ctr"/>
            <a:r>
              <a:rPr lang="en-US" sz="2800" b="1"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t>Samples of audit selections</a:t>
            </a:r>
            <a:br>
              <a:rPr lang="en-US" sz="2800"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br>
            <a:endParaRPr lang="en-US" sz="2800" dirty="0"/>
          </a:p>
        </p:txBody>
      </p:sp>
      <p:sp>
        <p:nvSpPr>
          <p:cNvPr id="6" name="TextBox 5">
            <a:extLst>
              <a:ext uri="{FF2B5EF4-FFF2-40B4-BE49-F238E27FC236}">
                <a16:creationId xmlns:a16="http://schemas.microsoft.com/office/drawing/2014/main" id="{C64D6F8D-681E-4B13-B6D5-692DB05E949C}"/>
              </a:ext>
            </a:extLst>
          </p:cNvPr>
          <p:cNvSpPr txBox="1"/>
          <p:nvPr/>
        </p:nvSpPr>
        <p:spPr>
          <a:xfrm>
            <a:off x="951696" y="4317320"/>
            <a:ext cx="11435509" cy="1877437"/>
          </a:xfrm>
          <a:prstGeom prst="rect">
            <a:avLst/>
          </a:prstGeom>
          <a:noFill/>
        </p:spPr>
        <p:txBody>
          <a:bodyPr wrap="square" rtlCol="0">
            <a:spAutoFit/>
          </a:bodyPr>
          <a:lstStyle/>
          <a:p>
            <a:r>
              <a:rPr lang="en-US" dirty="0">
                <a:latin typeface="Century Gothic (Body)"/>
                <a:cs typeface="Arial" panose="020B0604020202020204" pitchFamily="34" charset="0"/>
              </a:rPr>
              <a:t>Auditors Request for Grant Agreements:</a:t>
            </a:r>
          </a:p>
          <a:p>
            <a:endParaRPr lang="en-US" dirty="0">
              <a:latin typeface="Century Gothic (Body)"/>
              <a:cs typeface="Arial" panose="020B0604020202020204" pitchFamily="34" charset="0"/>
            </a:endParaRPr>
          </a:p>
          <a:p>
            <a:pPr marL="457200" indent="-457200">
              <a:buFont typeface="+mj-lt"/>
              <a:buAutoNum type="arabicPeriod"/>
            </a:pPr>
            <a:r>
              <a:rPr lang="en-US" dirty="0">
                <a:latin typeface="Century Gothic (Body)"/>
                <a:cs typeface="Arial" panose="020B0604020202020204" pitchFamily="34" charset="0"/>
              </a:rPr>
              <a:t>Please provide a copy of the most recent grant agreement (GAN, NOA, </a:t>
            </a:r>
          </a:p>
          <a:p>
            <a:r>
              <a:rPr lang="en-US" dirty="0">
                <a:latin typeface="Century Gothic (Body)"/>
                <a:cs typeface="Arial" panose="020B0604020202020204" pitchFamily="34" charset="0"/>
              </a:rPr>
              <a:t>Supplemental Award)</a:t>
            </a:r>
          </a:p>
          <a:p>
            <a:endParaRPr lang="en-US" sz="800" dirty="0">
              <a:solidFill>
                <a:srgbClr val="FF0000"/>
              </a:solidFill>
              <a:latin typeface="Calibri" panose="020F0502020204030204" pitchFamily="34" charset="0"/>
            </a:endParaRPr>
          </a:p>
          <a:p>
            <a:endParaRPr lang="en-US" dirty="0">
              <a:latin typeface="Century Gothic (Body)"/>
            </a:endParaRPr>
          </a:p>
          <a:p>
            <a:endParaRPr lang="en-US" dirty="0"/>
          </a:p>
        </p:txBody>
      </p:sp>
      <p:graphicFrame>
        <p:nvGraphicFramePr>
          <p:cNvPr id="4" name="Table 3">
            <a:extLst>
              <a:ext uri="{FF2B5EF4-FFF2-40B4-BE49-F238E27FC236}">
                <a16:creationId xmlns:a16="http://schemas.microsoft.com/office/drawing/2014/main" id="{069778DF-57B7-4B5B-8E8E-1498F54170F5}"/>
              </a:ext>
            </a:extLst>
          </p:cNvPr>
          <p:cNvGraphicFramePr>
            <a:graphicFrameLocks noGrp="1"/>
          </p:cNvGraphicFramePr>
          <p:nvPr>
            <p:extLst>
              <p:ext uri="{D42A27DB-BD31-4B8C-83A1-F6EECF244321}">
                <p14:modId xmlns:p14="http://schemas.microsoft.com/office/powerpoint/2010/main" val="2146249382"/>
              </p:ext>
            </p:extLst>
          </p:nvPr>
        </p:nvGraphicFramePr>
        <p:xfrm>
          <a:off x="2495550" y="2759967"/>
          <a:ext cx="7200900" cy="942975"/>
        </p:xfrm>
        <a:graphic>
          <a:graphicData uri="http://schemas.openxmlformats.org/drawingml/2006/table">
            <a:tbl>
              <a:tblPr>
                <a:tableStyleId>{5C22544A-7EE6-4342-B048-85BDC9FD1C3A}</a:tableStyleId>
              </a:tblPr>
              <a:tblGrid>
                <a:gridCol w="608527">
                  <a:extLst>
                    <a:ext uri="{9D8B030D-6E8A-4147-A177-3AD203B41FA5}">
                      <a16:colId xmlns:a16="http://schemas.microsoft.com/office/drawing/2014/main" val="1249901362"/>
                    </a:ext>
                  </a:extLst>
                </a:gridCol>
                <a:gridCol w="865249">
                  <a:extLst>
                    <a:ext uri="{9D8B030D-6E8A-4147-A177-3AD203B41FA5}">
                      <a16:colId xmlns:a16="http://schemas.microsoft.com/office/drawing/2014/main" val="2139245720"/>
                    </a:ext>
                  </a:extLst>
                </a:gridCol>
                <a:gridCol w="865249">
                  <a:extLst>
                    <a:ext uri="{9D8B030D-6E8A-4147-A177-3AD203B41FA5}">
                      <a16:colId xmlns:a16="http://schemas.microsoft.com/office/drawing/2014/main" val="291375693"/>
                    </a:ext>
                  </a:extLst>
                </a:gridCol>
                <a:gridCol w="883179">
                  <a:extLst>
                    <a:ext uri="{9D8B030D-6E8A-4147-A177-3AD203B41FA5}">
                      <a16:colId xmlns:a16="http://schemas.microsoft.com/office/drawing/2014/main" val="576782093"/>
                    </a:ext>
                  </a:extLst>
                </a:gridCol>
                <a:gridCol w="2863064">
                  <a:extLst>
                    <a:ext uri="{9D8B030D-6E8A-4147-A177-3AD203B41FA5}">
                      <a16:colId xmlns:a16="http://schemas.microsoft.com/office/drawing/2014/main" val="1677123156"/>
                    </a:ext>
                  </a:extLst>
                </a:gridCol>
                <a:gridCol w="1115632">
                  <a:extLst>
                    <a:ext uri="{9D8B030D-6E8A-4147-A177-3AD203B41FA5}">
                      <a16:colId xmlns:a16="http://schemas.microsoft.com/office/drawing/2014/main" val="2024370758"/>
                    </a:ext>
                  </a:extLst>
                </a:gridCol>
              </a:tblGrid>
              <a:tr h="180975">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CFDA#</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Fund# </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Project #</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Project Fdescr</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Note</a:t>
                      </a:r>
                      <a:endParaRPr lang="en-US"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62248713"/>
                  </a:ext>
                </a:extLst>
              </a:tr>
              <a:tr h="190500">
                <a:tc>
                  <a:txBody>
                    <a:bodyPr/>
                    <a:lstStyle/>
                    <a:p>
                      <a:pPr algn="r" fontAlgn="b"/>
                      <a:r>
                        <a:rPr lang="en-US" sz="1100" u="none" strike="noStrike">
                          <a:effectLst/>
                        </a:rPr>
                        <a:t>1</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84.149</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9xxxx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85xxx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xxxxx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Migrant Ed</a:t>
                      </a:r>
                      <a:endParaRPr lang="en-US"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16009922"/>
                  </a:ext>
                </a:extLst>
              </a:tr>
              <a:tr h="190500">
                <a:tc>
                  <a:txBody>
                    <a:bodyPr/>
                    <a:lstStyle/>
                    <a:p>
                      <a:pPr algn="r" fontAlgn="b"/>
                      <a:r>
                        <a:rPr lang="en-US" sz="1100" u="none" strike="noStrike">
                          <a:effectLst/>
                        </a:rPr>
                        <a:t>2</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12.300</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9xxxx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85xxx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xxxxx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R&amp;D Cluster</a:t>
                      </a:r>
                      <a:endParaRPr lang="en-US"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63274268"/>
                  </a:ext>
                </a:extLst>
              </a:tr>
              <a:tr h="190500">
                <a:tc>
                  <a:txBody>
                    <a:bodyPr/>
                    <a:lstStyle/>
                    <a:p>
                      <a:pPr algn="r" fontAlgn="b"/>
                      <a:r>
                        <a:rPr lang="en-US" sz="1100" u="none" strike="noStrike">
                          <a:effectLst/>
                        </a:rPr>
                        <a:t>3</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84.031</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9xxxx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85xxx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xxxxx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R&amp;D Cluster</a:t>
                      </a:r>
                      <a:endParaRPr lang="en-US" sz="11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4352126"/>
                  </a:ext>
                </a:extLst>
              </a:tr>
              <a:tr h="190500">
                <a:tc>
                  <a:txBody>
                    <a:bodyPr/>
                    <a:lstStyle/>
                    <a:p>
                      <a:pPr algn="r" fontAlgn="b"/>
                      <a:r>
                        <a:rPr lang="en-US" sz="1100" u="none" strike="noStrike">
                          <a:effectLst/>
                        </a:rPr>
                        <a:t>4</a:t>
                      </a:r>
                      <a:endParaRPr lang="en-US"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a:effectLst/>
                        </a:rPr>
                        <a:t>47.076</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9xxxx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85xxx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1100" u="none" strike="noStrike" dirty="0">
                          <a:effectLst/>
                        </a:rPr>
                        <a:t>xxxxx</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100" u="none" strike="noStrike" dirty="0">
                          <a:effectLst/>
                        </a:rPr>
                        <a:t>R&amp;D Cluster</a:t>
                      </a:r>
                      <a:endParaRPr lang="en-US" sz="11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23935546"/>
                  </a:ext>
                </a:extLst>
              </a:tr>
            </a:tbl>
          </a:graphicData>
        </a:graphic>
      </p:graphicFrame>
      <p:sp>
        <p:nvSpPr>
          <p:cNvPr id="5" name="Rectangle 4">
            <a:extLst>
              <a:ext uri="{FF2B5EF4-FFF2-40B4-BE49-F238E27FC236}">
                <a16:creationId xmlns:a16="http://schemas.microsoft.com/office/drawing/2014/main" id="{70445A50-B2A5-4DAC-AA42-470186B49AEC}"/>
              </a:ext>
            </a:extLst>
          </p:cNvPr>
          <p:cNvSpPr/>
          <p:nvPr/>
        </p:nvSpPr>
        <p:spPr>
          <a:xfrm>
            <a:off x="4436897" y="1776257"/>
            <a:ext cx="3363421" cy="369332"/>
          </a:xfrm>
          <a:prstGeom prst="rect">
            <a:avLst/>
          </a:prstGeom>
        </p:spPr>
        <p:txBody>
          <a:bodyPr wrap="none">
            <a:spAutoFit/>
          </a:bodyPr>
          <a:lstStyle/>
          <a:p>
            <a:r>
              <a:rPr lang="en-US" dirty="0"/>
              <a:t>Grant Agreement Selections</a:t>
            </a:r>
          </a:p>
        </p:txBody>
      </p:sp>
    </p:spTree>
    <p:extLst>
      <p:ext uri="{BB962C8B-B14F-4D97-AF65-F5344CB8AC3E}">
        <p14:creationId xmlns:p14="http://schemas.microsoft.com/office/powerpoint/2010/main" val="412175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579CDD-0817-41B4-B0BF-028F48414606}"/>
              </a:ext>
            </a:extLst>
          </p:cNvPr>
          <p:cNvGraphicFramePr>
            <a:graphicFrameLocks noGrp="1"/>
          </p:cNvGraphicFramePr>
          <p:nvPr>
            <p:extLst>
              <p:ext uri="{D42A27DB-BD31-4B8C-83A1-F6EECF244321}">
                <p14:modId xmlns:p14="http://schemas.microsoft.com/office/powerpoint/2010/main" val="214414480"/>
              </p:ext>
            </p:extLst>
          </p:nvPr>
        </p:nvGraphicFramePr>
        <p:xfrm>
          <a:off x="813410" y="2067802"/>
          <a:ext cx="10565179" cy="1807995"/>
        </p:xfrm>
        <a:graphic>
          <a:graphicData uri="http://schemas.openxmlformats.org/drawingml/2006/table">
            <a:tbl>
              <a:tblPr>
                <a:tableStyleId>{5C22544A-7EE6-4342-B048-85BDC9FD1C3A}</a:tableStyleId>
              </a:tblPr>
              <a:tblGrid>
                <a:gridCol w="681854">
                  <a:extLst>
                    <a:ext uri="{9D8B030D-6E8A-4147-A177-3AD203B41FA5}">
                      <a16:colId xmlns:a16="http://schemas.microsoft.com/office/drawing/2014/main" val="3082517434"/>
                    </a:ext>
                  </a:extLst>
                </a:gridCol>
                <a:gridCol w="969510">
                  <a:extLst>
                    <a:ext uri="{9D8B030D-6E8A-4147-A177-3AD203B41FA5}">
                      <a16:colId xmlns:a16="http://schemas.microsoft.com/office/drawing/2014/main" val="688195071"/>
                    </a:ext>
                  </a:extLst>
                </a:gridCol>
                <a:gridCol w="681854">
                  <a:extLst>
                    <a:ext uri="{9D8B030D-6E8A-4147-A177-3AD203B41FA5}">
                      <a16:colId xmlns:a16="http://schemas.microsoft.com/office/drawing/2014/main" val="363286606"/>
                    </a:ext>
                  </a:extLst>
                </a:gridCol>
                <a:gridCol w="415504">
                  <a:extLst>
                    <a:ext uri="{9D8B030D-6E8A-4147-A177-3AD203B41FA5}">
                      <a16:colId xmlns:a16="http://schemas.microsoft.com/office/drawing/2014/main" val="2868516461"/>
                    </a:ext>
                  </a:extLst>
                </a:gridCol>
                <a:gridCol w="681854">
                  <a:extLst>
                    <a:ext uri="{9D8B030D-6E8A-4147-A177-3AD203B41FA5}">
                      <a16:colId xmlns:a16="http://schemas.microsoft.com/office/drawing/2014/main" val="283790997"/>
                    </a:ext>
                  </a:extLst>
                </a:gridCol>
                <a:gridCol w="1974534">
                  <a:extLst>
                    <a:ext uri="{9D8B030D-6E8A-4147-A177-3AD203B41FA5}">
                      <a16:colId xmlns:a16="http://schemas.microsoft.com/office/drawing/2014/main" val="1555458918"/>
                    </a:ext>
                  </a:extLst>
                </a:gridCol>
                <a:gridCol w="681854">
                  <a:extLst>
                    <a:ext uri="{9D8B030D-6E8A-4147-A177-3AD203B41FA5}">
                      <a16:colId xmlns:a16="http://schemas.microsoft.com/office/drawing/2014/main" val="802455879"/>
                    </a:ext>
                  </a:extLst>
                </a:gridCol>
                <a:gridCol w="1949675">
                  <a:extLst>
                    <a:ext uri="{9D8B030D-6E8A-4147-A177-3AD203B41FA5}">
                      <a16:colId xmlns:a16="http://schemas.microsoft.com/office/drawing/2014/main" val="329389735"/>
                    </a:ext>
                  </a:extLst>
                </a:gridCol>
                <a:gridCol w="681854">
                  <a:extLst>
                    <a:ext uri="{9D8B030D-6E8A-4147-A177-3AD203B41FA5}">
                      <a16:colId xmlns:a16="http://schemas.microsoft.com/office/drawing/2014/main" val="4291850987"/>
                    </a:ext>
                  </a:extLst>
                </a:gridCol>
                <a:gridCol w="781291">
                  <a:extLst>
                    <a:ext uri="{9D8B030D-6E8A-4147-A177-3AD203B41FA5}">
                      <a16:colId xmlns:a16="http://schemas.microsoft.com/office/drawing/2014/main" val="1647590276"/>
                    </a:ext>
                  </a:extLst>
                </a:gridCol>
                <a:gridCol w="1065395">
                  <a:extLst>
                    <a:ext uri="{9D8B030D-6E8A-4147-A177-3AD203B41FA5}">
                      <a16:colId xmlns:a16="http://schemas.microsoft.com/office/drawing/2014/main" val="1128393043"/>
                    </a:ext>
                  </a:extLst>
                </a:gridCol>
              </a:tblGrid>
              <a:tr h="388770">
                <a:tc>
                  <a:txBody>
                    <a:bodyPr/>
                    <a:lstStyle/>
                    <a:p>
                      <a:pPr algn="l" fontAlgn="t"/>
                      <a:r>
                        <a:rPr lang="en-US" sz="900" u="none" strike="noStrike">
                          <a:effectLst/>
                        </a:rPr>
                        <a:t>Selection #</a:t>
                      </a:r>
                      <a:endParaRPr lang="en-US" sz="9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Business Unit</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Fiscal Year</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Period</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Accounting Date</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Doc Ln Descr</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Amount</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Account Fdescr</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Project Fdescr</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Supplier ID</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Supplier Name</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487517225"/>
                  </a:ext>
                </a:extLst>
              </a:tr>
              <a:tr h="262727">
                <a:tc>
                  <a:txBody>
                    <a:bodyPr/>
                    <a:lstStyle/>
                    <a:p>
                      <a:pPr algn="ctr" fontAlgn="b"/>
                      <a:r>
                        <a:rPr lang="en-US" sz="1100" u="none" strike="noStrike">
                          <a:effectLst/>
                        </a:rPr>
                        <a:t>30</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900" u="none" strike="noStrike">
                          <a:effectLst/>
                        </a:rPr>
                        <a:t>SMURS - CSUSM Corporation</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2019</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dirty="0">
                          <a:effectLst/>
                        </a:rPr>
                        <a:t>03/27/2020</a:t>
                      </a:r>
                      <a:endParaRPr lang="en-US" sz="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dirty="0">
                          <a:effectLst/>
                        </a:rPr>
                        <a:t>nano IR3-s</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900" u="none" strike="noStrike">
                          <a:effectLst/>
                        </a:rPr>
                        <a:t>950.00 </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623801 - SP Equipment NO F&amp;A</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85xxx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0000021656</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BRUKERNANO-001</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900867138"/>
                  </a:ext>
                </a:extLst>
              </a:tr>
              <a:tr h="262727">
                <a:tc>
                  <a:txBody>
                    <a:bodyPr/>
                    <a:lstStyle/>
                    <a:p>
                      <a:pPr algn="ctr" fontAlgn="b"/>
                      <a:r>
                        <a:rPr lang="en-US" sz="1100" u="none" strike="noStrike">
                          <a:effectLst/>
                        </a:rPr>
                        <a:t>31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900" u="none" strike="noStrike">
                          <a:effectLst/>
                        </a:rPr>
                        <a:t>SMURS - CSUSM Corporation</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2019</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09/26/2019</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dirty="0">
                          <a:effectLst/>
                        </a:rPr>
                        <a:t>9/3/19AdvPartcIncentive</a:t>
                      </a:r>
                      <a:endParaRPr lang="en-US" sz="9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900" u="none" strike="noStrike">
                          <a:effectLst/>
                        </a:rPr>
                        <a:t>1,675.00 </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660945 - Other Incentives</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85xxx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0000013003</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USBANKCORP-001</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561033744"/>
                  </a:ext>
                </a:extLst>
              </a:tr>
              <a:tr h="262727">
                <a:tc>
                  <a:txBody>
                    <a:bodyPr/>
                    <a:lstStyle/>
                    <a:p>
                      <a:pPr algn="ctr" fontAlgn="b"/>
                      <a:r>
                        <a:rPr lang="en-US" sz="1100" u="none" strike="noStrike">
                          <a:effectLst/>
                        </a:rPr>
                        <a:t>56</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900" u="none" strike="noStrike">
                          <a:effectLst/>
                        </a:rPr>
                        <a:t>SMURS - CSUSM Corporation</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dirty="0">
                          <a:effectLst/>
                        </a:rPr>
                        <a:t>2019</a:t>
                      </a:r>
                      <a:endParaRPr lang="en-US" sz="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05/31/2020</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AMAZON.COM*QP8W81LV3 AMZN</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900" u="none" strike="noStrike">
                          <a:effectLst/>
                        </a:rPr>
                        <a:t>1,000.00 </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660948 - SupSrv - Supplies Aux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85xxx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0000008082</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USBANKCORP-001</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402645"/>
                  </a:ext>
                </a:extLst>
              </a:tr>
              <a:tr h="262727">
                <a:tc>
                  <a:txBody>
                    <a:bodyPr/>
                    <a:lstStyle/>
                    <a:p>
                      <a:pPr algn="ctr" fontAlgn="b"/>
                      <a:r>
                        <a:rPr lang="en-US" sz="1100" u="none" strike="noStrike">
                          <a:effectLst/>
                        </a:rPr>
                        <a:t>57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900" u="none" strike="noStrike">
                          <a:effectLst/>
                        </a:rPr>
                        <a:t>SMURS - CSUSM Corporation</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2019</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05/31/2020</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STARBUCKS CORP SALES</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900" u="none" strike="noStrike">
                          <a:effectLst/>
                        </a:rPr>
                        <a:t>1,000.00 </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660948 - SupSrv - Supplies Aux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85xxx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0000008082</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USBANKCORP-001</a:t>
                      </a:r>
                      <a:endParaRPr lang="en-US" sz="9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242296199"/>
                  </a:ext>
                </a:extLst>
              </a:tr>
              <a:tr h="262727">
                <a:tc>
                  <a:txBody>
                    <a:bodyPr/>
                    <a:lstStyle/>
                    <a:p>
                      <a:pPr algn="ctr" fontAlgn="b"/>
                      <a:r>
                        <a:rPr lang="en-US" sz="1100" u="none" strike="noStrike">
                          <a:effectLst/>
                        </a:rPr>
                        <a:t>58</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900" u="none" strike="noStrike">
                          <a:effectLst/>
                        </a:rPr>
                        <a:t>SMURS - CSUSM Corporation</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2019</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800" u="none" strike="noStrike">
                          <a:effectLst/>
                        </a:rPr>
                        <a:t>06/18/2020</a:t>
                      </a:r>
                      <a:endParaRPr lang="en-US" sz="8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Online and in-person training</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r" fontAlgn="t"/>
                      <a:r>
                        <a:rPr lang="en-US" sz="900" u="none" strike="noStrike">
                          <a:effectLst/>
                        </a:rPr>
                        <a:t>9,500.00 </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613001 - Contractual Services</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85xxx</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a:effectLst/>
                        </a:rPr>
                        <a:t>0000022030</a:t>
                      </a:r>
                      <a:endParaRPr lang="en-US" sz="9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900" u="none" strike="noStrike" dirty="0">
                          <a:effectLst/>
                        </a:rPr>
                        <a:t>BEGLAD-001</a:t>
                      </a:r>
                      <a:endParaRPr lang="en-US" sz="9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90862379"/>
                  </a:ext>
                </a:extLst>
              </a:tr>
            </a:tbl>
          </a:graphicData>
        </a:graphic>
      </p:graphicFrame>
      <p:sp>
        <p:nvSpPr>
          <p:cNvPr id="7" name="TextBox 6">
            <a:extLst>
              <a:ext uri="{FF2B5EF4-FFF2-40B4-BE49-F238E27FC236}">
                <a16:creationId xmlns:a16="http://schemas.microsoft.com/office/drawing/2014/main" id="{F7D0C85E-4918-40B7-877E-723B0F43F1D9}"/>
              </a:ext>
            </a:extLst>
          </p:cNvPr>
          <p:cNvSpPr txBox="1"/>
          <p:nvPr/>
        </p:nvSpPr>
        <p:spPr>
          <a:xfrm>
            <a:off x="813410" y="445196"/>
            <a:ext cx="10565179" cy="523220"/>
          </a:xfrm>
          <a:prstGeom prst="rect">
            <a:avLst/>
          </a:prstGeom>
          <a:noFill/>
        </p:spPr>
        <p:txBody>
          <a:bodyPr wrap="square" rtlCol="0">
            <a:spAutoFit/>
          </a:bodyPr>
          <a:lstStyle/>
          <a:p>
            <a:pPr algn="ctr"/>
            <a:r>
              <a:rPr lang="en-US" sz="2800" b="1"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t>Samples of audit selections</a:t>
            </a:r>
            <a:endParaRPr lang="en-US" sz="2800" b="1" dirty="0"/>
          </a:p>
        </p:txBody>
      </p:sp>
      <p:sp>
        <p:nvSpPr>
          <p:cNvPr id="6" name="TextBox 5">
            <a:extLst>
              <a:ext uri="{FF2B5EF4-FFF2-40B4-BE49-F238E27FC236}">
                <a16:creationId xmlns:a16="http://schemas.microsoft.com/office/drawing/2014/main" id="{7E721D7E-2F85-4739-8189-07FFB13009FC}"/>
              </a:ext>
            </a:extLst>
          </p:cNvPr>
          <p:cNvSpPr txBox="1"/>
          <p:nvPr/>
        </p:nvSpPr>
        <p:spPr>
          <a:xfrm>
            <a:off x="0" y="756103"/>
            <a:ext cx="12140589" cy="1200329"/>
          </a:xfrm>
          <a:prstGeom prst="rect">
            <a:avLst/>
          </a:prstGeom>
          <a:noFill/>
        </p:spPr>
        <p:txBody>
          <a:bodyPr wrap="square" rtlCol="0">
            <a:spAutoFit/>
          </a:bodyPr>
          <a:lstStyle/>
          <a:p>
            <a:endParaRPr lang="en-US" dirty="0"/>
          </a:p>
          <a:p>
            <a:pPr algn="ctr"/>
            <a:endParaRPr lang="en-US" dirty="0"/>
          </a:p>
          <a:p>
            <a:pPr algn="ctr"/>
            <a:r>
              <a:rPr lang="en-US" dirty="0">
                <a:latin typeface="Arial" panose="020B0604020202020204" pitchFamily="34" charset="0"/>
                <a:cs typeface="Arial" panose="020B0604020202020204" pitchFamily="34" charset="0"/>
              </a:rPr>
              <a:t>Accounts Payable Selection (Grant Expenses)</a:t>
            </a:r>
          </a:p>
          <a:p>
            <a:endParaRPr lang="en-US" dirty="0"/>
          </a:p>
        </p:txBody>
      </p:sp>
      <p:sp>
        <p:nvSpPr>
          <p:cNvPr id="9" name="TextBox 8">
            <a:extLst>
              <a:ext uri="{FF2B5EF4-FFF2-40B4-BE49-F238E27FC236}">
                <a16:creationId xmlns:a16="http://schemas.microsoft.com/office/drawing/2014/main" id="{BF94DB3F-5FB8-40AE-8952-2865431668D8}"/>
              </a:ext>
            </a:extLst>
          </p:cNvPr>
          <p:cNvSpPr txBox="1"/>
          <p:nvPr/>
        </p:nvSpPr>
        <p:spPr>
          <a:xfrm>
            <a:off x="813410" y="4101482"/>
            <a:ext cx="9437328" cy="2031325"/>
          </a:xfrm>
          <a:prstGeom prst="rect">
            <a:avLst/>
          </a:prstGeom>
          <a:noFill/>
        </p:spPr>
        <p:txBody>
          <a:bodyPr wrap="square" rtlCol="0">
            <a:spAutoFit/>
          </a:bodyPr>
          <a:lstStyle/>
          <a:p>
            <a:r>
              <a:rPr lang="en-US" dirty="0"/>
              <a:t>Auditors Request for ProCard and General Expenses:</a:t>
            </a:r>
          </a:p>
          <a:p>
            <a:endParaRPr lang="en-US" dirty="0"/>
          </a:p>
          <a:p>
            <a:pPr marL="342900" indent="-342900">
              <a:buFont typeface="+mj-lt"/>
              <a:buAutoNum type="arabicPeriod"/>
            </a:pPr>
            <a:r>
              <a:rPr lang="en-US" dirty="0"/>
              <a:t>Invoices/ Receipts</a:t>
            </a:r>
          </a:p>
          <a:p>
            <a:pPr marL="342900" indent="-342900">
              <a:buFont typeface="+mj-lt"/>
              <a:buAutoNum type="arabicPeriod"/>
            </a:pPr>
            <a:r>
              <a:rPr lang="en-US" dirty="0"/>
              <a:t>Manager’s Approval</a:t>
            </a:r>
          </a:p>
          <a:p>
            <a:pPr marL="342900" indent="-342900">
              <a:buFont typeface="+mj-lt"/>
              <a:buAutoNum type="arabicPeriod"/>
            </a:pPr>
            <a:r>
              <a:rPr lang="en-US" dirty="0"/>
              <a:t>ProCard statement that clears the bank or copy of the check that clears the bank</a:t>
            </a:r>
          </a:p>
          <a:p>
            <a:pPr marL="342900" indent="-342900">
              <a:buFont typeface="+mj-lt"/>
              <a:buAutoNum type="arabicPeriod"/>
            </a:pPr>
            <a:r>
              <a:rPr lang="en-US" dirty="0"/>
              <a:t>Other supporting documentation (if applicable)</a:t>
            </a:r>
          </a:p>
        </p:txBody>
      </p:sp>
    </p:spTree>
    <p:extLst>
      <p:ext uri="{BB962C8B-B14F-4D97-AF65-F5344CB8AC3E}">
        <p14:creationId xmlns:p14="http://schemas.microsoft.com/office/powerpoint/2010/main" val="135820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71E7C1-8EFB-432A-8E8C-779852B7FEB8}"/>
              </a:ext>
            </a:extLst>
          </p:cNvPr>
          <p:cNvSpPr/>
          <p:nvPr/>
        </p:nvSpPr>
        <p:spPr>
          <a:xfrm>
            <a:off x="1958478" y="504630"/>
            <a:ext cx="8320260" cy="800219"/>
          </a:xfrm>
          <a:prstGeom prst="rect">
            <a:avLst/>
          </a:prstGeom>
        </p:spPr>
        <p:txBody>
          <a:bodyPr wrap="square">
            <a:spAutoFit/>
          </a:bodyPr>
          <a:lstStyle/>
          <a:p>
            <a:pPr algn="ctr"/>
            <a:r>
              <a:rPr lang="en-US" sz="2800" b="1"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t>Samples of audit selections</a:t>
            </a:r>
            <a:br>
              <a:rPr lang="en-US" sz="1100" cap="all" dirty="0">
                <a:ln w="3175" cmpd="sng">
                  <a:noFill/>
                </a:ln>
                <a:effectLst>
                  <a:glow rad="38100">
                    <a:schemeClr val="bg1">
                      <a:lumMod val="65000"/>
                      <a:lumOff val="35000"/>
                      <a:alpha val="40000"/>
                    </a:schemeClr>
                  </a:glow>
                  <a:outerShdw blurRad="28575" dist="38100" dir="14040000" algn="tl" rotWithShape="0">
                    <a:srgbClr val="000000">
                      <a:alpha val="25000"/>
                    </a:srgbClr>
                  </a:outerShdw>
                </a:effectLst>
              </a:rPr>
            </a:br>
            <a:endParaRPr lang="en-US" dirty="0"/>
          </a:p>
        </p:txBody>
      </p:sp>
      <p:sp>
        <p:nvSpPr>
          <p:cNvPr id="3" name="TextBox 2">
            <a:extLst>
              <a:ext uri="{FF2B5EF4-FFF2-40B4-BE49-F238E27FC236}">
                <a16:creationId xmlns:a16="http://schemas.microsoft.com/office/drawing/2014/main" id="{73CC4517-A49F-44B0-B322-E033273650DB}"/>
              </a:ext>
            </a:extLst>
          </p:cNvPr>
          <p:cNvSpPr txBox="1"/>
          <p:nvPr/>
        </p:nvSpPr>
        <p:spPr>
          <a:xfrm>
            <a:off x="-440675" y="1267879"/>
            <a:ext cx="12140589" cy="1200329"/>
          </a:xfrm>
          <a:prstGeom prst="rect">
            <a:avLst/>
          </a:prstGeom>
          <a:noFill/>
        </p:spPr>
        <p:txBody>
          <a:bodyPr wrap="square" rtlCol="0">
            <a:spAutoFit/>
          </a:bodyPr>
          <a:lstStyle/>
          <a:p>
            <a:endParaRPr lang="en-US" dirty="0"/>
          </a:p>
          <a:p>
            <a:pPr algn="ctr"/>
            <a:endParaRPr lang="en-US" dirty="0"/>
          </a:p>
          <a:p>
            <a:pPr algn="ctr"/>
            <a:r>
              <a:rPr lang="en-US" dirty="0">
                <a:latin typeface="Arial" panose="020B0604020202020204" pitchFamily="34" charset="0"/>
                <a:cs typeface="Arial" panose="020B0604020202020204" pitchFamily="34" charset="0"/>
              </a:rPr>
              <a:t>Accounts Receivable/ Cash Management Selection</a:t>
            </a:r>
          </a:p>
          <a:p>
            <a:endParaRPr lang="en-US" dirty="0"/>
          </a:p>
        </p:txBody>
      </p:sp>
      <p:graphicFrame>
        <p:nvGraphicFramePr>
          <p:cNvPr id="5" name="Table 4">
            <a:extLst>
              <a:ext uri="{FF2B5EF4-FFF2-40B4-BE49-F238E27FC236}">
                <a16:creationId xmlns:a16="http://schemas.microsoft.com/office/drawing/2014/main" id="{6D5CD68A-A18D-46D7-9E35-35C4D5A926E7}"/>
              </a:ext>
            </a:extLst>
          </p:cNvPr>
          <p:cNvGraphicFramePr>
            <a:graphicFrameLocks noGrp="1"/>
          </p:cNvGraphicFramePr>
          <p:nvPr>
            <p:extLst>
              <p:ext uri="{D42A27DB-BD31-4B8C-83A1-F6EECF244321}">
                <p14:modId xmlns:p14="http://schemas.microsoft.com/office/powerpoint/2010/main" val="351401015"/>
              </p:ext>
            </p:extLst>
          </p:nvPr>
        </p:nvGraphicFramePr>
        <p:xfrm>
          <a:off x="1958478" y="2575971"/>
          <a:ext cx="7658100" cy="683874"/>
        </p:xfrm>
        <a:graphic>
          <a:graphicData uri="http://schemas.openxmlformats.org/drawingml/2006/table">
            <a:tbl>
              <a:tblPr>
                <a:tableStyleId>{5C22544A-7EE6-4342-B048-85BDC9FD1C3A}</a:tableStyleId>
              </a:tblPr>
              <a:tblGrid>
                <a:gridCol w="1655055">
                  <a:extLst>
                    <a:ext uri="{9D8B030D-6E8A-4147-A177-3AD203B41FA5}">
                      <a16:colId xmlns:a16="http://schemas.microsoft.com/office/drawing/2014/main" val="2885670455"/>
                    </a:ext>
                  </a:extLst>
                </a:gridCol>
                <a:gridCol w="2038120">
                  <a:extLst>
                    <a:ext uri="{9D8B030D-6E8A-4147-A177-3AD203B41FA5}">
                      <a16:colId xmlns:a16="http://schemas.microsoft.com/office/drawing/2014/main" val="905832517"/>
                    </a:ext>
                  </a:extLst>
                </a:gridCol>
                <a:gridCol w="1958325">
                  <a:extLst>
                    <a:ext uri="{9D8B030D-6E8A-4147-A177-3AD203B41FA5}">
                      <a16:colId xmlns:a16="http://schemas.microsoft.com/office/drawing/2014/main" val="219433332"/>
                    </a:ext>
                  </a:extLst>
                </a:gridCol>
                <a:gridCol w="2006600">
                  <a:extLst>
                    <a:ext uri="{9D8B030D-6E8A-4147-A177-3AD203B41FA5}">
                      <a16:colId xmlns:a16="http://schemas.microsoft.com/office/drawing/2014/main" val="1348923649"/>
                    </a:ext>
                  </a:extLst>
                </a:gridCol>
              </a:tblGrid>
              <a:tr h="241346">
                <a:tc>
                  <a:txBody>
                    <a:bodyPr/>
                    <a:lstStyle/>
                    <a:p>
                      <a:pPr algn="l" fontAlgn="t"/>
                      <a:r>
                        <a:rPr lang="en-US" sz="1000" u="none" strike="noStrike" dirty="0">
                          <a:effectLst/>
                        </a:rPr>
                        <a:t>Project </a:t>
                      </a:r>
                      <a:r>
                        <a:rPr lang="en-US" sz="1000" u="none" strike="noStrike" dirty="0" err="1">
                          <a:effectLst/>
                        </a:rPr>
                        <a:t>Fdescr</a:t>
                      </a:r>
                      <a:endParaRPr lang="en-US" sz="10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000" u="none" strike="noStrike">
                          <a:effectLst/>
                        </a:rPr>
                        <a:t>Award Amount</a:t>
                      </a:r>
                      <a:endParaRPr lang="en-US" sz="10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000" u="none" strike="noStrike">
                          <a:effectLst/>
                        </a:rPr>
                        <a:t>Actuals</a:t>
                      </a:r>
                      <a:endParaRPr lang="en-US" sz="1000" b="1"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000" u="none" strike="noStrike">
                          <a:effectLst/>
                        </a:rPr>
                        <a:t>Balance Available</a:t>
                      </a:r>
                      <a:endParaRPr lang="en-US" sz="10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794335926"/>
                  </a:ext>
                </a:extLst>
              </a:tr>
              <a:tr h="442528">
                <a:tc>
                  <a:txBody>
                    <a:bodyPr/>
                    <a:lstStyle/>
                    <a:p>
                      <a:pPr algn="l" fontAlgn="t"/>
                      <a:r>
                        <a:rPr lang="en-US" sz="1200" u="none" strike="noStrike" dirty="0">
                          <a:effectLst/>
                        </a:rPr>
                        <a:t>85XXX</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200" u="none" strike="noStrike" dirty="0">
                          <a:effectLst/>
                        </a:rPr>
                        <a:t>150,000.00 </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200" u="none" strike="noStrike" dirty="0">
                          <a:effectLst/>
                        </a:rPr>
                        <a:t>(100,000.00)</a:t>
                      </a:r>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t"/>
                      <a:r>
                        <a:rPr lang="en-US" sz="1200" u="none" strike="noStrike" dirty="0">
                          <a:effectLst/>
                        </a:rPr>
                        <a:t>50,000.00 </a:t>
                      </a:r>
                      <a:endParaRPr lang="en-US" sz="12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770885782"/>
                  </a:ext>
                </a:extLst>
              </a:tr>
            </a:tbl>
          </a:graphicData>
        </a:graphic>
      </p:graphicFrame>
      <p:sp>
        <p:nvSpPr>
          <p:cNvPr id="6" name="TextBox 5">
            <a:extLst>
              <a:ext uri="{FF2B5EF4-FFF2-40B4-BE49-F238E27FC236}">
                <a16:creationId xmlns:a16="http://schemas.microsoft.com/office/drawing/2014/main" id="{C64D6F8D-681E-4B13-B6D5-692DB05E949C}"/>
              </a:ext>
            </a:extLst>
          </p:cNvPr>
          <p:cNvSpPr txBox="1"/>
          <p:nvPr/>
        </p:nvSpPr>
        <p:spPr>
          <a:xfrm>
            <a:off x="492087" y="3833870"/>
            <a:ext cx="11435509" cy="2585323"/>
          </a:xfrm>
          <a:prstGeom prst="rect">
            <a:avLst/>
          </a:prstGeom>
          <a:noFill/>
        </p:spPr>
        <p:txBody>
          <a:bodyPr wrap="square" rtlCol="0">
            <a:spAutoFit/>
          </a:bodyPr>
          <a:lstStyle/>
          <a:p>
            <a:r>
              <a:rPr lang="en-US" dirty="0">
                <a:latin typeface="Century Gothic (Body)"/>
              </a:rPr>
              <a:t>Auditors Request for Cash Drawn/ Invoices:</a:t>
            </a:r>
          </a:p>
          <a:p>
            <a:endParaRPr lang="en-US" dirty="0">
              <a:latin typeface="Century Gothic (Body)"/>
            </a:endParaRPr>
          </a:p>
          <a:p>
            <a:pPr marL="342900" indent="-342900">
              <a:buFont typeface="+mj-lt"/>
              <a:buAutoNum type="arabicPeriod"/>
            </a:pPr>
            <a:r>
              <a:rPr lang="en-US" dirty="0">
                <a:latin typeface="Century Gothic (Body)"/>
              </a:rPr>
              <a:t>Please provide support associated with the selections. If there are no draws, please provide any additional supporting documentation for the amounts/ Invoices</a:t>
            </a:r>
          </a:p>
          <a:p>
            <a:pPr marL="342900" indent="-342900">
              <a:buFont typeface="+mj-lt"/>
              <a:buAutoNum type="arabicPeriod"/>
            </a:pPr>
            <a:endParaRPr lang="en-US" dirty="0">
              <a:latin typeface="Century Gothic (Body)"/>
            </a:endParaRPr>
          </a:p>
          <a:p>
            <a:pPr marL="342900" indent="-342900">
              <a:buFont typeface="+mj-lt"/>
              <a:buAutoNum type="arabicPeriod"/>
            </a:pPr>
            <a:r>
              <a:rPr lang="en-US" dirty="0">
                <a:latin typeface="Century Gothic (Body)"/>
              </a:rPr>
              <a:t>If payments were received after 6/30/XXXX, please provide support to assist us in tracing the receipts to the bank statement.</a:t>
            </a:r>
            <a:endParaRPr lang="en-US" b="1" dirty="0">
              <a:solidFill>
                <a:srgbClr val="0000FF"/>
              </a:solidFill>
              <a:latin typeface="Century Gothic (Body)"/>
            </a:endParaRPr>
          </a:p>
          <a:p>
            <a:endParaRPr lang="en-US" dirty="0">
              <a:latin typeface="Century Gothic (Body)"/>
            </a:endParaRPr>
          </a:p>
          <a:p>
            <a:endParaRPr lang="en-US" dirty="0"/>
          </a:p>
        </p:txBody>
      </p:sp>
    </p:spTree>
    <p:extLst>
      <p:ext uri="{BB962C8B-B14F-4D97-AF65-F5344CB8AC3E}">
        <p14:creationId xmlns:p14="http://schemas.microsoft.com/office/powerpoint/2010/main" val="3285417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USM Cor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Presentation1" id="{D2D491C8-CCE4-474C-9CB9-046FFB20C826}" vid="{1A5B06EB-94C8-42D0-9C0D-C786BCB54A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roval xmlns="b423c0bc-62e0-4ed3-b71f-7e79ffd06d2f" xsi:nil="true"/>
    <ApprovalDate xmlns="b423c0bc-62e0-4ed3-b71f-7e79ffd06d2f" xsi:nil="true"/>
    <ApprovalComments xmlns="b423c0bc-62e0-4ed3-b71f-7e79ffd06d2f" xsi:nil="true"/>
    <_Flow_SignoffStatus xmlns="b423c0bc-62e0-4ed3-b71f-7e79ffd06d2f" xsi:nil="true"/>
    <Approver xmlns="b423c0bc-62e0-4ed3-b71f-7e79ffd06d2f">
      <UserInfo>
        <DisplayName/>
        <AccountId xsi:nil="true"/>
        <AccountType/>
      </UserInfo>
    </Approv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6C74FDD94D7847AF9A42310A7EF8E0" ma:contentTypeVersion="19" ma:contentTypeDescription="Create a new document." ma:contentTypeScope="" ma:versionID="b6257015b27de716d50163bc141ceb5e">
  <xsd:schema xmlns:xsd="http://www.w3.org/2001/XMLSchema" xmlns:xs="http://www.w3.org/2001/XMLSchema" xmlns:p="http://schemas.microsoft.com/office/2006/metadata/properties" xmlns:ns2="b423c0bc-62e0-4ed3-b71f-7e79ffd06d2f" xmlns:ns3="fd9fc90a-e4cb-428b-ac22-4209fc13e3ae" targetNamespace="http://schemas.microsoft.com/office/2006/metadata/properties" ma:root="true" ma:fieldsID="001484615c70c3f126ce1b59c266343b" ns2:_="" ns3:_="">
    <xsd:import namespace="b423c0bc-62e0-4ed3-b71f-7e79ffd06d2f"/>
    <xsd:import namespace="fd9fc90a-e4cb-428b-ac22-4209fc13e3ae"/>
    <xsd:element name="properties">
      <xsd:complexType>
        <xsd:sequence>
          <xsd:element name="documentManagement">
            <xsd:complexType>
              <xsd:all>
                <xsd:element ref="ns2:Approver" minOccurs="0"/>
                <xsd:element ref="ns2:Approval" minOccurs="0"/>
                <xsd:element ref="ns2:ApprovalDate" minOccurs="0"/>
                <xsd:element ref="ns2:ApprovalComment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3c0bc-62e0-4ed3-b71f-7e79ffd06d2f" elementFormDefault="qualified">
    <xsd:import namespace="http://schemas.microsoft.com/office/2006/documentManagement/types"/>
    <xsd:import namespace="http://schemas.microsoft.com/office/infopath/2007/PartnerControls"/>
    <xsd:element name="Approver" ma:index="1" nillable="true" ma:displayName="Approver" ma:format="Dropdown" ma:list="UserInfo" ma:SharePointGroup="0" ma:internalName="Approv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 ma:index="2" nillable="true" ma:displayName="Approval" ma:format="Dropdown" ma:internalName="Approval" ma:readOnly="false">
      <xsd:simpleType>
        <xsd:restriction base="dms:Choice">
          <xsd:enumeration value="Approved"/>
          <xsd:enumeration value="Disapproved"/>
          <xsd:enumeration value="Approval Needed"/>
        </xsd:restriction>
      </xsd:simpleType>
    </xsd:element>
    <xsd:element name="ApprovalDate" ma:index="10" nillable="true" ma:displayName="Approval Date" ma:format="DateTime" ma:hidden="true" ma:internalName="ApprovalDate" ma:readOnly="false">
      <xsd:simpleType>
        <xsd:restriction base="dms:DateTime"/>
      </xsd:simpleType>
    </xsd:element>
    <xsd:element name="ApprovalComments" ma:index="11" nillable="true" ma:displayName="Approval Comments" ma:format="Dropdown" ma:hidden="true" ma:internalName="ApprovalComments"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Signature Needed" ma:format="Dropdown" ma:internalName="Sign_x002d_off_x0020_status">
      <xsd:simpleType>
        <xsd:restriction base="dms:Choice">
          <xsd:enumeration value="Yes"/>
          <xsd:enumeration value="No"/>
          <xsd:enumeration value="Signed"/>
        </xsd:restriction>
      </xsd:simpleType>
    </xsd:element>
    <xsd:element name="MediaLengthInSeconds" ma:index="24" nillable="true" ma:displayName="Length (seconds)" ma:internalName="MediaLengthInSeconds" ma:readOnly="true">
      <xsd:simpleType>
        <xsd:restriction base="dms:Unknow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9fc90a-e4cb-428b-ac22-4209fc13e3ae"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36D5A8-341A-488E-9B6F-E2ACDF2024D9}">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fd9fc90a-e4cb-428b-ac22-4209fc13e3ae"/>
    <ds:schemaRef ds:uri="http://schemas.microsoft.com/office/infopath/2007/PartnerControls"/>
    <ds:schemaRef ds:uri="b423c0bc-62e0-4ed3-b71f-7e79ffd06d2f"/>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EE335EC0-6B95-46CA-B32F-D2A905A52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3c0bc-62e0-4ed3-b71f-7e79ffd06d2f"/>
    <ds:schemaRef ds:uri="fd9fc90a-e4cb-428b-ac22-4209fc13e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408E61-21BB-4712-BBD3-FD436919F7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4650</TotalTime>
  <Words>977</Words>
  <Application>Microsoft Office PowerPoint</Application>
  <PresentationFormat>Widescreen</PresentationFormat>
  <Paragraphs>273</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Century Gothic (Body)</vt:lpstr>
      <vt:lpstr>Century Gothic (Headings)</vt:lpstr>
      <vt:lpstr>Wingdings</vt:lpstr>
      <vt:lpstr>CSUSM Corp</vt:lpstr>
      <vt:lpstr>Single  audit  compliance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https://www.csusm.edu/corp/about/transparency/financialreports.html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compliance  requirements</dc:title>
  <dc:creator>Camila Obermiller</dc:creator>
  <cp:lastModifiedBy>Camila Obermiller</cp:lastModifiedBy>
  <cp:revision>13</cp:revision>
  <dcterms:created xsi:type="dcterms:W3CDTF">2021-10-26T17:35:25Z</dcterms:created>
  <dcterms:modified xsi:type="dcterms:W3CDTF">2021-11-30T18:05:29Z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0x0101001B6C74FDD94D7847AF9A42310A7EF8E0</vt:lpwstr>
  </property>
</Properties>
</file>