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63" r:id="rId2"/>
    <p:sldId id="264" r:id="rId3"/>
    <p:sldId id="265" r:id="rId4"/>
    <p:sldId id="266" r:id="rId5"/>
    <p:sldId id="268" r:id="rId6"/>
    <p:sldId id="269" r:id="rId7"/>
    <p:sldId id="270" r:id="rId8"/>
    <p:sldId id="271" r:id="rId9"/>
    <p:sldId id="272" r:id="rId10"/>
    <p:sldId id="273" r:id="rId11"/>
    <p:sldId id="274" r:id="rId12"/>
    <p:sldId id="275" r:id="rId13"/>
    <p:sldId id="267" r:id="rId14"/>
    <p:sldId id="276" r:id="rId15"/>
    <p:sldId id="281" r:id="rId16"/>
    <p:sldId id="283" r:id="rId17"/>
    <p:sldId id="277" r:id="rId18"/>
    <p:sldId id="278" r:id="rId19"/>
    <p:sldId id="279" r:id="rId20"/>
    <p:sldId id="282" r:id="rId2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A5B"/>
    <a:srgbClr val="2F3F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5849" autoAdjust="0"/>
  </p:normalViewPr>
  <p:slideViewPr>
    <p:cSldViewPr snapToGrid="0" snapToObjects="1">
      <p:cViewPr varScale="1">
        <p:scale>
          <a:sx n="92" d="100"/>
          <a:sy n="92" d="100"/>
        </p:scale>
        <p:origin x="231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38B1736E-B75F-41D0-8D2B-30A6CF7A6096}" type="datetimeFigureOut">
              <a:rPr lang="en-US" smtClean="0"/>
              <a:t>2/13/2019</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29C7BEFC-7D32-403E-83CB-7C5B51DF46B8}" type="slidenum">
              <a:rPr lang="en-US" smtClean="0"/>
              <a:t>‹#›</a:t>
            </a:fld>
            <a:endParaRPr lang="en-US"/>
          </a:p>
        </p:txBody>
      </p:sp>
    </p:spTree>
    <p:extLst>
      <p:ext uri="{BB962C8B-B14F-4D97-AF65-F5344CB8AC3E}">
        <p14:creationId xmlns:p14="http://schemas.microsoft.com/office/powerpoint/2010/main" val="4233933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DC76626-339F-4E2D-891F-F10CDF4FB393}" type="datetimeFigureOut">
              <a:rPr lang="en-US" smtClean="0"/>
              <a:t>2/13/2019</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9E06AF4-AA64-40FB-A3EF-426AD66CBAC1}" type="slidenum">
              <a:rPr lang="en-US" smtClean="0"/>
              <a:t>‹#›</a:t>
            </a:fld>
            <a:endParaRPr lang="en-US"/>
          </a:p>
        </p:txBody>
      </p:sp>
    </p:spTree>
    <p:extLst>
      <p:ext uri="{BB962C8B-B14F-4D97-AF65-F5344CB8AC3E}">
        <p14:creationId xmlns:p14="http://schemas.microsoft.com/office/powerpoint/2010/main" val="60180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51111"/>
            <a:ext cx="7772400" cy="1470025"/>
          </a:xfrm>
        </p:spPr>
        <p:txBody>
          <a:bodyPr/>
          <a:lstStyle>
            <a:lvl1pPr>
              <a:defRPr>
                <a:solidFill>
                  <a:srgbClr val="1E2A5B"/>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039059"/>
            <a:ext cx="6400800" cy="1257300"/>
          </a:xfrm>
        </p:spPr>
        <p:txBody>
          <a:bodyPr/>
          <a:lstStyle>
            <a:lvl1pPr marL="0" indent="0" algn="ctr">
              <a:buNone/>
              <a:defRPr>
                <a:solidFill>
                  <a:srgbClr val="2F3F8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CE68BB8-F55E-5C49-AE70-39994497D7B8}"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345008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7056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D6524AF-2B2D-48B5-AFB7-FABF475E078B}" type="datetimeFigureOut">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26580374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3924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68BB8-F55E-5C49-AE70-39994497D7B8}"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280082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653971"/>
            <a:ext cx="7772400" cy="1362075"/>
          </a:xfrm>
        </p:spPr>
        <p:txBody>
          <a:bodyPr anchor="t"/>
          <a:lstStyle>
            <a:lvl1pPr algn="l">
              <a:defRPr sz="4000" b="1" cap="all">
                <a:solidFill>
                  <a:srgbClr val="1E2A5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5378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E68BB8-F55E-5C49-AE70-39994497D7B8}"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283849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9424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9424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E68BB8-F55E-5C49-AE70-39994497D7B8}"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404857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3768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3768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E68BB8-F55E-5C49-AE70-39994497D7B8}" type="datetimeFigureOut">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340465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071"/>
            <a:ext cx="4069443" cy="92619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626428" y="273050"/>
            <a:ext cx="406037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13429"/>
            <a:ext cx="4069443" cy="39127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68BB8-F55E-5C49-AE70-39994497D7B8}"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2115775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9571" y="4883624"/>
            <a:ext cx="6371545" cy="48371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69571" y="1215571"/>
            <a:ext cx="6371545" cy="3512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69571" y="5485246"/>
            <a:ext cx="6371545" cy="6869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68BB8-F55E-5C49-AE70-39994497D7B8}"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556E6-E0BC-E843-9058-45195D6BADF5}" type="slidenum">
              <a:rPr lang="en-US" smtClean="0"/>
              <a:t>‹#›</a:t>
            </a:fld>
            <a:endParaRPr lang="en-US"/>
          </a:p>
        </p:txBody>
      </p:sp>
    </p:spTree>
    <p:extLst>
      <p:ext uri="{BB962C8B-B14F-4D97-AF65-F5344CB8AC3E}">
        <p14:creationId xmlns:p14="http://schemas.microsoft.com/office/powerpoint/2010/main" val="141866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524AF-2B2D-48B5-AFB7-FABF475E078B}" type="datetimeFigureOut">
              <a:rPr lang="en-US" smtClean="0"/>
              <a:pPr/>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C23CC1-5E81-456A-B3FB-926610524552}" type="slidenum">
              <a:rPr lang="en-US" smtClean="0"/>
              <a:pPr/>
              <a:t>‹#›</a:t>
            </a:fld>
            <a:endParaRPr lang="en-US"/>
          </a:p>
        </p:txBody>
      </p:sp>
    </p:spTree>
    <p:extLst>
      <p:ext uri="{BB962C8B-B14F-4D97-AF65-F5344CB8AC3E}">
        <p14:creationId xmlns:p14="http://schemas.microsoft.com/office/powerpoint/2010/main" val="1073615739"/>
      </p:ext>
    </p:extLst>
  </p:cSld>
  <p:clrMapOvr>
    <a:masterClrMapping/>
  </p:clrMapOvr>
  <p:transition spd="slow" advClick="0" advTm="5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1_Title and Vertical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6400800" cy="1143000"/>
          </a:xfrm>
        </p:spPr>
        <p:txBody>
          <a:bodyPr/>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8600" y="1600200"/>
            <a:ext cx="8610600" cy="4525963"/>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524AF-2B2D-48B5-AFB7-FABF475E078B}"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27570626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68BB8-F55E-5C49-AE70-39994497D7B8}" type="datetimeFigureOut">
              <a:rPr lang="en-US" smtClean="0"/>
              <a:t>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556E6-E0BC-E843-9058-45195D6BADF5}" type="slidenum">
              <a:rPr lang="en-US" smtClean="0"/>
              <a:t>‹#›</a:t>
            </a:fld>
            <a:endParaRPr lang="en-US"/>
          </a:p>
        </p:txBody>
      </p:sp>
    </p:spTree>
    <p:extLst>
      <p:ext uri="{BB962C8B-B14F-4D97-AF65-F5344CB8AC3E}">
        <p14:creationId xmlns:p14="http://schemas.microsoft.com/office/powerpoint/2010/main" val="3085081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url?sa=i&amp;rct=j&amp;q=&amp;esrc=s&amp;source=images&amp;cd=&amp;cad=rja&amp;uact=8&amp;ved=0CAcQjRw&amp;url=http://americanhistory.si.edu/freedomandjustice&amp;ei=E-BsVd_fNsHEogSHxIHgDw&amp;bvm=bv.94911696,d.cGU&amp;psig=AFQjCNHgE7aX5iuPfGLZn_mkD9TWGklprw&amp;ust=143328497073026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029118" y="2362923"/>
            <a:ext cx="7522029" cy="3600986"/>
          </a:xfrm>
          <a:prstGeom prst="rect">
            <a:avLst/>
          </a:prstGeom>
          <a:noFill/>
        </p:spPr>
        <p:txBody>
          <a:bodyPr wrap="square" rtlCol="0">
            <a:spAutoFit/>
          </a:bodyPr>
          <a:lstStyle/>
          <a:p>
            <a:pPr algn="ctr"/>
            <a:r>
              <a:rPr lang="en-US" sz="3800" dirty="0" smtClean="0">
                <a:cs typeface="Arial" pitchFamily="34" charset="0"/>
              </a:rPr>
              <a:t>The landscape of the 1960’s provided the ground work for the founding of the Educational Opportunity Program and explains why the program is so important yesterday, today and for the future.</a:t>
            </a:r>
            <a:endParaRPr lang="en-US" sz="3800" dirty="0">
              <a:cs typeface="Arial" pitchFamily="34" charset="0"/>
            </a:endParaRPr>
          </a:p>
        </p:txBody>
      </p:sp>
      <p:sp>
        <p:nvSpPr>
          <p:cNvPr id="3" name="TextBox 2"/>
          <p:cNvSpPr txBox="1"/>
          <p:nvPr/>
        </p:nvSpPr>
        <p:spPr>
          <a:xfrm>
            <a:off x="2080009" y="1235948"/>
            <a:ext cx="5707464" cy="1015663"/>
          </a:xfrm>
          <a:prstGeom prst="rect">
            <a:avLst/>
          </a:prstGeom>
          <a:noFill/>
        </p:spPr>
        <p:txBody>
          <a:bodyPr wrap="square" rtlCol="0">
            <a:spAutoFit/>
          </a:bodyPr>
          <a:lstStyle/>
          <a:p>
            <a:r>
              <a:rPr lang="en-US" sz="6000" b="1" dirty="0" smtClean="0">
                <a:effectLst>
                  <a:outerShdw blurRad="38100" dist="38100" dir="2700000" algn="tl">
                    <a:srgbClr val="000000">
                      <a:alpha val="43137"/>
                    </a:srgbClr>
                  </a:outerShdw>
                </a:effectLst>
                <a:latin typeface="Copperplate Gothic Light" panose="020E0507020206020404" pitchFamily="34" charset="0"/>
              </a:rPr>
              <a:t>EOP History</a:t>
            </a:r>
            <a:endParaRPr lang="en-US" sz="6000" b="1" dirty="0">
              <a:effectLst>
                <a:outerShdw blurRad="38100" dist="38100" dir="2700000" algn="tl">
                  <a:srgbClr val="000000">
                    <a:alpha val="43137"/>
                  </a:srgbClr>
                </a:outerShdw>
              </a:effectLst>
              <a:latin typeface="Copperplate Gothic Light" panose="020E0507020206020404" pitchFamily="34" charset="0"/>
            </a:endParaRPr>
          </a:p>
        </p:txBody>
      </p:sp>
      <p:pic>
        <p:nvPicPr>
          <p:cNvPr id="4" name="01 - What's Going On">
            <a:hlinkClick r:id="" action="ppaction://media"/>
          </p:cNvPr>
          <p:cNvPicPr>
            <a:picLocks noChangeAspect="1"/>
          </p:cNvPicPr>
          <p:nvPr>
            <a:audioFile r:link="rId1"/>
            <p:extLst>
              <p:ext uri="{DAA4B4D4-6D71-4841-9C94-3DE7FCFB9230}">
                <p14:media xmlns:p14="http://schemas.microsoft.com/office/powerpoint/2010/main" r:embed="rId2">
                  <p14:trim st="16652" end="9815.3673"/>
                  <p14:fade out="6000"/>
                </p14:media>
              </p:ext>
            </p:extLst>
          </p:nvPr>
        </p:nvPicPr>
        <p:blipFill>
          <a:blip r:embed="rId4"/>
          <a:stretch>
            <a:fillRect/>
          </a:stretch>
        </p:blipFill>
        <p:spPr>
          <a:xfrm>
            <a:off x="8267282" y="190918"/>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101" y="190918"/>
            <a:ext cx="1296361" cy="1211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8983390"/>
      </p:ext>
    </p:extLst>
  </p:cSld>
  <p:clrMapOvr>
    <a:masterClrMapping/>
  </p:clrMapOvr>
  <p:transition spd="slow" advClick="0" advTm="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numSld="2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lewis\AppData\Local\Microsoft\Windows\Temporary Internet Files\Content.Outlook\BVDQRIEX\john_carlos_olympics_ap_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518" y="326636"/>
            <a:ext cx="3733994" cy="39146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3" descr="C:\Users\mlewis\AppData\Local\Microsoft\Windows\Temporary Internet Files\Content.Outlook\BVDQRIEX\20ff07505d28ba390e536b6b338d616c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835" y="3119752"/>
            <a:ext cx="3553976" cy="23322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59882" y="384998"/>
            <a:ext cx="4562375" cy="2585323"/>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The 1968 Olympics Black Power Salute was a political demonstration organized by African-American athletes John Carlos and Tommie Smith during the 1968 Olympic medal ceremony. </a:t>
            </a:r>
            <a:endParaRPr lang="en-US" dirty="0" smtClean="0">
              <a:solidFill>
                <a:srgbClr val="222222"/>
              </a:solidFill>
              <a:ea typeface="Calibri" panose="020F0502020204030204" pitchFamily="34" charset="0"/>
            </a:endParaRPr>
          </a:p>
          <a:p>
            <a:pPr marL="514350" indent="-285750">
              <a:buFont typeface="Wingdings" panose="05000000000000000000" pitchFamily="2" charset="2"/>
              <a:buChar char="v"/>
            </a:pPr>
            <a:endParaRPr lang="en-US" dirty="0">
              <a:solidFill>
                <a:srgbClr val="222222"/>
              </a:solidFill>
              <a:ea typeface="Calibri" panose="020F0502020204030204" pitchFamily="34" charset="0"/>
            </a:endParaRPr>
          </a:p>
          <a:p>
            <a:pPr marL="514350" indent="-285750">
              <a:buFont typeface="Wingdings" panose="05000000000000000000" pitchFamily="2" charset="2"/>
              <a:buChar char="v"/>
            </a:pPr>
            <a:r>
              <a:rPr lang="en-US" dirty="0" smtClean="0">
                <a:solidFill>
                  <a:srgbClr val="222222"/>
                </a:solidFill>
                <a:ea typeface="Calibri" panose="020F0502020204030204" pitchFamily="34" charset="0"/>
              </a:rPr>
              <a:t>They </a:t>
            </a:r>
            <a:r>
              <a:rPr lang="en-US" dirty="0">
                <a:solidFill>
                  <a:srgbClr val="222222"/>
                </a:solidFill>
                <a:ea typeface="Calibri" panose="020F0502020204030204" pitchFamily="34" charset="0"/>
              </a:rPr>
              <a:t>each raised a black-gloved fist as they turned </a:t>
            </a:r>
            <a:r>
              <a:rPr lang="en-US" dirty="0" smtClean="0">
                <a:solidFill>
                  <a:srgbClr val="222222"/>
                </a:solidFill>
                <a:ea typeface="Calibri" panose="020F0502020204030204" pitchFamily="34" charset="0"/>
              </a:rPr>
              <a:t>to face </a:t>
            </a:r>
            <a:r>
              <a:rPr lang="en-US" dirty="0">
                <a:solidFill>
                  <a:srgbClr val="222222"/>
                </a:solidFill>
                <a:ea typeface="Calibri" panose="020F0502020204030204" pitchFamily="34" charset="0"/>
              </a:rPr>
              <a:t>their flags and hear the national anthem. </a:t>
            </a:r>
            <a:endParaRPr lang="en-US" dirty="0" smtClean="0">
              <a:solidFill>
                <a:srgbClr val="222222"/>
              </a:solidFill>
              <a:ea typeface="Calibri" panose="020F0502020204030204" pitchFamily="34" charset="0"/>
            </a:endParaRPr>
          </a:p>
        </p:txBody>
      </p:sp>
      <p:sp>
        <p:nvSpPr>
          <p:cNvPr id="6" name="Rectangle 5"/>
          <p:cNvSpPr/>
          <p:nvPr/>
        </p:nvSpPr>
        <p:spPr>
          <a:xfrm>
            <a:off x="4620126" y="4285901"/>
            <a:ext cx="4326556" cy="1200329"/>
          </a:xfrm>
          <a:prstGeom prst="rect">
            <a:avLst/>
          </a:prstGeom>
        </p:spPr>
        <p:txBody>
          <a:bodyPr wrap="square">
            <a:spAutoFit/>
          </a:bodyPr>
          <a:lstStyle/>
          <a:p>
            <a:pPr marL="514350" indent="-285750">
              <a:buFont typeface="Wingdings" panose="05000000000000000000" pitchFamily="2" charset="2"/>
              <a:buChar char="v"/>
            </a:pPr>
            <a:endParaRPr lang="en-US" dirty="0">
              <a:solidFill>
                <a:srgbClr val="222222"/>
              </a:solidFill>
              <a:ea typeface="Calibri" panose="020F0502020204030204" pitchFamily="34" charset="0"/>
            </a:endParaRPr>
          </a:p>
          <a:p>
            <a:pPr marL="514350" indent="-285750">
              <a:buFont typeface="Wingdings" panose="05000000000000000000" pitchFamily="2" charset="2"/>
              <a:buChar char="v"/>
            </a:pPr>
            <a:r>
              <a:rPr lang="en-US" dirty="0">
                <a:solidFill>
                  <a:srgbClr val="222222"/>
                </a:solidFill>
                <a:ea typeface="Calibri" panose="020F0502020204030204" pitchFamily="34" charset="0"/>
              </a:rPr>
              <a:t>These athletes said that this wasn't a Black power salute, it was a human rights salute.</a:t>
            </a:r>
          </a:p>
        </p:txBody>
      </p:sp>
    </p:spTree>
    <p:extLst>
      <p:ext uri="{BB962C8B-B14F-4D97-AF65-F5344CB8AC3E}">
        <p14:creationId xmlns:p14="http://schemas.microsoft.com/office/powerpoint/2010/main" val="20939481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355" y="1526729"/>
            <a:ext cx="3839308" cy="383584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45" y="545123"/>
            <a:ext cx="2857974" cy="3934662"/>
          </a:xfrm>
          <a:prstGeom prst="rect">
            <a:avLst/>
          </a:prstGeom>
          <a:ln>
            <a:noFill/>
          </a:ln>
          <a:effectLst>
            <a:outerShdw blurRad="190500" algn="tl" rotWithShape="0">
              <a:srgbClr val="000000">
                <a:alpha val="70000"/>
              </a:srgbClr>
            </a:outerShdw>
          </a:effectLst>
        </p:spPr>
      </p:pic>
      <p:sp>
        <p:nvSpPr>
          <p:cNvPr id="2" name="TextBox 1"/>
          <p:cNvSpPr txBox="1"/>
          <p:nvPr/>
        </p:nvSpPr>
        <p:spPr>
          <a:xfrm>
            <a:off x="4867109" y="371868"/>
            <a:ext cx="3215891" cy="584775"/>
          </a:xfrm>
          <a:prstGeom prst="rect">
            <a:avLst/>
          </a:prstGeom>
          <a:noFill/>
        </p:spPr>
        <p:txBody>
          <a:bodyPr wrap="square" rtlCol="0">
            <a:spAutoFit/>
          </a:bodyPr>
          <a:lstStyle/>
          <a:p>
            <a:pPr algn="ctr"/>
            <a:r>
              <a:rPr lang="en-US" sz="3200" b="1" dirty="0">
                <a:latin typeface="Copperplate Gothic Light" panose="020E0507020206020404" pitchFamily="34" charset="0"/>
              </a:rPr>
              <a:t>Vietnam War</a:t>
            </a:r>
          </a:p>
        </p:txBody>
      </p:sp>
      <p:sp>
        <p:nvSpPr>
          <p:cNvPr id="3" name="Rectangle 2"/>
          <p:cNvSpPr/>
          <p:nvPr/>
        </p:nvSpPr>
        <p:spPr>
          <a:xfrm>
            <a:off x="755583" y="4865205"/>
            <a:ext cx="4572000" cy="369332"/>
          </a:xfrm>
          <a:prstGeom prst="rect">
            <a:avLst/>
          </a:prstGeom>
        </p:spPr>
        <p:txBody>
          <a:bodyPr>
            <a:spAutoFit/>
          </a:bodyPr>
          <a:lstStyle/>
          <a:p>
            <a:pPr marL="514350" lvl="1" indent="-285750">
              <a:spcBef>
                <a:spcPct val="20000"/>
              </a:spcBef>
              <a:buFont typeface="Wingdings" panose="05000000000000000000" pitchFamily="2" charset="2"/>
              <a:buChar char="v"/>
            </a:pPr>
            <a:r>
              <a:rPr lang="en-US" dirty="0" smtClean="0">
                <a:solidFill>
                  <a:srgbClr val="222222"/>
                </a:solidFill>
                <a:ea typeface="Calibri" panose="020F0502020204030204" pitchFamily="34" charset="0"/>
              </a:rPr>
              <a:t>1963-1972</a:t>
            </a:r>
            <a:endParaRPr lang="en-US" dirty="0">
              <a:solidFill>
                <a:srgbClr val="222222"/>
              </a:solidFill>
              <a:ea typeface="Calibri" panose="020F0502020204030204" pitchFamily="34" charset="0"/>
            </a:endParaRPr>
          </a:p>
        </p:txBody>
      </p:sp>
    </p:spTree>
    <p:extLst>
      <p:ext uri="{BB962C8B-B14F-4D97-AF65-F5344CB8AC3E}">
        <p14:creationId xmlns:p14="http://schemas.microsoft.com/office/powerpoint/2010/main" val="100200414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0929" y="1443789"/>
            <a:ext cx="3469971" cy="1501074"/>
          </a:xfrm>
        </p:spPr>
        <p:txBody>
          <a:bodyPr>
            <a:normAutofit/>
          </a:bodyPr>
          <a:lstStyle/>
          <a:p>
            <a:pPr marL="514350" lvl="1">
              <a:buFont typeface="Wingdings" panose="05000000000000000000" pitchFamily="2" charset="2"/>
              <a:buChar char="v"/>
            </a:pPr>
            <a:r>
              <a:rPr lang="en-US" sz="1800" dirty="0" smtClean="0">
                <a:solidFill>
                  <a:srgbClr val="222222"/>
                </a:solidFill>
                <a:ea typeface="Calibri" panose="020F0502020204030204" pitchFamily="34" charset="0"/>
              </a:rPr>
              <a:t>Death </a:t>
            </a:r>
            <a:r>
              <a:rPr lang="en-US" sz="1800" dirty="0">
                <a:solidFill>
                  <a:srgbClr val="222222"/>
                </a:solidFill>
                <a:ea typeface="Calibri" panose="020F0502020204030204" pitchFamily="34" charset="0"/>
              </a:rPr>
              <a:t>of Martin Luther King, Malcolm X, John F. Kennedy and Robert F. </a:t>
            </a:r>
            <a:r>
              <a:rPr lang="en-US" sz="1800" dirty="0" smtClean="0">
                <a:solidFill>
                  <a:srgbClr val="222222"/>
                </a:solidFill>
                <a:ea typeface="Calibri" panose="020F0502020204030204" pitchFamily="34" charset="0"/>
              </a:rPr>
              <a:t>Kennedy</a:t>
            </a:r>
          </a:p>
          <a:p>
            <a:pPr marL="514350" lvl="1">
              <a:buFont typeface="Wingdings" panose="05000000000000000000" pitchFamily="2" charset="2"/>
              <a:buChar char="v"/>
            </a:pPr>
            <a:endParaRPr lang="en-US" sz="1800" dirty="0">
              <a:solidFill>
                <a:srgbClr val="222222"/>
              </a:solidFill>
              <a:ea typeface="Calibri" panose="020F0502020204030204" pitchFamily="34" charset="0"/>
            </a:endParaRPr>
          </a:p>
          <a:p>
            <a:pPr marL="514350" lvl="1">
              <a:buFont typeface="Wingdings" panose="05000000000000000000" pitchFamily="2" charset="2"/>
              <a:buChar char="v"/>
            </a:pPr>
            <a:endParaRPr lang="en-US" sz="1800" dirty="0" smtClean="0">
              <a:solidFill>
                <a:srgbClr val="222222"/>
              </a:solidFill>
              <a:ea typeface="Calibri" panose="020F0502020204030204" pitchFamily="34" charset="0"/>
            </a:endParaRPr>
          </a:p>
        </p:txBody>
      </p:sp>
      <p:pic>
        <p:nvPicPr>
          <p:cNvPr id="5" name="Picture 3" descr="C:\Users\mlewis\Desktop\ap13-KSC-70PC-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1602" y="1596745"/>
            <a:ext cx="1750653" cy="236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250897" y="205176"/>
            <a:ext cx="4680705" cy="584775"/>
          </a:xfrm>
          <a:prstGeom prst="rect">
            <a:avLst/>
          </a:prstGeom>
        </p:spPr>
        <p:txBody>
          <a:bodyPr wrap="none">
            <a:spAutoFit/>
          </a:bodyPr>
          <a:lstStyle/>
          <a:p>
            <a:pPr algn="ctr"/>
            <a:r>
              <a:rPr lang="en-US" sz="3200" b="1" dirty="0">
                <a:latin typeface="Copperplate Gothic Light" panose="020E0507020206020404" pitchFamily="34" charset="0"/>
              </a:rPr>
              <a:t>More Major Events:</a:t>
            </a:r>
          </a:p>
        </p:txBody>
      </p:sp>
      <p:sp>
        <p:nvSpPr>
          <p:cNvPr id="6" name="Rectangle 5"/>
          <p:cNvSpPr/>
          <p:nvPr/>
        </p:nvSpPr>
        <p:spPr>
          <a:xfrm>
            <a:off x="6670307" y="4540929"/>
            <a:ext cx="2656572" cy="646331"/>
          </a:xfrm>
          <a:prstGeom prst="rect">
            <a:avLst/>
          </a:prstGeom>
        </p:spPr>
        <p:txBody>
          <a:bodyPr wrap="square">
            <a:spAutoFit/>
          </a:bodyPr>
          <a:lstStyle/>
          <a:p>
            <a:pPr marL="57150">
              <a:buFont typeface="Wingdings" panose="05000000000000000000" pitchFamily="2" charset="2"/>
              <a:buChar char="v"/>
            </a:pPr>
            <a:r>
              <a:rPr lang="en-US" dirty="0">
                <a:solidFill>
                  <a:srgbClr val="222222"/>
                </a:solidFill>
                <a:ea typeface="Calibri" panose="020F0502020204030204" pitchFamily="34" charset="0"/>
              </a:rPr>
              <a:t>Apollo Eight flight around the moon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091" y="3068385"/>
            <a:ext cx="1603076" cy="2182044"/>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20" y="1267832"/>
            <a:ext cx="1947753" cy="146081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85" y="3061991"/>
            <a:ext cx="1714212" cy="2194832"/>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650" y="3068385"/>
            <a:ext cx="1685878" cy="21418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9367668"/>
      </p:ext>
    </p:extLst>
  </p:cSld>
  <p:clrMapOvr>
    <a:masterClrMapping/>
  </p:clrMapOvr>
  <mc:AlternateContent xmlns:mc="http://schemas.openxmlformats.org/markup-compatibility/2006" xmlns:p14="http://schemas.microsoft.com/office/powerpoint/2010/main">
    <mc:Choice Requires="p14">
      <p:transition spd="med" p14:dur="700" advTm="9000">
        <p:fade/>
      </p:transition>
    </mc:Choice>
    <mc:Fallback xmlns="">
      <p:transition spd="med" advTm="9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lewis\Desktop\4f70d35763e36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100" y="484803"/>
            <a:ext cx="3737234" cy="31312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mlewis\Desktop\civilrightsmovement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44" y="2444817"/>
            <a:ext cx="3774003" cy="28959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513845" y="4027490"/>
            <a:ext cx="4495401" cy="923330"/>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Parker High School student Walter Gadsden being attacked by police dogs in Birmingham, Alabama on May 3, 1963</a:t>
            </a:r>
          </a:p>
        </p:txBody>
      </p:sp>
      <p:sp>
        <p:nvSpPr>
          <p:cNvPr id="3" name="Rectangle 2"/>
          <p:cNvSpPr/>
          <p:nvPr/>
        </p:nvSpPr>
        <p:spPr>
          <a:xfrm>
            <a:off x="226690" y="460018"/>
            <a:ext cx="4378183" cy="1754326"/>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Birmingham Campaign </a:t>
            </a:r>
            <a:r>
              <a:rPr lang="en-US" dirty="0" smtClean="0">
                <a:solidFill>
                  <a:srgbClr val="222222"/>
                </a:solidFill>
                <a:ea typeface="Calibri" panose="020F0502020204030204" pitchFamily="34" charset="0"/>
              </a:rPr>
              <a:t>1963: Protesters </a:t>
            </a:r>
            <a:r>
              <a:rPr lang="en-US" dirty="0">
                <a:solidFill>
                  <a:srgbClr val="222222"/>
                </a:solidFill>
                <a:ea typeface="Calibri" panose="020F0502020204030204" pitchFamily="34" charset="0"/>
              </a:rPr>
              <a:t>were met with fire </a:t>
            </a:r>
            <a:r>
              <a:rPr lang="en-US" dirty="0" smtClean="0">
                <a:solidFill>
                  <a:srgbClr val="222222"/>
                </a:solidFill>
                <a:ea typeface="Calibri" panose="020F0502020204030204" pitchFamily="34" charset="0"/>
              </a:rPr>
              <a:t>hoses.</a:t>
            </a:r>
          </a:p>
          <a:p>
            <a:pPr marL="514350" indent="-285750">
              <a:buFont typeface="Wingdings" panose="05000000000000000000" pitchFamily="2" charset="2"/>
              <a:buChar char="v"/>
            </a:pPr>
            <a:endParaRPr lang="en-US" dirty="0" smtClean="0">
              <a:solidFill>
                <a:srgbClr val="222222"/>
              </a:solidFill>
              <a:ea typeface="Calibri" panose="020F0502020204030204" pitchFamily="34" charset="0"/>
            </a:endParaRPr>
          </a:p>
          <a:p>
            <a:pPr marL="514350" indent="-285750">
              <a:buFont typeface="Wingdings" panose="05000000000000000000" pitchFamily="2" charset="2"/>
              <a:buChar char="v"/>
            </a:pPr>
            <a:r>
              <a:rPr lang="en-US" dirty="0" smtClean="0">
                <a:solidFill>
                  <a:srgbClr val="222222"/>
                </a:solidFill>
                <a:ea typeface="Calibri" panose="020F0502020204030204" pitchFamily="34" charset="0"/>
              </a:rPr>
              <a:t>Firefighters </a:t>
            </a:r>
            <a:r>
              <a:rPr lang="en-US" dirty="0">
                <a:solidFill>
                  <a:srgbClr val="222222"/>
                </a:solidFill>
                <a:ea typeface="Calibri" panose="020F0502020204030204" pitchFamily="34" charset="0"/>
              </a:rPr>
              <a:t>turn their hoses full force on civil rights demonstrators July 15, 1963 in </a:t>
            </a:r>
            <a:r>
              <a:rPr lang="en-US" dirty="0" smtClean="0">
                <a:solidFill>
                  <a:srgbClr val="222222"/>
                </a:solidFill>
                <a:ea typeface="Calibri" panose="020F0502020204030204" pitchFamily="34" charset="0"/>
              </a:rPr>
              <a:t>Birmingham.</a:t>
            </a:r>
            <a:endParaRPr lang="en-US" dirty="0">
              <a:solidFill>
                <a:srgbClr val="222222"/>
              </a:solidFill>
              <a:ea typeface="Calibri" panose="020F0502020204030204" pitchFamily="34" charset="0"/>
            </a:endParaRPr>
          </a:p>
        </p:txBody>
      </p:sp>
    </p:spTree>
    <p:extLst>
      <p:ext uri="{BB962C8B-B14F-4D97-AF65-F5344CB8AC3E}">
        <p14:creationId xmlns:p14="http://schemas.microsoft.com/office/powerpoint/2010/main" val="221135369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731" y="1258255"/>
            <a:ext cx="3338137" cy="1809726"/>
          </a:xfrm>
          <a:prstGeom prst="rect">
            <a:avLst/>
          </a:prstGeom>
          <a:noFill/>
        </p:spPr>
        <p:txBody>
          <a:bodyPr wrap="square" rtlCol="0">
            <a:spAutoFit/>
          </a:bodyPr>
          <a:lstStyle/>
          <a:p>
            <a:pPr marL="514350" lvl="1" indent="-285750">
              <a:spcBef>
                <a:spcPct val="20000"/>
              </a:spcBef>
              <a:buFont typeface="Wingdings" panose="05000000000000000000" pitchFamily="2" charset="2"/>
              <a:buChar char="v"/>
            </a:pPr>
            <a:r>
              <a:rPr lang="en-US" dirty="0">
                <a:solidFill>
                  <a:srgbClr val="222222"/>
                </a:solidFill>
                <a:ea typeface="Calibri" panose="020F0502020204030204" pitchFamily="34" charset="0"/>
              </a:rPr>
              <a:t>The Civil Rights movement of the 1960’s inspired many college students to play an active role in changing the educational system.</a:t>
            </a:r>
          </a:p>
          <a:p>
            <a:pPr marL="514350" lvl="1" indent="-285750">
              <a:spcBef>
                <a:spcPct val="20000"/>
              </a:spcBef>
              <a:buFont typeface="Wingdings" panose="05000000000000000000" pitchFamily="2" charset="2"/>
              <a:buChar char="v"/>
            </a:pPr>
            <a:endParaRPr lang="en-US" dirty="0">
              <a:solidFill>
                <a:srgbClr val="222222"/>
              </a:solidFill>
              <a:ea typeface="Calibri" panose="020F0502020204030204" pitchFamily="34" charset="0"/>
            </a:endParaRPr>
          </a:p>
        </p:txBody>
      </p:sp>
      <p:sp>
        <p:nvSpPr>
          <p:cNvPr id="8" name="Rectangle 7"/>
          <p:cNvSpPr/>
          <p:nvPr/>
        </p:nvSpPr>
        <p:spPr>
          <a:xfrm>
            <a:off x="1068199" y="317792"/>
            <a:ext cx="7152314" cy="584775"/>
          </a:xfrm>
          <a:prstGeom prst="rect">
            <a:avLst/>
          </a:prstGeom>
        </p:spPr>
        <p:txBody>
          <a:bodyPr wrap="square">
            <a:spAutoFit/>
          </a:bodyPr>
          <a:lstStyle/>
          <a:p>
            <a:pPr algn="ctr"/>
            <a:r>
              <a:rPr lang="en-US" sz="3200" b="1" dirty="0">
                <a:latin typeface="Copperplate Gothic Light" panose="020E0507020206020404" pitchFamily="34" charset="0"/>
              </a:rPr>
              <a:t>EOP: It began with students…</a:t>
            </a:r>
          </a:p>
        </p:txBody>
      </p:sp>
      <p:pic>
        <p:nvPicPr>
          <p:cNvPr id="9" name="Picture 7"/>
          <p:cNvPicPr>
            <a:picLocks noChangeAspect="1" noChangeArrowheads="1"/>
          </p:cNvPicPr>
          <p:nvPr/>
        </p:nvPicPr>
        <p:blipFill>
          <a:blip r:embed="rId2" cstate="print"/>
          <a:stretch>
            <a:fillRect/>
          </a:stretch>
        </p:blipFill>
        <p:spPr bwMode="auto">
          <a:xfrm>
            <a:off x="304799" y="3488032"/>
            <a:ext cx="2874003" cy="1997913"/>
          </a:xfrm>
          <a:prstGeom prst="rect">
            <a:avLst/>
          </a:prstGeom>
          <a:ln>
            <a:noFill/>
          </a:ln>
          <a:effectLst>
            <a:outerShdw blurRad="190500" algn="tl" rotWithShape="0">
              <a:srgbClr val="000000">
                <a:alpha val="70000"/>
              </a:srgbClr>
            </a:outerShdw>
          </a:effectLst>
        </p:spPr>
      </p:pic>
      <p:pic>
        <p:nvPicPr>
          <p:cNvPr id="10" name="Picture 5"/>
          <p:cNvPicPr>
            <a:picLocks noChangeAspect="1" noChangeArrowheads="1"/>
          </p:cNvPicPr>
          <p:nvPr/>
        </p:nvPicPr>
        <p:blipFill>
          <a:blip r:embed="rId3" cstate="print"/>
          <a:stretch>
            <a:fillRect/>
          </a:stretch>
        </p:blipFill>
        <p:spPr bwMode="auto">
          <a:xfrm>
            <a:off x="5911557" y="1083392"/>
            <a:ext cx="3026209" cy="2103722"/>
          </a:xfrm>
          <a:prstGeom prst="rect">
            <a:avLst/>
          </a:prstGeom>
          <a:ln>
            <a:noFill/>
          </a:ln>
          <a:effectLst>
            <a:outerShdw blurRad="190500" algn="tl" rotWithShape="0">
              <a:srgbClr val="000000">
                <a:alpha val="70000"/>
              </a:srgbClr>
            </a:outerShdw>
          </a:effectLst>
        </p:spPr>
      </p:pic>
      <p:pic>
        <p:nvPicPr>
          <p:cNvPr id="11" name="Picture 10" descr="http://eopacademy.com/eopacademy/Voices/Entries/2011/2/13_Interview_with_Senator_Harmer_files/sfsu%20twlf%20picket%20aapa.jpg"/>
          <p:cNvPicPr>
            <a:picLocks noChangeAspect="1" noChangeArrowheads="1"/>
          </p:cNvPicPr>
          <p:nvPr/>
        </p:nvPicPr>
        <p:blipFill>
          <a:blip r:embed="rId4" cstate="print"/>
          <a:stretch>
            <a:fillRect/>
          </a:stretch>
        </p:blipFill>
        <p:spPr>
          <a:xfrm>
            <a:off x="3410868" y="2211207"/>
            <a:ext cx="2240768" cy="2133600"/>
          </a:xfrm>
          <a:prstGeom prst="rect">
            <a:avLst/>
          </a:prstGeom>
          <a:ln>
            <a:noFill/>
          </a:ln>
          <a:effectLst>
            <a:outerShdw blurRad="190500" algn="tl" rotWithShape="0">
              <a:srgbClr val="000000">
                <a:alpha val="70000"/>
              </a:srgbClr>
            </a:outerShdw>
          </a:effectLst>
        </p:spPr>
      </p:pic>
      <p:sp>
        <p:nvSpPr>
          <p:cNvPr id="3" name="Rectangle 2"/>
          <p:cNvSpPr/>
          <p:nvPr/>
        </p:nvSpPr>
        <p:spPr>
          <a:xfrm>
            <a:off x="5573026" y="3454620"/>
            <a:ext cx="3458139" cy="2031325"/>
          </a:xfrm>
          <a:prstGeom prst="rect">
            <a:avLst/>
          </a:prstGeom>
        </p:spPr>
        <p:txBody>
          <a:bodyPr wrap="square">
            <a:spAutoFit/>
          </a:bodyPr>
          <a:lstStyle/>
          <a:p>
            <a:pPr marL="514350" lvl="1" indent="-285750">
              <a:spcBef>
                <a:spcPct val="20000"/>
              </a:spcBef>
              <a:buFont typeface="Wingdings" panose="05000000000000000000" pitchFamily="2" charset="2"/>
              <a:buChar char="v"/>
            </a:pPr>
            <a:r>
              <a:rPr lang="en-US" dirty="0">
                <a:solidFill>
                  <a:srgbClr val="222222"/>
                </a:solidFill>
                <a:ea typeface="Calibri" panose="020F0502020204030204" pitchFamily="34" charset="0"/>
              </a:rPr>
              <a:t>Poverty, discrimination, and other socio-economic barriers began to be linked to the lack of higher education opportunities for many minority and economically disadvantaged students.</a:t>
            </a:r>
          </a:p>
        </p:txBody>
      </p:sp>
    </p:spTree>
    <p:extLst>
      <p:ext uri="{BB962C8B-B14F-4D97-AF65-F5344CB8AC3E}">
        <p14:creationId xmlns:p14="http://schemas.microsoft.com/office/powerpoint/2010/main" val="1041854976"/>
      </p:ext>
    </p:extLst>
  </p:cSld>
  <p:clrMapOvr>
    <a:masterClrMapping/>
  </p:clrMapOvr>
  <mc:AlternateContent xmlns:mc="http://schemas.openxmlformats.org/markup-compatibility/2006" xmlns:p14="http://schemas.microsoft.com/office/powerpoint/2010/main">
    <mc:Choice Requires="p14">
      <p:transition spd="slow" p14:dur="800" advTm="9000">
        <p:circle/>
      </p:transition>
    </mc:Choice>
    <mc:Fallback xmlns="">
      <p:transition spd="slow" advTm="9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66"/>
            <a:ext cx="8229600" cy="887689"/>
          </a:xfrm>
        </p:spPr>
        <p:txBody>
          <a:bodyPr>
            <a:normAutofit/>
          </a:bodyPr>
          <a:lstStyle/>
          <a:p>
            <a:r>
              <a:rPr lang="en-US" sz="3200" b="1" dirty="0">
                <a:latin typeface="Copperplate Gothic Light" panose="020E0507020206020404" pitchFamily="34" charset="0"/>
                <a:ea typeface="+mn-ea"/>
                <a:cs typeface="+mn-cs"/>
              </a:rPr>
              <a:t>History of EOP</a:t>
            </a:r>
          </a:p>
        </p:txBody>
      </p:sp>
      <p:sp>
        <p:nvSpPr>
          <p:cNvPr id="4" name="Content Placeholder 3"/>
          <p:cNvSpPr>
            <a:spLocks noGrp="1"/>
          </p:cNvSpPr>
          <p:nvPr>
            <p:ph idx="1"/>
          </p:nvPr>
        </p:nvSpPr>
        <p:spPr>
          <a:xfrm>
            <a:off x="703385" y="1175657"/>
            <a:ext cx="8055604" cy="4229572"/>
          </a:xfrm>
        </p:spPr>
        <p:txBody>
          <a:bodyPr>
            <a:noAutofit/>
          </a:bodyPr>
          <a:lstStyle/>
          <a:p>
            <a:pPr marL="0" indent="-171450">
              <a:buNone/>
            </a:pPr>
            <a:r>
              <a:rPr lang="en-US" sz="2400" b="1" u="sng" dirty="0" smtClean="0">
                <a:solidFill>
                  <a:srgbClr val="222222"/>
                </a:solidFill>
                <a:ea typeface="Calibri" panose="020F0502020204030204" pitchFamily="34" charset="0"/>
              </a:rPr>
              <a:t>Fall 1967</a:t>
            </a:r>
          </a:p>
          <a:p>
            <a:pPr marL="514350" lvl="1">
              <a:buFont typeface="Wingdings" panose="05000000000000000000" pitchFamily="2" charset="2"/>
              <a:buChar char="v"/>
            </a:pPr>
            <a:r>
              <a:rPr lang="en-US" sz="1800" dirty="0">
                <a:solidFill>
                  <a:srgbClr val="222222"/>
                </a:solidFill>
                <a:ea typeface="Calibri" panose="020F0502020204030204" pitchFamily="34" charset="0"/>
              </a:rPr>
              <a:t>Cal State L.A.  </a:t>
            </a:r>
          </a:p>
          <a:p>
            <a:pPr marL="514350" lvl="1">
              <a:buFont typeface="Wingdings" panose="05000000000000000000" pitchFamily="2" charset="2"/>
              <a:buChar char="v"/>
            </a:pPr>
            <a:r>
              <a:rPr lang="en-US" sz="1800" dirty="0">
                <a:solidFill>
                  <a:srgbClr val="222222"/>
                </a:solidFill>
                <a:ea typeface="Calibri" panose="020F0502020204030204" pitchFamily="34" charset="0"/>
              </a:rPr>
              <a:t>Black/African American and Mexican American/Chicano students questioned access to higher education and access to quality jobs.</a:t>
            </a:r>
          </a:p>
          <a:p>
            <a:pPr marL="514350" lvl="1">
              <a:buFont typeface="Wingdings" panose="05000000000000000000" pitchFamily="2" charset="2"/>
              <a:buChar char="v"/>
            </a:pPr>
            <a:r>
              <a:rPr lang="en-US" sz="1800" dirty="0">
                <a:solidFill>
                  <a:srgbClr val="222222"/>
                </a:solidFill>
                <a:ea typeface="Calibri" panose="020F0502020204030204" pitchFamily="34" charset="0"/>
              </a:rPr>
              <a:t>Minority Student Association formed</a:t>
            </a:r>
          </a:p>
          <a:p>
            <a:pPr marL="514350" lvl="1">
              <a:buFont typeface="Wingdings" panose="05000000000000000000" pitchFamily="2" charset="2"/>
              <a:buChar char="v"/>
            </a:pPr>
            <a:r>
              <a:rPr lang="en-US" sz="1800" dirty="0">
                <a:solidFill>
                  <a:srgbClr val="222222"/>
                </a:solidFill>
                <a:ea typeface="Calibri" panose="020F0502020204030204" pitchFamily="34" charset="0"/>
              </a:rPr>
              <a:t>Black Student Association (BSA) and United Mexican American Student Association (UMASA) formed on Cal State L.A. campus</a:t>
            </a:r>
          </a:p>
          <a:p>
            <a:pPr marL="514350" lvl="1">
              <a:buFont typeface="Wingdings" panose="05000000000000000000" pitchFamily="2" charset="2"/>
              <a:buChar char="v"/>
            </a:pPr>
            <a:r>
              <a:rPr lang="en-US" sz="1800" dirty="0">
                <a:solidFill>
                  <a:srgbClr val="222222"/>
                </a:solidFill>
                <a:ea typeface="Calibri" panose="020F0502020204030204" pitchFamily="34" charset="0"/>
              </a:rPr>
              <a:t>BSA &amp; UMASA discover 2% rule</a:t>
            </a:r>
          </a:p>
          <a:p>
            <a:pPr marL="514350" lvl="1">
              <a:buFont typeface="Wingdings" panose="05000000000000000000" pitchFamily="2" charset="2"/>
              <a:buChar char="v"/>
            </a:pPr>
            <a:r>
              <a:rPr lang="en-US" sz="1800" dirty="0">
                <a:solidFill>
                  <a:srgbClr val="222222"/>
                </a:solidFill>
                <a:ea typeface="Calibri" panose="020F0502020204030204" pitchFamily="34" charset="0"/>
              </a:rPr>
              <a:t>2% of entering students are allowed to enter the university without meeting all or even any of the universities requirements.</a:t>
            </a:r>
          </a:p>
          <a:p>
            <a:pPr marL="514350" lvl="1">
              <a:buFont typeface="Wingdings" panose="05000000000000000000" pitchFamily="2" charset="2"/>
              <a:buChar char="v"/>
            </a:pPr>
            <a:r>
              <a:rPr lang="en-US" sz="1800" dirty="0">
                <a:solidFill>
                  <a:srgbClr val="222222"/>
                </a:solidFill>
                <a:ea typeface="Calibri" panose="020F0502020204030204" pitchFamily="34" charset="0"/>
              </a:rPr>
              <a:t>2% rule a loophole for athletic recruitments not academic admissions.</a:t>
            </a:r>
          </a:p>
        </p:txBody>
      </p:sp>
    </p:spTree>
    <p:extLst>
      <p:ext uri="{BB962C8B-B14F-4D97-AF65-F5344CB8AC3E}">
        <p14:creationId xmlns:p14="http://schemas.microsoft.com/office/powerpoint/2010/main" val="80719600"/>
      </p:ext>
    </p:extLst>
  </p:cSld>
  <p:clrMapOvr>
    <a:masterClrMapping/>
  </p:clrMapOvr>
  <mc:AlternateContent xmlns:mc="http://schemas.openxmlformats.org/markup-compatibility/2006" xmlns:p14="http://schemas.microsoft.com/office/powerpoint/2010/main">
    <mc:Choice Requires="p14">
      <p:transition spd="slow" p14:dur="1400" advTm="9000">
        <p14:doors dir="vert"/>
      </p:transition>
    </mc:Choice>
    <mc:Fallback xmlns="">
      <p:transition spd="slow" advTm="9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66"/>
            <a:ext cx="8229600" cy="623999"/>
          </a:xfrm>
        </p:spPr>
        <p:txBody>
          <a:bodyPr>
            <a:normAutofit/>
          </a:bodyPr>
          <a:lstStyle/>
          <a:p>
            <a:r>
              <a:rPr lang="en-US" sz="3200" b="1" dirty="0">
                <a:latin typeface="Copperplate Gothic Light" panose="020E0507020206020404" pitchFamily="34" charset="0"/>
                <a:ea typeface="+mn-ea"/>
                <a:cs typeface="+mn-cs"/>
              </a:rPr>
              <a:t>History of EOP</a:t>
            </a:r>
          </a:p>
        </p:txBody>
      </p:sp>
      <p:sp>
        <p:nvSpPr>
          <p:cNvPr id="4" name="Content Placeholder 3"/>
          <p:cNvSpPr>
            <a:spLocks noGrp="1"/>
          </p:cNvSpPr>
          <p:nvPr>
            <p:ph idx="1"/>
          </p:nvPr>
        </p:nvSpPr>
        <p:spPr>
          <a:xfrm>
            <a:off x="703385" y="1004835"/>
            <a:ext cx="8055604" cy="4400394"/>
          </a:xfrm>
        </p:spPr>
        <p:txBody>
          <a:bodyPr>
            <a:noAutofit/>
          </a:bodyPr>
          <a:lstStyle/>
          <a:p>
            <a:pPr marL="0" indent="-171450">
              <a:buNone/>
            </a:pPr>
            <a:r>
              <a:rPr lang="en-US" sz="2200" b="1" u="sng" dirty="0">
                <a:solidFill>
                  <a:srgbClr val="222222"/>
                </a:solidFill>
                <a:ea typeface="Calibri" panose="020F0502020204030204" pitchFamily="34" charset="0"/>
              </a:rPr>
              <a:t>Spring 1968</a:t>
            </a:r>
          </a:p>
          <a:p>
            <a:pPr marL="514350" lvl="1">
              <a:buFont typeface="Wingdings" panose="05000000000000000000" pitchFamily="2" charset="2"/>
              <a:buChar char="v"/>
            </a:pPr>
            <a:r>
              <a:rPr lang="en-US" sz="1800" dirty="0">
                <a:solidFill>
                  <a:srgbClr val="222222"/>
                </a:solidFill>
                <a:ea typeface="Calibri" panose="020F0502020204030204" pitchFamily="34" charset="0"/>
              </a:rPr>
              <a:t>San Francisco State University student strike &amp; protest</a:t>
            </a:r>
          </a:p>
          <a:p>
            <a:pPr marL="514350" lvl="1">
              <a:buFont typeface="Wingdings" panose="05000000000000000000" pitchFamily="2" charset="2"/>
              <a:buChar char="v"/>
            </a:pPr>
            <a:r>
              <a:rPr lang="en-US" sz="1800" dirty="0">
                <a:solidFill>
                  <a:srgbClr val="222222"/>
                </a:solidFill>
                <a:ea typeface="Calibri" panose="020F0502020204030204" pitchFamily="34" charset="0"/>
              </a:rPr>
              <a:t>Five-month strike, the longest student led strike in </a:t>
            </a:r>
            <a:r>
              <a:rPr lang="en-US" sz="1800" dirty="0" smtClean="0">
                <a:solidFill>
                  <a:srgbClr val="222222"/>
                </a:solidFill>
                <a:ea typeface="Calibri" panose="020F0502020204030204" pitchFamily="34" charset="0"/>
              </a:rPr>
              <a:t>history.</a:t>
            </a:r>
          </a:p>
          <a:p>
            <a:pPr marL="400050" lvl="1" indent="-171450">
              <a:buNone/>
            </a:pPr>
            <a:r>
              <a:rPr lang="en-US" sz="2000" b="1" u="sng" dirty="0" smtClean="0">
                <a:solidFill>
                  <a:srgbClr val="222222"/>
                </a:solidFill>
                <a:ea typeface="Calibri" panose="020F0502020204030204" pitchFamily="34" charset="0"/>
              </a:rPr>
              <a:t>Strike </a:t>
            </a:r>
            <a:r>
              <a:rPr lang="en-US" sz="2000" b="1" u="sng" dirty="0">
                <a:solidFill>
                  <a:srgbClr val="222222"/>
                </a:solidFill>
                <a:ea typeface="Calibri" panose="020F0502020204030204" pitchFamily="34" charset="0"/>
              </a:rPr>
              <a:t>Demands</a:t>
            </a:r>
          </a:p>
          <a:p>
            <a:pPr marL="971550" lvl="2" indent="-285750">
              <a:buFont typeface="Arial" panose="020B0604020202020204" pitchFamily="34" charset="0"/>
              <a:buChar char="•"/>
            </a:pPr>
            <a:r>
              <a:rPr lang="en-US" sz="1800" dirty="0">
                <a:solidFill>
                  <a:srgbClr val="222222"/>
                </a:solidFill>
                <a:ea typeface="Calibri" panose="020F0502020204030204" pitchFamily="34" charset="0"/>
              </a:rPr>
              <a:t>Special admissions program for underrepresented students of color.</a:t>
            </a:r>
          </a:p>
          <a:p>
            <a:pPr marL="971550" lvl="2" indent="-285750">
              <a:buFont typeface="Arial" panose="020B0604020202020204" pitchFamily="34" charset="0"/>
              <a:buChar char="•"/>
            </a:pPr>
            <a:r>
              <a:rPr lang="en-US" sz="1800" dirty="0">
                <a:solidFill>
                  <a:srgbClr val="222222"/>
                </a:solidFill>
                <a:ea typeface="Calibri" panose="020F0502020204030204" pitchFamily="34" charset="0"/>
              </a:rPr>
              <a:t>400 slots for special admits</a:t>
            </a:r>
          </a:p>
          <a:p>
            <a:pPr marL="971550" lvl="2" indent="-285750">
              <a:buFont typeface="Arial" panose="020B0604020202020204" pitchFamily="34" charset="0"/>
              <a:buChar char="•"/>
            </a:pPr>
            <a:r>
              <a:rPr lang="en-US" sz="1800" dirty="0">
                <a:solidFill>
                  <a:srgbClr val="222222"/>
                </a:solidFill>
                <a:ea typeface="Calibri" panose="020F0502020204030204" pitchFamily="34" charset="0"/>
              </a:rPr>
              <a:t>Create six to seven faculty positions for the special admit students.</a:t>
            </a:r>
          </a:p>
          <a:p>
            <a:pPr marL="971550" lvl="2" indent="-285750">
              <a:buFont typeface="Arial" panose="020B0604020202020204" pitchFamily="34" charset="0"/>
              <a:buChar char="•"/>
            </a:pPr>
            <a:r>
              <a:rPr lang="en-US" sz="1800" dirty="0">
                <a:solidFill>
                  <a:srgbClr val="222222"/>
                </a:solidFill>
                <a:ea typeface="Calibri" panose="020F0502020204030204" pitchFamily="34" charset="0"/>
              </a:rPr>
              <a:t>Demand for Ethnic Studies curriculum</a:t>
            </a:r>
          </a:p>
          <a:p>
            <a:pPr marL="971550" lvl="2" indent="-285750">
              <a:buFont typeface="Arial" panose="020B0604020202020204" pitchFamily="34" charset="0"/>
              <a:buChar char="•"/>
            </a:pPr>
            <a:r>
              <a:rPr lang="en-US" sz="1800" dirty="0">
                <a:solidFill>
                  <a:srgbClr val="222222"/>
                </a:solidFill>
                <a:ea typeface="Calibri" panose="020F0502020204030204" pitchFamily="34" charset="0"/>
              </a:rPr>
              <a:t>Most demands met, university actually hired about four or five new </a:t>
            </a:r>
            <a:r>
              <a:rPr lang="en-US" sz="1800" dirty="0" smtClean="0">
                <a:solidFill>
                  <a:srgbClr val="222222"/>
                </a:solidFill>
                <a:ea typeface="Calibri" panose="020F0502020204030204" pitchFamily="34" charset="0"/>
              </a:rPr>
              <a:t>faculty.</a:t>
            </a:r>
          </a:p>
          <a:p>
            <a:pPr marL="914400" lvl="2">
              <a:buFont typeface="Wingdings" panose="05000000000000000000" pitchFamily="2" charset="2"/>
              <a:buChar char="v"/>
            </a:pPr>
            <a:endParaRPr lang="en-US" sz="1400" dirty="0" smtClean="0">
              <a:solidFill>
                <a:srgbClr val="222222"/>
              </a:solidFill>
              <a:ea typeface="Calibri" panose="020F0502020204030204" pitchFamily="34" charset="0"/>
            </a:endParaRPr>
          </a:p>
          <a:p>
            <a:pPr marL="0" indent="-114300">
              <a:buNone/>
            </a:pPr>
            <a:r>
              <a:rPr lang="en-US" sz="2200" b="1" u="sng" dirty="0" smtClean="0">
                <a:solidFill>
                  <a:srgbClr val="222222"/>
                </a:solidFill>
                <a:ea typeface="Calibri" panose="020F0502020204030204" pitchFamily="34" charset="0"/>
              </a:rPr>
              <a:t>April </a:t>
            </a:r>
            <a:r>
              <a:rPr lang="en-US" sz="2200" b="1" u="sng" dirty="0">
                <a:solidFill>
                  <a:srgbClr val="222222"/>
                </a:solidFill>
                <a:ea typeface="Calibri" panose="020F0502020204030204" pitchFamily="34" charset="0"/>
              </a:rPr>
              <a:t>1969</a:t>
            </a:r>
          </a:p>
          <a:p>
            <a:pPr marL="514350" lvl="1">
              <a:buFont typeface="Wingdings" panose="05000000000000000000" pitchFamily="2" charset="2"/>
              <a:buChar char="v"/>
            </a:pPr>
            <a:r>
              <a:rPr lang="en-US" sz="1800" dirty="0">
                <a:solidFill>
                  <a:srgbClr val="222222"/>
                </a:solidFill>
                <a:ea typeface="Calibri" panose="020F0502020204030204" pitchFamily="34" charset="0"/>
              </a:rPr>
              <a:t>Harmer Bill (SB 1072) provided institutionalized funding source for EOP</a:t>
            </a:r>
          </a:p>
          <a:p>
            <a:pPr marL="0" indent="-171450">
              <a:buNone/>
            </a:pPr>
            <a:endParaRPr lang="en-US" sz="2400" b="1" u="sng" dirty="0">
              <a:solidFill>
                <a:srgbClr val="222222"/>
              </a:solidFill>
              <a:ea typeface="Calibri" panose="020F0502020204030204" pitchFamily="34" charset="0"/>
            </a:endParaRPr>
          </a:p>
        </p:txBody>
      </p:sp>
    </p:spTree>
    <p:extLst>
      <p:ext uri="{BB962C8B-B14F-4D97-AF65-F5344CB8AC3E}">
        <p14:creationId xmlns:p14="http://schemas.microsoft.com/office/powerpoint/2010/main" val="1629042163"/>
      </p:ext>
    </p:extLst>
  </p:cSld>
  <p:clrMapOvr>
    <a:masterClrMapping/>
  </p:clrMapOvr>
  <mc:AlternateContent xmlns:mc="http://schemas.openxmlformats.org/markup-compatibility/2006" xmlns:p14="http://schemas.microsoft.com/office/powerpoint/2010/main">
    <mc:Choice Requires="p14">
      <p:transition spd="slow" p14:dur="1400" advTm="9000">
        <p14:doors dir="vert"/>
      </p:transition>
    </mc:Choice>
    <mc:Fallback xmlns="">
      <p:transition spd="slow" advTm="9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43827" y="274638"/>
            <a:ext cx="8229600" cy="822642"/>
          </a:xfrm>
        </p:spPr>
        <p:txBody>
          <a:bodyPr>
            <a:noAutofit/>
          </a:bodyPr>
          <a:lstStyle/>
          <a:p>
            <a:r>
              <a:rPr lang="en-US" sz="3200" b="1" dirty="0" smtClean="0">
                <a:latin typeface="Copperplate Gothic Light" panose="020E0507020206020404" pitchFamily="34" charset="0"/>
                <a:ea typeface="+mn-ea"/>
                <a:cs typeface="+mn-cs"/>
              </a:rPr>
              <a:t>Early </a:t>
            </a:r>
            <a:r>
              <a:rPr lang="en-US" sz="3200" b="1" dirty="0">
                <a:latin typeface="Copperplate Gothic Light" panose="020E0507020206020404" pitchFamily="34" charset="0"/>
                <a:ea typeface="+mn-ea"/>
                <a:cs typeface="+mn-cs"/>
              </a:rPr>
              <a:t>criteria for EOP (SB 1072)</a:t>
            </a:r>
          </a:p>
        </p:txBody>
      </p:sp>
      <p:sp>
        <p:nvSpPr>
          <p:cNvPr id="2" name="Content Placeholder 1"/>
          <p:cNvSpPr>
            <a:spLocks noGrp="1"/>
          </p:cNvSpPr>
          <p:nvPr>
            <p:ph idx="1"/>
          </p:nvPr>
        </p:nvSpPr>
        <p:spPr>
          <a:xfrm>
            <a:off x="460046" y="1530418"/>
            <a:ext cx="3919448" cy="3086238"/>
          </a:xfrm>
        </p:spPr>
        <p:txBody>
          <a:bodyPr>
            <a:noAutofit/>
          </a:bodyPr>
          <a:lstStyle/>
          <a:p>
            <a:pPr marL="514350" lvl="1">
              <a:buFont typeface="Wingdings" panose="05000000000000000000" pitchFamily="2" charset="2"/>
              <a:buChar char="v"/>
            </a:pPr>
            <a:r>
              <a:rPr lang="en-US" sz="1800" dirty="0">
                <a:solidFill>
                  <a:srgbClr val="222222"/>
                </a:solidFill>
                <a:ea typeface="Calibri" panose="020F0502020204030204" pitchFamily="34" charset="0"/>
              </a:rPr>
              <a:t>Historic economic and/or </a:t>
            </a:r>
            <a:br>
              <a:rPr lang="en-US" sz="1800" dirty="0">
                <a:solidFill>
                  <a:srgbClr val="222222"/>
                </a:solidFill>
                <a:ea typeface="Calibri" panose="020F0502020204030204" pitchFamily="34" charset="0"/>
              </a:rPr>
            </a:br>
            <a:r>
              <a:rPr lang="en-US" sz="1800" dirty="0">
                <a:solidFill>
                  <a:srgbClr val="222222"/>
                </a:solidFill>
                <a:ea typeface="Calibri" panose="020F0502020204030204" pitchFamily="34" charset="0"/>
              </a:rPr>
              <a:t>Educational disadvantage</a:t>
            </a:r>
          </a:p>
          <a:p>
            <a:pPr marL="514350" lvl="1">
              <a:buFont typeface="Wingdings" panose="05000000000000000000" pitchFamily="2" charset="2"/>
              <a:buChar char="v"/>
            </a:pPr>
            <a:endParaRPr lang="en-US" sz="1800" dirty="0">
              <a:solidFill>
                <a:srgbClr val="222222"/>
              </a:solidFill>
              <a:ea typeface="Calibri" panose="020F0502020204030204" pitchFamily="34" charset="0"/>
            </a:endParaRPr>
          </a:p>
          <a:p>
            <a:pPr marL="514350" lvl="1">
              <a:buFont typeface="Wingdings" panose="05000000000000000000" pitchFamily="2" charset="2"/>
              <a:buChar char="v"/>
            </a:pPr>
            <a:r>
              <a:rPr lang="en-US" sz="1800" dirty="0">
                <a:solidFill>
                  <a:srgbClr val="222222"/>
                </a:solidFill>
                <a:ea typeface="Calibri" panose="020F0502020204030204" pitchFamily="34" charset="0"/>
              </a:rPr>
              <a:t>Underrepresented populations</a:t>
            </a:r>
          </a:p>
          <a:p>
            <a:pPr marL="971550" lvl="2" indent="-285750">
              <a:buFont typeface="Wingdings" panose="05000000000000000000" pitchFamily="2" charset="2"/>
              <a:buChar char="§"/>
            </a:pPr>
            <a:r>
              <a:rPr lang="en-US" sz="1400" dirty="0">
                <a:solidFill>
                  <a:srgbClr val="222222"/>
                </a:solidFill>
                <a:ea typeface="Calibri" panose="020F0502020204030204" pitchFamily="34" charset="0"/>
              </a:rPr>
              <a:t>African American</a:t>
            </a:r>
          </a:p>
          <a:p>
            <a:pPr marL="971550" lvl="2" indent="-285750">
              <a:buFont typeface="Wingdings" panose="05000000000000000000" pitchFamily="2" charset="2"/>
              <a:buChar char="§"/>
            </a:pPr>
            <a:r>
              <a:rPr lang="en-US" sz="1400" dirty="0">
                <a:solidFill>
                  <a:srgbClr val="222222"/>
                </a:solidFill>
                <a:ea typeface="Calibri" panose="020F0502020204030204" pitchFamily="34" charset="0"/>
              </a:rPr>
              <a:t>Mexican American</a:t>
            </a:r>
          </a:p>
          <a:p>
            <a:pPr marL="971550" lvl="2" indent="-285750">
              <a:buFont typeface="Wingdings" panose="05000000000000000000" pitchFamily="2" charset="2"/>
              <a:buChar char="§"/>
            </a:pPr>
            <a:r>
              <a:rPr lang="en-US" sz="1400" dirty="0">
                <a:solidFill>
                  <a:srgbClr val="222222"/>
                </a:solidFill>
                <a:ea typeface="Calibri" panose="020F0502020204030204" pitchFamily="34" charset="0"/>
              </a:rPr>
              <a:t>Native American</a:t>
            </a:r>
          </a:p>
          <a:p>
            <a:pPr marL="514350" lvl="1">
              <a:buFont typeface="Wingdings" panose="05000000000000000000" pitchFamily="2" charset="2"/>
              <a:buChar char="v"/>
            </a:pPr>
            <a:endParaRPr lang="en-US" sz="1800" dirty="0">
              <a:solidFill>
                <a:srgbClr val="222222"/>
              </a:solidFill>
              <a:ea typeface="Calibri" panose="020F0502020204030204" pitchFamily="34" charset="0"/>
            </a:endParaRPr>
          </a:p>
          <a:p>
            <a:pPr marL="514350" lvl="1">
              <a:buFont typeface="Wingdings" panose="05000000000000000000" pitchFamily="2" charset="2"/>
              <a:buChar char="v"/>
            </a:pPr>
            <a:r>
              <a:rPr lang="en-US" sz="1800" dirty="0">
                <a:solidFill>
                  <a:srgbClr val="222222"/>
                </a:solidFill>
                <a:ea typeface="Calibri" panose="020F0502020204030204" pitchFamily="34" charset="0"/>
              </a:rPr>
              <a:t>First generation in college</a:t>
            </a:r>
          </a:p>
          <a:p>
            <a:pPr marL="914400" lvl="2">
              <a:buFont typeface="Wingdings" panose="05000000000000000000" pitchFamily="2" charset="2"/>
              <a:buChar char="v"/>
            </a:pPr>
            <a:endParaRPr lang="en-US" sz="1400" dirty="0" smtClean="0">
              <a:solidFill>
                <a:srgbClr val="222222"/>
              </a:solidFill>
              <a:ea typeface="Calibri" panose="020F0502020204030204" pitchFamily="34" charset="0"/>
            </a:endParaRPr>
          </a:p>
          <a:p>
            <a:pPr marL="914400" lvl="2">
              <a:buFont typeface="Wingdings" panose="05000000000000000000" pitchFamily="2" charset="2"/>
              <a:buChar char="v"/>
            </a:pPr>
            <a:endParaRPr lang="en-US" sz="1400" dirty="0">
              <a:solidFill>
                <a:srgbClr val="222222"/>
              </a:solidFill>
              <a:ea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712" y="3147112"/>
            <a:ext cx="2079466" cy="220347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627" y="1405289"/>
            <a:ext cx="2401975" cy="15781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37117"/>
      </p:ext>
    </p:extLst>
  </p:cSld>
  <p:clrMapOvr>
    <a:masterClrMapping/>
  </p:clrMapOvr>
  <mc:AlternateContent xmlns:mc="http://schemas.openxmlformats.org/markup-compatibility/2006" xmlns:p14="http://schemas.microsoft.com/office/powerpoint/2010/main">
    <mc:Choice Requires="p14">
      <p:transition spd="slow" p14:dur="3400" advTm="9000">
        <p14:reveal/>
      </p:transition>
    </mc:Choice>
    <mc:Fallback xmlns="">
      <p:transition spd="slow" advTm="9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518"/>
            <a:ext cx="8229600" cy="668638"/>
          </a:xfrm>
        </p:spPr>
        <p:txBody>
          <a:bodyPr>
            <a:normAutofit/>
          </a:bodyPr>
          <a:lstStyle/>
          <a:p>
            <a:r>
              <a:rPr lang="en-US" sz="3200" b="1" dirty="0">
                <a:latin typeface="Copperplate Gothic Light" panose="020E0507020206020404" pitchFamily="34" charset="0"/>
                <a:ea typeface="+mn-ea"/>
                <a:cs typeface="+mn-cs"/>
              </a:rPr>
              <a:t>Today the criteria is:</a:t>
            </a:r>
          </a:p>
        </p:txBody>
      </p:sp>
      <p:sp>
        <p:nvSpPr>
          <p:cNvPr id="3" name="Rectangle 2"/>
          <p:cNvSpPr/>
          <p:nvPr/>
        </p:nvSpPr>
        <p:spPr>
          <a:xfrm>
            <a:off x="2222634" y="1131606"/>
            <a:ext cx="5131067" cy="4358116"/>
          </a:xfrm>
          <a:prstGeom prst="rect">
            <a:avLst/>
          </a:prstGeom>
        </p:spPr>
        <p:txBody>
          <a:bodyPr wrap="square">
            <a:spAutoFit/>
          </a:bodyPr>
          <a:lstStyle/>
          <a:p>
            <a:pPr marL="514350" lvl="1" indent="-285750">
              <a:spcBef>
                <a:spcPct val="20000"/>
              </a:spcBef>
              <a:buFont typeface="Wingdings" panose="05000000000000000000" pitchFamily="2" charset="2"/>
              <a:buChar char="v"/>
            </a:pPr>
            <a:r>
              <a:rPr lang="en-US" dirty="0">
                <a:solidFill>
                  <a:srgbClr val="222222"/>
                </a:solidFill>
                <a:ea typeface="Calibri" panose="020F0502020204030204" pitchFamily="34" charset="0"/>
              </a:rPr>
              <a:t>History of Financial Disadvantage </a:t>
            </a:r>
          </a:p>
          <a:p>
            <a:pPr marL="514350" lvl="1" indent="-285750">
              <a:spcBef>
                <a:spcPct val="20000"/>
              </a:spcBef>
              <a:buFont typeface="Wingdings" panose="05000000000000000000" pitchFamily="2" charset="2"/>
              <a:buChar char="v"/>
            </a:pPr>
            <a:endParaRPr lang="en-US" dirty="0">
              <a:solidFill>
                <a:srgbClr val="222222"/>
              </a:solidFill>
              <a:ea typeface="Calibri" panose="020F0502020204030204" pitchFamily="34" charset="0"/>
            </a:endParaRPr>
          </a:p>
          <a:p>
            <a:pPr marL="514350" lvl="1" indent="-285750">
              <a:spcBef>
                <a:spcPct val="20000"/>
              </a:spcBef>
              <a:buFont typeface="Wingdings" panose="05000000000000000000" pitchFamily="2" charset="2"/>
              <a:buChar char="v"/>
            </a:pPr>
            <a:r>
              <a:rPr lang="en-US" dirty="0">
                <a:solidFill>
                  <a:srgbClr val="222222"/>
                </a:solidFill>
                <a:ea typeface="Calibri" panose="020F0502020204030204" pitchFamily="34" charset="0"/>
              </a:rPr>
              <a:t>First generation in college</a:t>
            </a:r>
          </a:p>
          <a:p>
            <a:pPr marL="514350" lvl="1" indent="-285750">
              <a:spcBef>
                <a:spcPct val="20000"/>
              </a:spcBef>
              <a:buFont typeface="Wingdings" panose="05000000000000000000" pitchFamily="2" charset="2"/>
              <a:buChar char="v"/>
            </a:pPr>
            <a:endParaRPr lang="en-US" dirty="0">
              <a:solidFill>
                <a:srgbClr val="222222"/>
              </a:solidFill>
              <a:ea typeface="Calibri" panose="020F0502020204030204" pitchFamily="34" charset="0"/>
            </a:endParaRPr>
          </a:p>
          <a:p>
            <a:pPr marL="514350" lvl="1" indent="-285750">
              <a:spcBef>
                <a:spcPct val="20000"/>
              </a:spcBef>
              <a:buFont typeface="Wingdings" panose="05000000000000000000" pitchFamily="2" charset="2"/>
              <a:buChar char="v"/>
            </a:pPr>
            <a:r>
              <a:rPr lang="en-US" dirty="0">
                <a:solidFill>
                  <a:srgbClr val="222222"/>
                </a:solidFill>
                <a:ea typeface="Calibri" panose="020F0502020204030204" pitchFamily="34" charset="0"/>
              </a:rPr>
              <a:t>Educational/Environmental </a:t>
            </a:r>
            <a:r>
              <a:rPr lang="en-US" dirty="0" smtClean="0">
                <a:solidFill>
                  <a:srgbClr val="222222"/>
                </a:solidFill>
                <a:ea typeface="Calibri" panose="020F0502020204030204" pitchFamily="34" charset="0"/>
              </a:rPr>
              <a:t>Disadvantage</a:t>
            </a:r>
          </a:p>
          <a:p>
            <a:pPr marL="514350" lvl="1" indent="-285750">
              <a:spcBef>
                <a:spcPct val="20000"/>
              </a:spcBef>
              <a:buFont typeface="Wingdings" panose="05000000000000000000" pitchFamily="2" charset="2"/>
              <a:buChar char="v"/>
            </a:pPr>
            <a:endParaRPr lang="en-US" dirty="0">
              <a:solidFill>
                <a:srgbClr val="222222"/>
              </a:solidFill>
              <a:ea typeface="Calibri" panose="020F0502020204030204" pitchFamily="34" charset="0"/>
            </a:endParaRPr>
          </a:p>
          <a:p>
            <a:pPr marL="514350" lvl="1" indent="-285750">
              <a:spcBef>
                <a:spcPct val="20000"/>
              </a:spcBef>
              <a:buFont typeface="Wingdings" panose="05000000000000000000" pitchFamily="2" charset="2"/>
              <a:buChar char="v"/>
            </a:pPr>
            <a:r>
              <a:rPr lang="en-US" dirty="0">
                <a:solidFill>
                  <a:srgbClr val="222222"/>
                </a:solidFill>
                <a:ea typeface="Calibri" panose="020F0502020204030204" pitchFamily="34" charset="0"/>
              </a:rPr>
              <a:t>Low performing high school</a:t>
            </a:r>
          </a:p>
          <a:p>
            <a:pPr marL="514350" lvl="1" indent="-285750">
              <a:spcBef>
                <a:spcPct val="20000"/>
              </a:spcBef>
              <a:buFont typeface="Wingdings" panose="05000000000000000000" pitchFamily="2" charset="2"/>
              <a:buChar char="v"/>
            </a:pPr>
            <a:endParaRPr lang="en-US" dirty="0" smtClean="0">
              <a:solidFill>
                <a:srgbClr val="222222"/>
              </a:solidFill>
              <a:ea typeface="Calibri" panose="020F0502020204030204" pitchFamily="34" charset="0"/>
            </a:endParaRPr>
          </a:p>
          <a:p>
            <a:pPr marL="514350" lvl="1" indent="-285750">
              <a:spcBef>
                <a:spcPct val="20000"/>
              </a:spcBef>
              <a:buFont typeface="Wingdings" panose="05000000000000000000" pitchFamily="2" charset="2"/>
              <a:buChar char="v"/>
            </a:pPr>
            <a:r>
              <a:rPr lang="en-US" dirty="0" smtClean="0">
                <a:solidFill>
                  <a:srgbClr val="222222"/>
                </a:solidFill>
                <a:ea typeface="Calibri" panose="020F0502020204030204" pitchFamily="34" charset="0"/>
              </a:rPr>
              <a:t>Unprepared </a:t>
            </a:r>
            <a:r>
              <a:rPr lang="en-US" dirty="0">
                <a:solidFill>
                  <a:srgbClr val="222222"/>
                </a:solidFill>
                <a:ea typeface="Calibri" panose="020F0502020204030204" pitchFamily="34" charset="0"/>
              </a:rPr>
              <a:t>for college</a:t>
            </a:r>
          </a:p>
          <a:p>
            <a:pPr marL="514350" lvl="1" indent="-285750">
              <a:spcBef>
                <a:spcPct val="20000"/>
              </a:spcBef>
              <a:buFont typeface="Wingdings" panose="05000000000000000000" pitchFamily="2" charset="2"/>
              <a:buChar char="v"/>
            </a:pPr>
            <a:endParaRPr lang="en-US" dirty="0" smtClean="0">
              <a:solidFill>
                <a:srgbClr val="222222"/>
              </a:solidFill>
              <a:ea typeface="Calibri" panose="020F0502020204030204" pitchFamily="34" charset="0"/>
            </a:endParaRPr>
          </a:p>
          <a:p>
            <a:pPr marL="514350" lvl="1" indent="-285750">
              <a:spcBef>
                <a:spcPct val="20000"/>
              </a:spcBef>
              <a:buFont typeface="Wingdings" panose="05000000000000000000" pitchFamily="2" charset="2"/>
              <a:buChar char="v"/>
            </a:pPr>
            <a:r>
              <a:rPr lang="en-US" dirty="0" smtClean="0">
                <a:solidFill>
                  <a:srgbClr val="222222"/>
                </a:solidFill>
                <a:ea typeface="Calibri" panose="020F0502020204030204" pitchFamily="34" charset="0"/>
              </a:rPr>
              <a:t>From </a:t>
            </a:r>
            <a:r>
              <a:rPr lang="en-US" dirty="0">
                <a:solidFill>
                  <a:srgbClr val="222222"/>
                </a:solidFill>
                <a:ea typeface="Calibri" panose="020F0502020204030204" pitchFamily="34" charset="0"/>
              </a:rPr>
              <a:t>an inner city neighborhood</a:t>
            </a:r>
          </a:p>
          <a:p>
            <a:pPr marL="514350" lvl="1" indent="-285750">
              <a:spcBef>
                <a:spcPct val="20000"/>
              </a:spcBef>
              <a:buFont typeface="Wingdings" panose="05000000000000000000" pitchFamily="2" charset="2"/>
              <a:buChar char="v"/>
            </a:pPr>
            <a:endParaRPr lang="en-US" dirty="0" smtClean="0">
              <a:solidFill>
                <a:srgbClr val="222222"/>
              </a:solidFill>
              <a:ea typeface="Calibri" panose="020F0502020204030204" pitchFamily="34" charset="0"/>
            </a:endParaRPr>
          </a:p>
          <a:p>
            <a:pPr marL="514350" lvl="1" indent="-285750">
              <a:spcBef>
                <a:spcPct val="20000"/>
              </a:spcBef>
              <a:buFont typeface="Wingdings" panose="05000000000000000000" pitchFamily="2" charset="2"/>
              <a:buChar char="v"/>
            </a:pPr>
            <a:r>
              <a:rPr lang="en-US" dirty="0" smtClean="0">
                <a:solidFill>
                  <a:srgbClr val="222222"/>
                </a:solidFill>
                <a:ea typeface="Calibri" panose="020F0502020204030204" pitchFamily="34" charset="0"/>
              </a:rPr>
              <a:t>Low </a:t>
            </a:r>
            <a:r>
              <a:rPr lang="en-US" dirty="0">
                <a:solidFill>
                  <a:srgbClr val="222222"/>
                </a:solidFill>
                <a:ea typeface="Calibri" panose="020F0502020204030204" pitchFamily="34" charset="0"/>
              </a:rPr>
              <a:t>test scores</a:t>
            </a:r>
          </a:p>
        </p:txBody>
      </p:sp>
    </p:spTree>
    <p:extLst>
      <p:ext uri="{BB962C8B-B14F-4D97-AF65-F5344CB8AC3E}">
        <p14:creationId xmlns:p14="http://schemas.microsoft.com/office/powerpoint/2010/main" val="867658979"/>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579" y="1624149"/>
            <a:ext cx="7572648" cy="2187455"/>
          </a:xfrm>
        </p:spPr>
        <p:txBody>
          <a:bodyPr>
            <a:noAutofit/>
          </a:bodyPr>
          <a:lstStyle/>
          <a:p>
            <a:pPr marL="514350" lvl="1">
              <a:buFont typeface="Wingdings" panose="05000000000000000000" pitchFamily="2" charset="2"/>
              <a:buChar char="v"/>
            </a:pPr>
            <a:r>
              <a:rPr lang="en-US" sz="2400" dirty="0">
                <a:solidFill>
                  <a:srgbClr val="222222"/>
                </a:solidFill>
                <a:ea typeface="Calibri" panose="020F0502020204030204" pitchFamily="34" charset="0"/>
              </a:rPr>
              <a:t>For 45 years EOP has been providing educational access and opportunity to more than 250,000 economically and educationally disadvantaged students throughout California, the majority of whom are first generation college students.</a:t>
            </a:r>
          </a:p>
          <a:p>
            <a:pPr marL="514350" lvl="1">
              <a:buFont typeface="Wingdings" panose="05000000000000000000" pitchFamily="2" charset="2"/>
              <a:buChar char="v"/>
            </a:pPr>
            <a:endParaRPr lang="en-US" sz="2400" dirty="0">
              <a:solidFill>
                <a:srgbClr val="222222"/>
              </a:solidFill>
              <a:ea typeface="Calibri" panose="020F0502020204030204" pitchFamily="34" charset="0"/>
            </a:endParaRPr>
          </a:p>
          <a:p>
            <a:pPr marL="514350" lvl="1">
              <a:buFont typeface="Wingdings" panose="05000000000000000000" pitchFamily="2" charset="2"/>
              <a:buChar char="v"/>
            </a:pPr>
            <a:r>
              <a:rPr lang="en-US" sz="2400" dirty="0">
                <a:solidFill>
                  <a:srgbClr val="222222"/>
                </a:solidFill>
                <a:ea typeface="Calibri" panose="020F0502020204030204" pitchFamily="34" charset="0"/>
              </a:rPr>
              <a:t>Over </a:t>
            </a:r>
            <a:r>
              <a:rPr lang="en-US" sz="2400" dirty="0">
                <a:solidFill>
                  <a:srgbClr val="FF0000"/>
                </a:solidFill>
                <a:ea typeface="Calibri" panose="020F0502020204030204" pitchFamily="34" charset="0"/>
              </a:rPr>
              <a:t>200,000</a:t>
            </a:r>
            <a:r>
              <a:rPr lang="en-US" sz="2400" dirty="0">
                <a:solidFill>
                  <a:srgbClr val="222222"/>
                </a:solidFill>
                <a:ea typeface="Calibri" panose="020F0502020204030204" pitchFamily="34" charset="0"/>
              </a:rPr>
              <a:t> EOP students have graduated from the CSU system</a:t>
            </a:r>
            <a:r>
              <a:rPr lang="en-US" sz="2400" dirty="0" smtClean="0">
                <a:solidFill>
                  <a:srgbClr val="222222"/>
                </a:solidFill>
                <a:ea typeface="Calibri" panose="020F0502020204030204" pitchFamily="34" charset="0"/>
              </a:rPr>
              <a:t>.</a:t>
            </a:r>
            <a:endParaRPr lang="en-US" sz="3600" dirty="0" smtClean="0"/>
          </a:p>
        </p:txBody>
      </p:sp>
      <p:sp>
        <p:nvSpPr>
          <p:cNvPr id="4" name="Text Placeholder 3"/>
          <p:cNvSpPr>
            <a:spLocks noGrp="1"/>
          </p:cNvSpPr>
          <p:nvPr>
            <p:ph type="body" sz="half" idx="4294967295"/>
          </p:nvPr>
        </p:nvSpPr>
        <p:spPr>
          <a:xfrm>
            <a:off x="743579" y="404949"/>
            <a:ext cx="7918100" cy="1219200"/>
          </a:xfrm>
        </p:spPr>
        <p:txBody>
          <a:bodyPr>
            <a:noAutofit/>
          </a:bodyPr>
          <a:lstStyle/>
          <a:p>
            <a:pPr marL="0" indent="0" algn="ctr">
              <a:spcBef>
                <a:spcPct val="0"/>
              </a:spcBef>
              <a:buNone/>
            </a:pPr>
            <a:r>
              <a:rPr lang="en-US" b="1" dirty="0">
                <a:latin typeface="Copperplate Gothic Light" panose="020E0507020206020404" pitchFamily="34" charset="0"/>
              </a:rPr>
              <a:t>EOP Impact in the last 40+ years?</a:t>
            </a:r>
          </a:p>
        </p:txBody>
      </p:sp>
    </p:spTree>
    <p:extLst>
      <p:ext uri="{BB962C8B-B14F-4D97-AF65-F5344CB8AC3E}">
        <p14:creationId xmlns:p14="http://schemas.microsoft.com/office/powerpoint/2010/main" val="1896776505"/>
      </p:ext>
    </p:extLst>
  </p:cSld>
  <p:clrMapOvr>
    <a:masterClrMapping/>
  </p:clrMapOvr>
  <mc:AlternateContent xmlns:mc="http://schemas.openxmlformats.org/markup-compatibility/2006" xmlns:p14="http://schemas.microsoft.com/office/powerpoint/2010/main">
    <mc:Choice Requires="p14">
      <p:transition spd="slow" p14:dur="3400" advTm="8000">
        <p14:reveal/>
      </p:transition>
    </mc:Choice>
    <mc:Fallback xmlns="">
      <p:transition spd="slow"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sa.jpg"/>
          <p:cNvPicPr>
            <a:picLocks noGrp="1" noChangeAspect="1"/>
          </p:cNvPicPr>
          <p:nvPr>
            <p:ph idx="1"/>
          </p:nvPr>
        </p:nvPicPr>
        <p:blipFill>
          <a:blip r:embed="rId2" cstate="print"/>
          <a:stretch>
            <a:fillRect/>
          </a:stretch>
        </p:blipFill>
        <p:spPr>
          <a:xfrm>
            <a:off x="4147037" y="1161977"/>
            <a:ext cx="4409824" cy="3885307"/>
          </a:xfrm>
          <a:prstGeom prst="rect">
            <a:avLst/>
          </a:prstGeom>
          <a:ln>
            <a:noFill/>
          </a:ln>
          <a:effectLst>
            <a:outerShdw blurRad="190500" algn="tl" rotWithShape="0">
              <a:srgbClr val="000000">
                <a:alpha val="70000"/>
              </a:srgbClr>
            </a:outerShdw>
          </a:effectLst>
        </p:spPr>
      </p:pic>
      <p:sp>
        <p:nvSpPr>
          <p:cNvPr id="2" name="TextBox 1"/>
          <p:cNvSpPr txBox="1"/>
          <p:nvPr/>
        </p:nvSpPr>
        <p:spPr>
          <a:xfrm>
            <a:off x="432080" y="1488803"/>
            <a:ext cx="3406392" cy="3231654"/>
          </a:xfrm>
          <a:prstGeom prst="rect">
            <a:avLst/>
          </a:prstGeom>
          <a:noFill/>
        </p:spPr>
        <p:txBody>
          <a:bodyPr wrap="square" rtlCol="0">
            <a:spAutoFit/>
          </a:bodyPr>
          <a:lstStyle/>
          <a:p>
            <a:pPr marL="457200" indent="-457200">
              <a:buFont typeface="Wingdings" panose="05000000000000000000" pitchFamily="2" charset="2"/>
              <a:buChar char="v"/>
            </a:pPr>
            <a:r>
              <a:rPr lang="en-US" sz="2000" dirty="0"/>
              <a:t>A</a:t>
            </a:r>
            <a:r>
              <a:rPr lang="en-US" sz="2000" dirty="0" smtClean="0"/>
              <a:t>n </a:t>
            </a:r>
            <a:r>
              <a:rPr lang="en-US" sz="2000" dirty="0"/>
              <a:t>icon of the civil rights struggle in the years after the Montgomery boycott, a symbol of resistance against </a:t>
            </a:r>
            <a:r>
              <a:rPr lang="en-US" sz="2000" dirty="0" smtClean="0"/>
              <a:t>injustice. </a:t>
            </a:r>
          </a:p>
          <a:p>
            <a:pPr marL="457200" indent="-457200">
              <a:buFont typeface="Wingdings" panose="05000000000000000000" pitchFamily="2" charset="2"/>
              <a:buChar char="v"/>
            </a:pPr>
            <a:endParaRPr lang="en-US" sz="2000" dirty="0" smtClean="0"/>
          </a:p>
          <a:p>
            <a:pPr marL="457200" indent="-457200">
              <a:buFont typeface="Wingdings" panose="05000000000000000000" pitchFamily="2" charset="2"/>
              <a:buChar char="v"/>
            </a:pPr>
            <a:r>
              <a:rPr lang="en-US" sz="2000" dirty="0" smtClean="0">
                <a:solidFill>
                  <a:srgbClr val="222222"/>
                </a:solidFill>
                <a:ea typeface="Calibri" panose="020F0502020204030204" pitchFamily="34" charset="0"/>
              </a:rPr>
              <a:t>Known as the “First </a:t>
            </a:r>
            <a:r>
              <a:rPr lang="en-US" sz="2000" dirty="0">
                <a:solidFill>
                  <a:srgbClr val="222222"/>
                </a:solidFill>
                <a:ea typeface="Calibri" panose="020F0502020204030204" pitchFamily="34" charset="0"/>
              </a:rPr>
              <a:t>Lady” of the Civil Rights </a:t>
            </a:r>
            <a:r>
              <a:rPr lang="en-US" sz="2000" dirty="0" smtClean="0">
                <a:solidFill>
                  <a:srgbClr val="222222"/>
                </a:solidFill>
                <a:ea typeface="Calibri" panose="020F0502020204030204" pitchFamily="34" charset="0"/>
              </a:rPr>
              <a:t>Movement.</a:t>
            </a:r>
            <a:endParaRPr lang="en-US" sz="1600" dirty="0">
              <a:ea typeface="Calibri" panose="020F0502020204030204" pitchFamily="34" charset="0"/>
            </a:endParaRPr>
          </a:p>
          <a:p>
            <a:pPr marL="457200" indent="-457200">
              <a:buFont typeface="Wingdings" panose="05000000000000000000" pitchFamily="2" charset="2"/>
              <a:buChar char="v"/>
            </a:pPr>
            <a:endParaRPr lang="en-US" sz="2400" dirty="0"/>
          </a:p>
        </p:txBody>
      </p:sp>
      <p:sp>
        <p:nvSpPr>
          <p:cNvPr id="5" name="Rectangle 4"/>
          <p:cNvSpPr/>
          <p:nvPr/>
        </p:nvSpPr>
        <p:spPr>
          <a:xfrm>
            <a:off x="3117133" y="234652"/>
            <a:ext cx="2781701" cy="584775"/>
          </a:xfrm>
          <a:prstGeom prst="rect">
            <a:avLst/>
          </a:prstGeom>
        </p:spPr>
        <p:txBody>
          <a:bodyPr wrap="square">
            <a:spAutoFit/>
          </a:bodyPr>
          <a:lstStyle/>
          <a:p>
            <a:pPr algn="ctr"/>
            <a:r>
              <a:rPr lang="en-US" sz="3200" b="1" dirty="0">
                <a:latin typeface="Copperplate Gothic Light" panose="020E0507020206020404" pitchFamily="34" charset="0"/>
              </a:rPr>
              <a:t>Rosa Parks</a:t>
            </a:r>
          </a:p>
        </p:txBody>
      </p:sp>
    </p:spTree>
    <p:extLst>
      <p:ext uri="{BB962C8B-B14F-4D97-AF65-F5344CB8AC3E}">
        <p14:creationId xmlns:p14="http://schemas.microsoft.com/office/powerpoint/2010/main" val="192020682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opperplate Gothic Light" panose="020E0507020206020404" pitchFamily="34" charset="0"/>
              </a:rPr>
              <a:t>EOP CSUSM Mission</a:t>
            </a:r>
            <a:endParaRPr lang="en-US" b="1" dirty="0">
              <a:effectLst>
                <a:outerShdw blurRad="38100" dist="38100" dir="2700000" algn="tl">
                  <a:srgbClr val="000000">
                    <a:alpha val="43137"/>
                  </a:srgbClr>
                </a:outerShdw>
              </a:effectLst>
              <a:latin typeface="Copperplate Gothic Light" panose="020E0507020206020404" pitchFamily="34" charset="0"/>
            </a:endParaRPr>
          </a:p>
        </p:txBody>
      </p:sp>
      <p:sp>
        <p:nvSpPr>
          <p:cNvPr id="3" name="Content Placeholder 2"/>
          <p:cNvSpPr>
            <a:spLocks noGrp="1"/>
          </p:cNvSpPr>
          <p:nvPr>
            <p:ph idx="1"/>
          </p:nvPr>
        </p:nvSpPr>
        <p:spPr>
          <a:xfrm>
            <a:off x="504929" y="1632356"/>
            <a:ext cx="8134141" cy="3924300"/>
          </a:xfrm>
        </p:spPr>
        <p:txBody>
          <a:bodyPr/>
          <a:lstStyle/>
          <a:p>
            <a:pPr marL="0" indent="0" algn="ctr">
              <a:buNone/>
            </a:pPr>
            <a:r>
              <a:rPr lang="en-US" b="1" dirty="0" smtClean="0"/>
              <a:t>“The mission of EOP is to provide access, retention support services, and lifelong skill development for historically underrepresented, financially disadvantaged and first generation students that will lead to their bachelor’s degree.”</a:t>
            </a:r>
            <a:endParaRPr lang="en-US" b="1" dirty="0"/>
          </a:p>
        </p:txBody>
      </p:sp>
    </p:spTree>
    <p:extLst>
      <p:ext uri="{BB962C8B-B14F-4D97-AF65-F5344CB8AC3E}">
        <p14:creationId xmlns:p14="http://schemas.microsoft.com/office/powerpoint/2010/main" val="440665628"/>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lunches.jpg"/>
          <p:cNvPicPr>
            <a:picLocks noGrp="1" noChangeAspect="1"/>
          </p:cNvPicPr>
          <p:nvPr>
            <p:ph idx="1"/>
          </p:nvPr>
        </p:nvPicPr>
        <p:blipFill>
          <a:blip r:embed="rId2" cstate="print"/>
          <a:stretch>
            <a:fillRect/>
          </a:stretch>
        </p:blipFill>
        <p:spPr>
          <a:xfrm>
            <a:off x="465752" y="1263571"/>
            <a:ext cx="4820930" cy="3278940"/>
          </a:xfrm>
          <a:prstGeom prst="rect">
            <a:avLst/>
          </a:prstGeom>
          <a:ln>
            <a:noFill/>
          </a:ln>
          <a:effectLst>
            <a:outerShdw blurRad="190500" algn="tl" rotWithShape="0">
              <a:srgbClr val="000000">
                <a:alpha val="70000"/>
              </a:srgbClr>
            </a:outerShdw>
          </a:effectLst>
        </p:spPr>
      </p:pic>
      <p:sp>
        <p:nvSpPr>
          <p:cNvPr id="2" name="Rectangle 1"/>
          <p:cNvSpPr/>
          <p:nvPr/>
        </p:nvSpPr>
        <p:spPr>
          <a:xfrm>
            <a:off x="5219305" y="966008"/>
            <a:ext cx="3635937" cy="4524315"/>
          </a:xfrm>
          <a:prstGeom prst="rect">
            <a:avLst/>
          </a:prstGeom>
        </p:spPr>
        <p:txBody>
          <a:bodyPr wrap="square">
            <a:spAutoFit/>
          </a:bodyPr>
          <a:lstStyle/>
          <a:p>
            <a:pPr marL="514350" marR="0" indent="-285750">
              <a:spcBef>
                <a:spcPts val="0"/>
              </a:spcBef>
              <a:spcAft>
                <a:spcPts val="0"/>
              </a:spcAft>
              <a:buFont typeface="Wingdings" panose="05000000000000000000" pitchFamily="2" charset="2"/>
              <a:buChar char="v"/>
            </a:pPr>
            <a:r>
              <a:rPr lang="en-US" dirty="0" smtClean="0">
                <a:solidFill>
                  <a:srgbClr val="222222"/>
                </a:solidFill>
                <a:ea typeface="Calibri" panose="020F0502020204030204" pitchFamily="34" charset="0"/>
              </a:rPr>
              <a:t>While </a:t>
            </a:r>
            <a:r>
              <a:rPr lang="en-US" dirty="0">
                <a:solidFill>
                  <a:srgbClr val="222222"/>
                </a:solidFill>
                <a:ea typeface="Calibri" panose="020F0502020204030204" pitchFamily="34" charset="0"/>
              </a:rPr>
              <a:t>not the first sit-ins of the civil Rights Movement, the Greensboro sit-ins were an instrumental action, leading to increased national sentiment at a crucial period in US history</a:t>
            </a:r>
            <a:r>
              <a:rPr lang="en-US" dirty="0" smtClean="0">
                <a:solidFill>
                  <a:srgbClr val="222222"/>
                </a:solidFill>
                <a:ea typeface="Calibri" panose="020F0502020204030204" pitchFamily="34" charset="0"/>
              </a:rPr>
              <a:t>.</a:t>
            </a:r>
          </a:p>
          <a:p>
            <a:pPr marL="228600" marR="0">
              <a:spcBef>
                <a:spcPts val="0"/>
              </a:spcBef>
              <a:spcAft>
                <a:spcPts val="0"/>
              </a:spcAft>
            </a:pPr>
            <a:r>
              <a:rPr lang="en-US" dirty="0" smtClean="0">
                <a:solidFill>
                  <a:srgbClr val="222222"/>
                </a:solidFill>
                <a:ea typeface="Calibri" panose="020F0502020204030204" pitchFamily="34" charset="0"/>
              </a:rPr>
              <a:t> </a:t>
            </a:r>
          </a:p>
          <a:p>
            <a:pPr marL="514350" marR="0" indent="-285750">
              <a:spcBef>
                <a:spcPts val="0"/>
              </a:spcBef>
              <a:spcAft>
                <a:spcPts val="0"/>
              </a:spcAft>
              <a:buFont typeface="Wingdings" panose="05000000000000000000" pitchFamily="2" charset="2"/>
              <a:buChar char="v"/>
            </a:pPr>
            <a:r>
              <a:rPr lang="en-US" dirty="0" smtClean="0">
                <a:solidFill>
                  <a:srgbClr val="222222"/>
                </a:solidFill>
                <a:ea typeface="Calibri" panose="020F0502020204030204" pitchFamily="34" charset="0"/>
              </a:rPr>
              <a:t>The </a:t>
            </a:r>
            <a:r>
              <a:rPr lang="en-US" dirty="0">
                <a:solidFill>
                  <a:srgbClr val="222222"/>
                </a:solidFill>
                <a:ea typeface="Calibri" panose="020F0502020204030204" pitchFamily="34" charset="0"/>
              </a:rPr>
              <a:t>primary event took place at </a:t>
            </a:r>
            <a:r>
              <a:rPr lang="en-US" dirty="0" smtClean="0">
                <a:solidFill>
                  <a:srgbClr val="222222"/>
                </a:solidFill>
                <a:ea typeface="Calibri" panose="020F0502020204030204" pitchFamily="34" charset="0"/>
              </a:rPr>
              <a:t>the Woolworth </a:t>
            </a:r>
            <a:r>
              <a:rPr lang="en-US" dirty="0">
                <a:solidFill>
                  <a:srgbClr val="222222"/>
                </a:solidFill>
                <a:ea typeface="Calibri" panose="020F0502020204030204" pitchFamily="34" charset="0"/>
              </a:rPr>
              <a:t>store in Greensboro, NC </a:t>
            </a:r>
            <a:r>
              <a:rPr lang="en-US" dirty="0" smtClean="0">
                <a:solidFill>
                  <a:srgbClr val="222222"/>
                </a:solidFill>
                <a:ea typeface="Calibri" panose="020F0502020204030204" pitchFamily="34" charset="0"/>
              </a:rPr>
              <a:t>and was </a:t>
            </a:r>
            <a:r>
              <a:rPr lang="en-US" dirty="0">
                <a:solidFill>
                  <a:srgbClr val="222222"/>
                </a:solidFill>
                <a:ea typeface="Calibri" panose="020F0502020204030204" pitchFamily="34" charset="0"/>
              </a:rPr>
              <a:t>led by four freshman from North Carolina A&amp;T University. </a:t>
            </a:r>
            <a:endParaRPr lang="en-US" dirty="0" smtClean="0">
              <a:solidFill>
                <a:srgbClr val="222222"/>
              </a:solidFill>
              <a:ea typeface="Calibri" panose="020F0502020204030204" pitchFamily="34" charset="0"/>
            </a:endParaRPr>
          </a:p>
          <a:p>
            <a:pPr marL="514350" marR="0" indent="-285750">
              <a:spcBef>
                <a:spcPts val="0"/>
              </a:spcBef>
              <a:spcAft>
                <a:spcPts val="0"/>
              </a:spcAft>
              <a:buFont typeface="Wingdings" panose="05000000000000000000" pitchFamily="2" charset="2"/>
              <a:buChar char="v"/>
            </a:pPr>
            <a:endParaRPr lang="en-US" dirty="0" smtClean="0">
              <a:solidFill>
                <a:srgbClr val="222222"/>
              </a:solidFill>
              <a:ea typeface="Calibri" panose="020F0502020204030204" pitchFamily="34" charset="0"/>
            </a:endParaRPr>
          </a:p>
          <a:p>
            <a:pPr marL="514350" marR="0" indent="-285750">
              <a:spcBef>
                <a:spcPts val="0"/>
              </a:spcBef>
              <a:spcAft>
                <a:spcPts val="0"/>
              </a:spcAft>
              <a:buFont typeface="Wingdings" panose="05000000000000000000" pitchFamily="2" charset="2"/>
              <a:buChar char="v"/>
            </a:pPr>
            <a:r>
              <a:rPr lang="en-US" dirty="0" smtClean="0">
                <a:solidFill>
                  <a:srgbClr val="222222"/>
                </a:solidFill>
                <a:ea typeface="Calibri" panose="020F0502020204030204" pitchFamily="34" charset="0"/>
              </a:rPr>
              <a:t>The </a:t>
            </a:r>
            <a:r>
              <a:rPr lang="en-US" dirty="0">
                <a:solidFill>
                  <a:srgbClr val="222222"/>
                </a:solidFill>
                <a:ea typeface="Calibri" panose="020F0502020204030204" pitchFamily="34" charset="0"/>
              </a:rPr>
              <a:t>site of the store is now the international Civil Rights Center and Museum.</a:t>
            </a:r>
            <a:endParaRPr lang="en-US" sz="1400" dirty="0">
              <a:effectLst/>
              <a:ea typeface="Calibri" panose="020F0502020204030204" pitchFamily="34" charset="0"/>
            </a:endParaRPr>
          </a:p>
        </p:txBody>
      </p:sp>
      <p:sp>
        <p:nvSpPr>
          <p:cNvPr id="3" name="Rectangle 2"/>
          <p:cNvSpPr/>
          <p:nvPr/>
        </p:nvSpPr>
        <p:spPr>
          <a:xfrm>
            <a:off x="2529560" y="144289"/>
            <a:ext cx="4233210" cy="584775"/>
          </a:xfrm>
          <a:prstGeom prst="rect">
            <a:avLst/>
          </a:prstGeom>
        </p:spPr>
        <p:txBody>
          <a:bodyPr wrap="none">
            <a:spAutoFit/>
          </a:bodyPr>
          <a:lstStyle/>
          <a:p>
            <a:r>
              <a:rPr lang="en-US" sz="3200" b="1" dirty="0">
                <a:latin typeface="Copperplate Gothic Light" panose="020E0507020206020404" pitchFamily="34" charset="0"/>
              </a:rPr>
              <a:t>Greensboro</a:t>
            </a:r>
            <a:r>
              <a:rPr lang="en-US" dirty="0">
                <a:solidFill>
                  <a:srgbClr val="222222"/>
                </a:solidFill>
                <a:latin typeface="Times New Roman" panose="02020603050405020304" pitchFamily="18" charset="0"/>
                <a:ea typeface="Calibri" panose="020F0502020204030204" pitchFamily="34" charset="0"/>
              </a:rPr>
              <a:t> </a:t>
            </a:r>
            <a:r>
              <a:rPr lang="en-US" sz="3200" b="1" dirty="0">
                <a:latin typeface="Copperplate Gothic Light" panose="020E0507020206020404" pitchFamily="34" charset="0"/>
              </a:rPr>
              <a:t>Four </a:t>
            </a:r>
          </a:p>
        </p:txBody>
      </p:sp>
    </p:spTree>
    <p:extLst>
      <p:ext uri="{BB962C8B-B14F-4D97-AF65-F5344CB8AC3E}">
        <p14:creationId xmlns:p14="http://schemas.microsoft.com/office/powerpoint/2010/main" val="67042728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4.jpg"/>
          <p:cNvPicPr>
            <a:picLocks noGrp="1" noChangeAspect="1"/>
          </p:cNvPicPr>
          <p:nvPr>
            <p:ph idx="1"/>
          </p:nvPr>
        </p:nvPicPr>
        <p:blipFill>
          <a:blip r:embed="rId2" cstate="print"/>
          <a:stretch>
            <a:fillRect/>
          </a:stretch>
        </p:blipFill>
        <p:spPr>
          <a:xfrm>
            <a:off x="2090510" y="683394"/>
            <a:ext cx="5083083" cy="3457244"/>
          </a:xfrm>
          <a:prstGeom prst="rect">
            <a:avLst/>
          </a:prstGeom>
          <a:ln>
            <a:noFill/>
          </a:ln>
          <a:effectLst>
            <a:outerShdw blurRad="190500" algn="tl" rotWithShape="0">
              <a:srgbClr val="000000">
                <a:alpha val="70000"/>
              </a:srgbClr>
            </a:outerShdw>
          </a:effectLst>
        </p:spPr>
      </p:pic>
      <p:sp>
        <p:nvSpPr>
          <p:cNvPr id="2" name="Rectangle 1"/>
          <p:cNvSpPr/>
          <p:nvPr/>
        </p:nvSpPr>
        <p:spPr>
          <a:xfrm>
            <a:off x="911888" y="4360244"/>
            <a:ext cx="7440329" cy="923330"/>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An outgrowth of the Civil Rights Movement, the Student Rights movement began when students who had participated in the Civil Rights marches brought that same activism right back to the college campuses.</a:t>
            </a:r>
          </a:p>
        </p:txBody>
      </p:sp>
    </p:spTree>
    <p:extLst>
      <p:ext uri="{BB962C8B-B14F-4D97-AF65-F5344CB8AC3E}">
        <p14:creationId xmlns:p14="http://schemas.microsoft.com/office/powerpoint/2010/main" val="6415832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919" y="1155032"/>
            <a:ext cx="5020740" cy="3507396"/>
          </a:xfrm>
          <a:prstGeom prst="rect">
            <a:avLst/>
          </a:prstGeom>
          <a:ln>
            <a:noFill/>
          </a:ln>
          <a:effectLst>
            <a:outerShdw blurRad="190500" algn="tl" rotWithShape="0">
              <a:srgbClr val="000000">
                <a:alpha val="70000"/>
              </a:srgbClr>
            </a:outerShdw>
          </a:effectLst>
        </p:spPr>
      </p:pic>
      <p:sp>
        <p:nvSpPr>
          <p:cNvPr id="2" name="Rectangle 1"/>
          <p:cNvSpPr/>
          <p:nvPr/>
        </p:nvSpPr>
        <p:spPr>
          <a:xfrm>
            <a:off x="5813659" y="1241659"/>
            <a:ext cx="2704699" cy="3139321"/>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Students along with adults wanted to gain back the land that was lost. </a:t>
            </a:r>
            <a:endParaRPr lang="en-US" dirty="0" smtClean="0">
              <a:solidFill>
                <a:srgbClr val="222222"/>
              </a:solidFill>
              <a:ea typeface="Calibri" panose="020F0502020204030204" pitchFamily="34" charset="0"/>
            </a:endParaRPr>
          </a:p>
          <a:p>
            <a:pPr marL="514350" indent="-285750">
              <a:buFont typeface="Wingdings" panose="05000000000000000000" pitchFamily="2" charset="2"/>
              <a:buChar char="v"/>
            </a:pPr>
            <a:endParaRPr lang="en-US" dirty="0" smtClean="0">
              <a:solidFill>
                <a:srgbClr val="222222"/>
              </a:solidFill>
              <a:ea typeface="Calibri" panose="020F0502020204030204" pitchFamily="34" charset="0"/>
            </a:endParaRPr>
          </a:p>
          <a:p>
            <a:pPr marL="514350" indent="-285750">
              <a:buFont typeface="Wingdings" panose="05000000000000000000" pitchFamily="2" charset="2"/>
              <a:buChar char="v"/>
            </a:pPr>
            <a:r>
              <a:rPr lang="en-US" dirty="0" smtClean="0">
                <a:solidFill>
                  <a:srgbClr val="222222"/>
                </a:solidFill>
                <a:ea typeface="Calibri" panose="020F0502020204030204" pitchFamily="34" charset="0"/>
              </a:rPr>
              <a:t>They </a:t>
            </a:r>
            <a:r>
              <a:rPr lang="en-US" dirty="0">
                <a:solidFill>
                  <a:srgbClr val="222222"/>
                </a:solidFill>
                <a:ea typeface="Calibri" panose="020F0502020204030204" pitchFamily="34" charset="0"/>
              </a:rPr>
              <a:t>wanted the restoration of historic land and wanted the right to use the land as they pleased for agriculture.</a:t>
            </a:r>
          </a:p>
        </p:txBody>
      </p:sp>
    </p:spTree>
    <p:extLst>
      <p:ext uri="{BB962C8B-B14F-4D97-AF65-F5344CB8AC3E}">
        <p14:creationId xmlns:p14="http://schemas.microsoft.com/office/powerpoint/2010/main" val="3023461736"/>
      </p:ext>
    </p:extLst>
  </p:cSld>
  <p:clrMapOvr>
    <a:masterClrMapping/>
  </p:clrMapOvr>
  <p:transition spd="slow" advClick="0" advTm="4000">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lewis\Desktop\25399_p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488" y="1041361"/>
            <a:ext cx="5133154" cy="34051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40631" y="1174282"/>
            <a:ext cx="3012707" cy="3139321"/>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Too often we forget that America has not always enjoyed its position as a human rights watchdog. </a:t>
            </a:r>
            <a:endParaRPr lang="en-US" dirty="0" smtClean="0">
              <a:solidFill>
                <a:srgbClr val="222222"/>
              </a:solidFill>
              <a:ea typeface="Calibri" panose="020F0502020204030204" pitchFamily="34" charset="0"/>
            </a:endParaRPr>
          </a:p>
          <a:p>
            <a:pPr marL="514350" indent="-285750">
              <a:buFont typeface="Wingdings" panose="05000000000000000000" pitchFamily="2" charset="2"/>
              <a:buChar char="v"/>
            </a:pPr>
            <a:endParaRPr lang="en-US" dirty="0">
              <a:solidFill>
                <a:srgbClr val="222222"/>
              </a:solidFill>
              <a:ea typeface="Calibri" panose="020F0502020204030204" pitchFamily="34" charset="0"/>
            </a:endParaRPr>
          </a:p>
          <a:p>
            <a:pPr marL="514350" indent="-285750">
              <a:buFont typeface="Wingdings" panose="05000000000000000000" pitchFamily="2" charset="2"/>
              <a:buChar char="v"/>
            </a:pPr>
            <a:r>
              <a:rPr lang="en-US" dirty="0" smtClean="0">
                <a:solidFill>
                  <a:srgbClr val="222222"/>
                </a:solidFill>
                <a:ea typeface="Calibri" panose="020F0502020204030204" pitchFamily="34" charset="0"/>
              </a:rPr>
              <a:t>Only </a:t>
            </a:r>
            <a:r>
              <a:rPr lang="en-US" dirty="0">
                <a:solidFill>
                  <a:srgbClr val="222222"/>
                </a:solidFill>
                <a:ea typeface="Calibri" panose="020F0502020204030204" pitchFamily="34" charset="0"/>
              </a:rPr>
              <a:t>a few generations ago, Americans were legally segregated with women and African-Americans barred from the voting booth.</a:t>
            </a:r>
          </a:p>
        </p:txBody>
      </p:sp>
    </p:spTree>
    <p:extLst>
      <p:ext uri="{BB962C8B-B14F-4D97-AF65-F5344CB8AC3E}">
        <p14:creationId xmlns:p14="http://schemas.microsoft.com/office/powerpoint/2010/main" val="19633403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78" y="2757040"/>
            <a:ext cx="3810245" cy="2588091"/>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088" y="423512"/>
            <a:ext cx="3878558" cy="2761256"/>
          </a:xfrm>
          <a:prstGeom prst="rect">
            <a:avLst/>
          </a:prstGeom>
          <a:ln>
            <a:noFill/>
          </a:ln>
          <a:effectLst>
            <a:outerShdw blurRad="190500" algn="tl" rotWithShape="0">
              <a:srgbClr val="000000">
                <a:alpha val="70000"/>
              </a:srgbClr>
            </a:outerShdw>
          </a:effectLst>
        </p:spPr>
      </p:pic>
      <p:sp>
        <p:nvSpPr>
          <p:cNvPr id="2" name="Rectangle 1"/>
          <p:cNvSpPr/>
          <p:nvPr/>
        </p:nvSpPr>
        <p:spPr>
          <a:xfrm>
            <a:off x="4943718" y="3554998"/>
            <a:ext cx="3902352" cy="1200329"/>
          </a:xfrm>
          <a:prstGeom prst="rect">
            <a:avLst/>
          </a:prstGeom>
        </p:spPr>
        <p:txBody>
          <a:bodyPr wrap="square">
            <a:spAutoFit/>
          </a:bodyPr>
          <a:lstStyle/>
          <a:p>
            <a:pPr marL="514350" indent="-285750">
              <a:buFont typeface="Wingdings" panose="05000000000000000000" pitchFamily="2" charset="2"/>
              <a:buChar char="v"/>
            </a:pPr>
            <a:r>
              <a:rPr lang="en-US" dirty="0" smtClean="0">
                <a:solidFill>
                  <a:srgbClr val="222222"/>
                </a:solidFill>
                <a:ea typeface="Calibri" panose="020F0502020204030204" pitchFamily="34" charset="0"/>
              </a:rPr>
              <a:t>The </a:t>
            </a:r>
            <a:r>
              <a:rPr lang="en-US" dirty="0">
                <a:solidFill>
                  <a:srgbClr val="222222"/>
                </a:solidFill>
                <a:ea typeface="Calibri" panose="020F0502020204030204" pitchFamily="34" charset="0"/>
              </a:rPr>
              <a:t>movement is ignited when </a:t>
            </a:r>
            <a:r>
              <a:rPr lang="en-US" dirty="0" smtClean="0">
                <a:solidFill>
                  <a:srgbClr val="222222"/>
                </a:solidFill>
                <a:ea typeface="Calibri" panose="020F0502020204030204" pitchFamily="34" charset="0"/>
              </a:rPr>
              <a:t>farm workers </a:t>
            </a:r>
            <a:r>
              <a:rPr lang="en-US" dirty="0">
                <a:solidFill>
                  <a:srgbClr val="222222"/>
                </a:solidFill>
                <a:ea typeface="Calibri" panose="020F0502020204030204" pitchFamily="34" charset="0"/>
              </a:rPr>
              <a:t>in the fields of California, led by Cesar Chavez and Dolores Huerta.</a:t>
            </a:r>
          </a:p>
        </p:txBody>
      </p:sp>
      <p:sp>
        <p:nvSpPr>
          <p:cNvPr id="3" name="Rectangle 2"/>
          <p:cNvSpPr/>
          <p:nvPr/>
        </p:nvSpPr>
        <p:spPr>
          <a:xfrm>
            <a:off x="354951" y="646188"/>
            <a:ext cx="4149672" cy="1754326"/>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In the 1960s and 1970s a generation of Mexican Americans, frustrated by persistent discrimination and poverty, find a new way forward, through social action and the building of a new “Chicano” identity. </a:t>
            </a:r>
          </a:p>
        </p:txBody>
      </p:sp>
    </p:spTree>
    <p:extLst>
      <p:ext uri="{BB962C8B-B14F-4D97-AF65-F5344CB8AC3E}">
        <p14:creationId xmlns:p14="http://schemas.microsoft.com/office/powerpoint/2010/main" val="1987783691"/>
      </p:ext>
    </p:extLst>
  </p:cSld>
  <p:clrMapOvr>
    <a:masterClrMapping/>
  </p:clrMapOvr>
  <p:transition spd="slow" advClick="0" advTm="4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mericanhistory.si.edu/sites/default/files/file-uploader/CorePicketers_2101a08b1b_fullsiz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95" y="1033179"/>
            <a:ext cx="5117023" cy="36871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645218" y="753112"/>
            <a:ext cx="3152274" cy="4247317"/>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 The Greensboro sit-ins included activity outside the lunch counter. Everyday people marched outside the stores. </a:t>
            </a:r>
            <a:endParaRPr lang="en-US" dirty="0" smtClean="0">
              <a:solidFill>
                <a:srgbClr val="222222"/>
              </a:solidFill>
              <a:ea typeface="Calibri" panose="020F0502020204030204" pitchFamily="34" charset="0"/>
            </a:endParaRPr>
          </a:p>
          <a:p>
            <a:pPr marL="514350" indent="-285750">
              <a:buFont typeface="Wingdings" panose="05000000000000000000" pitchFamily="2" charset="2"/>
              <a:buChar char="v"/>
            </a:pPr>
            <a:endParaRPr lang="en-US" dirty="0">
              <a:solidFill>
                <a:srgbClr val="222222"/>
              </a:solidFill>
              <a:ea typeface="Calibri" panose="020F0502020204030204" pitchFamily="34" charset="0"/>
            </a:endParaRPr>
          </a:p>
          <a:p>
            <a:pPr marL="514350" indent="-285750">
              <a:buFont typeface="Wingdings" panose="05000000000000000000" pitchFamily="2" charset="2"/>
              <a:buChar char="v"/>
            </a:pPr>
            <a:r>
              <a:rPr lang="en-US" dirty="0" smtClean="0">
                <a:solidFill>
                  <a:srgbClr val="222222"/>
                </a:solidFill>
                <a:ea typeface="Calibri" panose="020F0502020204030204" pitchFamily="34" charset="0"/>
              </a:rPr>
              <a:t>In </a:t>
            </a:r>
            <a:r>
              <a:rPr lang="en-US" dirty="0">
                <a:solidFill>
                  <a:srgbClr val="222222"/>
                </a:solidFill>
                <a:ea typeface="Calibri" panose="020F0502020204030204" pitchFamily="34" charset="0"/>
              </a:rPr>
              <a:t>this photograph from April 14, 1960, the picketers were mostly ministers from a church committee that organized a protest </a:t>
            </a:r>
            <a:r>
              <a:rPr lang="en-US" dirty="0" smtClean="0">
                <a:solidFill>
                  <a:srgbClr val="222222"/>
                </a:solidFill>
                <a:ea typeface="Calibri" panose="020F0502020204030204" pitchFamily="34" charset="0"/>
              </a:rPr>
              <a:t>of Woolworth </a:t>
            </a:r>
            <a:r>
              <a:rPr lang="en-US" dirty="0">
                <a:solidFill>
                  <a:srgbClr val="222222"/>
                </a:solidFill>
                <a:ea typeface="Calibri" panose="020F0502020204030204" pitchFamily="34" charset="0"/>
              </a:rPr>
              <a:t>policies in conjunction with the Congress of Racial Equality.</a:t>
            </a:r>
          </a:p>
        </p:txBody>
      </p:sp>
    </p:spTree>
    <p:extLst>
      <p:ext uri="{BB962C8B-B14F-4D97-AF65-F5344CB8AC3E}">
        <p14:creationId xmlns:p14="http://schemas.microsoft.com/office/powerpoint/2010/main" val="27249429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lewis\Desktop\tumblr_mrx9hgaRtl1sgr32d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64" y="471638"/>
            <a:ext cx="6860278" cy="41283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882763"/>
            <a:ext cx="9144000" cy="369332"/>
          </a:xfrm>
          <a:prstGeom prst="rect">
            <a:avLst/>
          </a:prstGeom>
        </p:spPr>
        <p:txBody>
          <a:bodyPr wrap="square">
            <a:spAutoFit/>
          </a:bodyPr>
          <a:lstStyle/>
          <a:p>
            <a:pPr marL="514350" indent="-285750">
              <a:buFont typeface="Wingdings" panose="05000000000000000000" pitchFamily="2" charset="2"/>
              <a:buChar char="v"/>
            </a:pPr>
            <a:r>
              <a:rPr lang="en-US" dirty="0">
                <a:solidFill>
                  <a:srgbClr val="222222"/>
                </a:solidFill>
                <a:ea typeface="Calibri" panose="020F0502020204030204" pitchFamily="34" charset="0"/>
              </a:rPr>
              <a:t>Marchers </a:t>
            </a:r>
            <a:r>
              <a:rPr lang="en-US" dirty="0" smtClean="0">
                <a:solidFill>
                  <a:srgbClr val="222222"/>
                </a:solidFill>
                <a:ea typeface="Calibri" panose="020F0502020204030204" pitchFamily="34" charset="0"/>
              </a:rPr>
              <a:t>hand-in-hand Americans </a:t>
            </a:r>
            <a:r>
              <a:rPr lang="en-US" dirty="0">
                <a:solidFill>
                  <a:srgbClr val="222222"/>
                </a:solidFill>
                <a:ea typeface="Calibri" panose="020F0502020204030204" pitchFamily="34" charset="0"/>
              </a:rPr>
              <a:t>demand racial equality on a civil rights demonstration.</a:t>
            </a:r>
          </a:p>
        </p:txBody>
      </p:sp>
    </p:spTree>
    <p:extLst>
      <p:ext uri="{BB962C8B-B14F-4D97-AF65-F5344CB8AC3E}">
        <p14:creationId xmlns:p14="http://schemas.microsoft.com/office/powerpoint/2010/main" val="67361991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3454</TotalTime>
  <Words>886</Words>
  <Application>Microsoft Office PowerPoint</Application>
  <PresentationFormat>On-screen Show (4:3)</PresentationFormat>
  <Paragraphs>93</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Copperplate Gothic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EOP</vt:lpstr>
      <vt:lpstr>History of EOP</vt:lpstr>
      <vt:lpstr>Early criteria for EOP (SB 1072)</vt:lpstr>
      <vt:lpstr>Today the criteria is:</vt:lpstr>
      <vt:lpstr>PowerPoint Presentation</vt:lpstr>
      <vt:lpstr>EOP CSUSM Mission</vt:lpstr>
    </vt:vector>
  </TitlesOfParts>
  <Company>CSUSM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Saira Rivera</dc:creator>
  <cp:lastModifiedBy>Marylou Gonzalez</cp:lastModifiedBy>
  <cp:revision>240</cp:revision>
  <cp:lastPrinted>2017-06-09T17:16:47Z</cp:lastPrinted>
  <dcterms:created xsi:type="dcterms:W3CDTF">2015-04-10T18:46:17Z</dcterms:created>
  <dcterms:modified xsi:type="dcterms:W3CDTF">2019-02-13T18:54:46Z</dcterms:modified>
</cp:coreProperties>
</file>