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704" r:id="rId1"/>
  </p:sldMasterIdLst>
  <p:notesMasterIdLst>
    <p:notesMasterId r:id="rId23"/>
  </p:notesMasterIdLst>
  <p:sldIdLst>
    <p:sldId id="257" r:id="rId2"/>
    <p:sldId id="259" r:id="rId3"/>
    <p:sldId id="324" r:id="rId4"/>
    <p:sldId id="260" r:id="rId5"/>
    <p:sldId id="262" r:id="rId6"/>
    <p:sldId id="330" r:id="rId7"/>
    <p:sldId id="331" r:id="rId8"/>
    <p:sldId id="264" r:id="rId9"/>
    <p:sldId id="318" r:id="rId10"/>
    <p:sldId id="266" r:id="rId11"/>
    <p:sldId id="268" r:id="rId12"/>
    <p:sldId id="267" r:id="rId13"/>
    <p:sldId id="265" r:id="rId14"/>
    <p:sldId id="319" r:id="rId15"/>
    <p:sldId id="278" r:id="rId16"/>
    <p:sldId id="279" r:id="rId17"/>
    <p:sldId id="286" r:id="rId18"/>
    <p:sldId id="321" r:id="rId19"/>
    <p:sldId id="281" r:id="rId20"/>
    <p:sldId id="287" r:id="rId21"/>
    <p:sldId id="280"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78545" autoAdjust="0"/>
  </p:normalViewPr>
  <p:slideViewPr>
    <p:cSldViewPr snapToGrid="0" snapToObjects="1">
      <p:cViewPr>
        <p:scale>
          <a:sx n="55" d="100"/>
          <a:sy n="55" d="100"/>
        </p:scale>
        <p:origin x="-1976" y="-976"/>
      </p:cViewPr>
      <p:guideLst>
        <p:guide orient="horz" pos="2160"/>
        <p:guide pos="2880"/>
      </p:guideLst>
    </p:cSldViewPr>
  </p:slideViewPr>
  <p:outlineViewPr>
    <p:cViewPr>
      <p:scale>
        <a:sx n="33" d="100"/>
        <a:sy n="33" d="100"/>
      </p:scale>
      <p:origin x="0" y="21896"/>
    </p:cViewPr>
  </p:outlineViewPr>
  <p:notesTextViewPr>
    <p:cViewPr>
      <p:scale>
        <a:sx n="100" d="100"/>
        <a:sy n="100" d="100"/>
      </p:scale>
      <p:origin x="0" y="0"/>
    </p:cViewPr>
  </p:notesTextViewPr>
  <p:sorterViewPr>
    <p:cViewPr>
      <p:scale>
        <a:sx n="100" d="100"/>
        <a:sy n="100" d="100"/>
      </p:scale>
      <p:origin x="0" y="5208"/>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964CC8-DB86-0749-9408-AA3374B7F154}" type="datetimeFigureOut">
              <a:rPr lang="en-US" smtClean="0"/>
              <a:t>2/12/15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EE7950-573F-0144-8BA8-B3995C7BBE5C}" type="slidenum">
              <a:rPr lang="en-US" smtClean="0"/>
              <a:t>‹#›</a:t>
            </a:fld>
            <a:endParaRPr lang="en-US"/>
          </a:p>
        </p:txBody>
      </p:sp>
    </p:spTree>
    <p:extLst>
      <p:ext uri="{BB962C8B-B14F-4D97-AF65-F5344CB8AC3E}">
        <p14:creationId xmlns:p14="http://schemas.microsoft.com/office/powerpoint/2010/main" val="364673181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endParaRPr lang="en-US" dirty="0"/>
          </a:p>
        </p:txBody>
      </p:sp>
      <p:sp>
        <p:nvSpPr>
          <p:cNvPr id="4" name="Slide Number Placeholder 3"/>
          <p:cNvSpPr>
            <a:spLocks noGrp="1"/>
          </p:cNvSpPr>
          <p:nvPr>
            <p:ph type="sldNum" sz="quarter" idx="10"/>
          </p:nvPr>
        </p:nvSpPr>
        <p:spPr/>
        <p:txBody>
          <a:bodyPr/>
          <a:lstStyle/>
          <a:p>
            <a:fld id="{BCEE7950-573F-0144-8BA8-B3995C7BBE5C}" type="slidenum">
              <a:rPr lang="en-US" smtClean="0"/>
              <a:t>1</a:t>
            </a:fld>
            <a:endParaRPr lang="en-US"/>
          </a:p>
        </p:txBody>
      </p:sp>
    </p:spTree>
    <p:extLst>
      <p:ext uri="{BB962C8B-B14F-4D97-AF65-F5344CB8AC3E}">
        <p14:creationId xmlns:p14="http://schemas.microsoft.com/office/powerpoint/2010/main" val="3477876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EE7950-573F-0144-8BA8-B3995C7BBE5C}" type="slidenum">
              <a:rPr lang="en-US" smtClean="0"/>
              <a:t>12</a:t>
            </a:fld>
            <a:endParaRPr lang="en-US"/>
          </a:p>
        </p:txBody>
      </p:sp>
    </p:spTree>
    <p:extLst>
      <p:ext uri="{BB962C8B-B14F-4D97-AF65-F5344CB8AC3E}">
        <p14:creationId xmlns:p14="http://schemas.microsoft.com/office/powerpoint/2010/main" val="26865581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EE7950-573F-0144-8BA8-B3995C7BBE5C}" type="slidenum">
              <a:rPr lang="en-US" smtClean="0"/>
              <a:t>13</a:t>
            </a:fld>
            <a:endParaRPr lang="en-US"/>
          </a:p>
        </p:txBody>
      </p:sp>
    </p:spTree>
    <p:extLst>
      <p:ext uri="{BB962C8B-B14F-4D97-AF65-F5344CB8AC3E}">
        <p14:creationId xmlns:p14="http://schemas.microsoft.com/office/powerpoint/2010/main" val="15080739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EE7950-573F-0144-8BA8-B3995C7BBE5C}" type="slidenum">
              <a:rPr lang="en-US" smtClean="0"/>
              <a:t>14</a:t>
            </a:fld>
            <a:endParaRPr lang="en-US"/>
          </a:p>
        </p:txBody>
      </p:sp>
    </p:spTree>
    <p:extLst>
      <p:ext uri="{BB962C8B-B14F-4D97-AF65-F5344CB8AC3E}">
        <p14:creationId xmlns:p14="http://schemas.microsoft.com/office/powerpoint/2010/main" val="969073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EE7950-573F-0144-8BA8-B3995C7BBE5C}" type="slidenum">
              <a:rPr lang="en-US" smtClean="0"/>
              <a:t>15</a:t>
            </a:fld>
            <a:endParaRPr lang="en-US"/>
          </a:p>
        </p:txBody>
      </p:sp>
    </p:spTree>
    <p:extLst>
      <p:ext uri="{BB962C8B-B14F-4D97-AF65-F5344CB8AC3E}">
        <p14:creationId xmlns:p14="http://schemas.microsoft.com/office/powerpoint/2010/main" val="25614177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Common concern </a:t>
            </a:r>
            <a:r>
              <a:rPr lang="en-US" baseline="0" dirty="0" smtClean="0"/>
              <a:t> - </a:t>
            </a:r>
            <a:r>
              <a:rPr lang="en-US" dirty="0" smtClean="0"/>
              <a:t>Students</a:t>
            </a:r>
            <a:r>
              <a:rPr lang="en-US" baseline="0" dirty="0" smtClean="0"/>
              <a:t> looking for validation, for support, confirmation that they are welcome and respected.</a:t>
            </a:r>
            <a:endParaRPr lang="en-US" dirty="0"/>
          </a:p>
        </p:txBody>
      </p:sp>
      <p:sp>
        <p:nvSpPr>
          <p:cNvPr id="4" name="Slide Number Placeholder 3"/>
          <p:cNvSpPr>
            <a:spLocks noGrp="1"/>
          </p:cNvSpPr>
          <p:nvPr>
            <p:ph type="sldNum" sz="quarter" idx="10"/>
          </p:nvPr>
        </p:nvSpPr>
        <p:spPr/>
        <p:txBody>
          <a:bodyPr/>
          <a:lstStyle/>
          <a:p>
            <a:fld id="{BCEE7950-573F-0144-8BA8-B3995C7BBE5C}" type="slidenum">
              <a:rPr lang="en-US" smtClean="0"/>
              <a:t>16</a:t>
            </a:fld>
            <a:endParaRPr lang="en-US"/>
          </a:p>
        </p:txBody>
      </p:sp>
    </p:spTree>
    <p:extLst>
      <p:ext uri="{BB962C8B-B14F-4D97-AF65-F5344CB8AC3E}">
        <p14:creationId xmlns:p14="http://schemas.microsoft.com/office/powerpoint/2010/main" val="41962074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EE7950-573F-0144-8BA8-B3995C7BBE5C}" type="slidenum">
              <a:rPr lang="en-US" smtClean="0"/>
              <a:t>17</a:t>
            </a:fld>
            <a:endParaRPr lang="en-US"/>
          </a:p>
        </p:txBody>
      </p:sp>
    </p:spTree>
    <p:extLst>
      <p:ext uri="{BB962C8B-B14F-4D97-AF65-F5344CB8AC3E}">
        <p14:creationId xmlns:p14="http://schemas.microsoft.com/office/powerpoint/2010/main" val="40440004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History</a:t>
            </a:r>
            <a:r>
              <a:rPr lang="en-US" baseline="0" dirty="0" smtClean="0"/>
              <a:t> -  There has been no history of whiteface as a mechanism for denigrating the intelligence of whites, whereas blackface served precisely that purpose. “White Chicks</a:t>
            </a:r>
            <a:r>
              <a:rPr lang="en-US" baseline="0" dirty="0" smtClean="0"/>
              <a:t>” or blacks putting on “white face” </a:t>
            </a:r>
            <a:r>
              <a:rPr lang="en-US" baseline="0" dirty="0" smtClean="0"/>
              <a:t>conjures up no painful memories, and is so devoid of the historical ‘</a:t>
            </a:r>
            <a:r>
              <a:rPr lang="en-US" baseline="0" dirty="0" err="1" smtClean="0"/>
              <a:t>umph</a:t>
            </a:r>
            <a:r>
              <a:rPr lang="en-US" baseline="0" dirty="0" smtClean="0"/>
              <a:t>’ of blackface, that to consider it in the same category as minstrelsy is simply an error in rational thinking. Black stereotypes were then used to justify the unequal treatment of African Americans (see Tim Wise, </a:t>
            </a:r>
            <a:r>
              <a:rPr lang="en-US" i="1" baseline="0" dirty="0" smtClean="0"/>
              <a:t>Majoring in Minstrelsy). </a:t>
            </a:r>
            <a:r>
              <a:rPr lang="en-US" i="0" baseline="0" dirty="0" smtClean="0"/>
              <a:t>This of course is not to say </a:t>
            </a:r>
            <a:r>
              <a:rPr lang="en-US" i="0" baseline="0" dirty="0" smtClean="0"/>
              <a:t>that </a:t>
            </a:r>
            <a:r>
              <a:rPr lang="en-US" i="0" baseline="0" dirty="0" smtClean="0"/>
              <a:t>White Chicks, did not display a stereotype, it clearly displayed the sexist “dumb blonde” stereotype that </a:t>
            </a:r>
            <a:r>
              <a:rPr lang="en-US" i="0" baseline="0" dirty="0" smtClean="0"/>
              <a:t>involves a sexist stereotype and involves  </a:t>
            </a:r>
            <a:r>
              <a:rPr lang="en-US" i="0" baseline="0" dirty="0" smtClean="0"/>
              <a:t>male privilege </a:t>
            </a:r>
            <a:r>
              <a:rPr lang="en-US" i="0" baseline="0" dirty="0" smtClean="0"/>
              <a:t>more  </a:t>
            </a:r>
            <a:r>
              <a:rPr lang="en-US" i="0" baseline="0" dirty="0" smtClean="0"/>
              <a:t>than </a:t>
            </a:r>
            <a:r>
              <a:rPr lang="en-US" i="0" baseline="0" dirty="0" smtClean="0"/>
              <a:t>it does racial </a:t>
            </a:r>
            <a:r>
              <a:rPr lang="en-US" i="0" baseline="0" dirty="0" smtClean="0"/>
              <a:t>privilege. </a:t>
            </a:r>
            <a:endParaRPr lang="en-US" dirty="0" smtClean="0"/>
          </a:p>
          <a:p>
            <a:pPr marL="171450" indent="-171450">
              <a:buFont typeface="Arial" charset="0"/>
              <a:buChar char="•"/>
            </a:pPr>
            <a:r>
              <a:rPr lang="en-US" dirty="0" smtClean="0"/>
              <a:t>Power -  </a:t>
            </a:r>
            <a:r>
              <a:rPr lang="en-US" dirty="0" smtClean="0"/>
              <a:t>Major </a:t>
            </a:r>
            <a:r>
              <a:rPr lang="en-US" dirty="0" smtClean="0"/>
              <a:t>point,  power implicates</a:t>
            </a:r>
            <a:r>
              <a:rPr lang="en-US" baseline="0" dirty="0" smtClean="0"/>
              <a:t> privilege, example of </a:t>
            </a:r>
            <a:r>
              <a:rPr lang="en-US" baseline="0" dirty="0" err="1" smtClean="0"/>
              <a:t>Bindi</a:t>
            </a:r>
            <a:r>
              <a:rPr lang="en-US" baseline="0" dirty="0" smtClean="0"/>
              <a:t>  - Selena </a:t>
            </a:r>
            <a:r>
              <a:rPr lang="en-US" baseline="0" dirty="0" err="1" smtClean="0"/>
              <a:t>gomez</a:t>
            </a:r>
            <a:r>
              <a:rPr lang="en-US" baseline="0" dirty="0" smtClean="0"/>
              <a:t> = Her usage of the </a:t>
            </a:r>
            <a:r>
              <a:rPr lang="en-US" baseline="0" dirty="0" err="1" smtClean="0"/>
              <a:t>Bindi</a:t>
            </a:r>
            <a:r>
              <a:rPr lang="en-US" baseline="0" dirty="0" smtClean="0"/>
              <a:t> was a fashion statement that symbolizes how she is  bold, cool, and fashionable. However when an Indian/Hindu woman in the US wears a </a:t>
            </a:r>
            <a:r>
              <a:rPr lang="en-US" baseline="0" dirty="0" err="1" smtClean="0"/>
              <a:t>Bindi</a:t>
            </a:r>
            <a:r>
              <a:rPr lang="en-US" baseline="0" dirty="0" smtClean="0"/>
              <a:t> as part of her religious/cultural practice it becomes  a mark of her otherness, her failure to assimilate. We have seen this with  how black women with cornrows have been discriminated in the workplace and told the style is unattractive</a:t>
            </a:r>
            <a:r>
              <a:rPr lang="en-US" baseline="0" dirty="0" smtClean="0"/>
              <a:t>, or unprofessional </a:t>
            </a:r>
            <a:r>
              <a:rPr lang="en-US" baseline="0" dirty="0" smtClean="0"/>
              <a:t>yet when white females wear cornrows it’s a beauty fashion statement and </a:t>
            </a:r>
            <a:r>
              <a:rPr lang="en-US" baseline="0" dirty="0" smtClean="0"/>
              <a:t>is more </a:t>
            </a:r>
            <a:r>
              <a:rPr lang="en-US" baseline="0" dirty="0" smtClean="0"/>
              <a:t>accepted. This differential treatment reminds folks that they are not </a:t>
            </a:r>
            <a:r>
              <a:rPr lang="en-US" baseline="0" dirty="0" err="1" smtClean="0"/>
              <a:t>priviliged</a:t>
            </a:r>
            <a:r>
              <a:rPr lang="en-US" baseline="0" dirty="0" smtClean="0"/>
              <a:t>  and serves to remind them of their subordinate position. </a:t>
            </a:r>
          </a:p>
          <a:p>
            <a:pPr marL="0" indent="0">
              <a:buFont typeface="Arial" charset="0"/>
              <a:buNone/>
            </a:pPr>
            <a:endParaRPr lang="en-US" baseline="0" dirty="0" smtClean="0"/>
          </a:p>
          <a:p>
            <a:r>
              <a:rPr lang="en-US" baseline="0" dirty="0" smtClean="0"/>
              <a:t>* Stereotypes – also Major point, perpetuation of stereotypes of marginalized groups is a major problem and causes more harm than most realize. See the Thomas Theorem.</a:t>
            </a:r>
          </a:p>
          <a:p>
            <a:r>
              <a:rPr lang="en-US" baseline="0" dirty="0" smtClean="0"/>
              <a:t>Stereotypes must also be viewed in conjunction with issues of power and privilege. A stereotype of a marginalized group is more harmful than a stereotype of the dominant group.</a:t>
            </a:r>
          </a:p>
          <a:p>
            <a:endParaRPr lang="en-US" baseline="0" dirty="0" smtClean="0"/>
          </a:p>
          <a:p>
            <a:pPr marL="171450" indent="-171450">
              <a:buFont typeface="Arial" charset="0"/>
              <a:buChar char="•"/>
            </a:pPr>
            <a:r>
              <a:rPr lang="en-US" dirty="0" smtClean="0"/>
              <a:t>Intent –</a:t>
            </a:r>
            <a:r>
              <a:rPr lang="en-US" baseline="0" dirty="0" smtClean="0"/>
              <a:t> Intent not to offend is not a defense, we must look at the impact of the behavior. In limited instances the educational purpose to use a stereotype may be appropriate, for example some comedians use stereotypes to highlight the ignorance or harm of  stereotypes and prejudice, for others the stereotype is simply used to make fun of the “other”.  The difference between </a:t>
            </a:r>
            <a:r>
              <a:rPr lang="en-US" dirty="0" smtClean="0"/>
              <a:t>Dunham </a:t>
            </a:r>
            <a:r>
              <a:rPr lang="en-US" baseline="0" dirty="0" smtClean="0"/>
              <a:t> </a:t>
            </a:r>
            <a:r>
              <a:rPr lang="en-US" baseline="0" dirty="0" smtClean="0"/>
              <a:t>vs Chappelle (satire)</a:t>
            </a:r>
          </a:p>
          <a:p>
            <a:pPr marL="171450" indent="-171450">
              <a:buFont typeface="Arial" charset="0"/>
              <a:buChar char="•"/>
            </a:pPr>
            <a:r>
              <a:rPr lang="en-US" baseline="0" dirty="0" smtClean="0"/>
              <a:t>Offended – Sometimes it helps to think how substituting another group sounds. What if folks threw a concentration camp party? What if we changed the name of the </a:t>
            </a:r>
            <a:r>
              <a:rPr lang="en-US" baseline="0" dirty="0" err="1" smtClean="0"/>
              <a:t>resdskins</a:t>
            </a:r>
            <a:r>
              <a:rPr lang="en-US" baseline="0" dirty="0" smtClean="0"/>
              <a:t> football team to the Japs or the Jews, or instead of the Chief tomahawk mascot we changed it to the Black </a:t>
            </a:r>
            <a:r>
              <a:rPr lang="en-US" baseline="0" dirty="0" err="1" smtClean="0"/>
              <a:t>Sambo</a:t>
            </a:r>
            <a:r>
              <a:rPr lang="en-US" baseline="0" dirty="0" smtClean="0"/>
              <a:t> mascot.</a:t>
            </a:r>
          </a:p>
          <a:p>
            <a:pPr marL="0" indent="0">
              <a:buFont typeface="Arial" charset="0"/>
              <a:buNone/>
            </a:pPr>
            <a:r>
              <a:rPr lang="en-US" baseline="0" dirty="0" smtClean="0"/>
              <a:t> Also important to understand that we all see the world through different lenses so what I see as offensive may be </a:t>
            </a:r>
            <a:r>
              <a:rPr lang="en-US" baseline="0" dirty="0" err="1" smtClean="0"/>
              <a:t>completeley</a:t>
            </a:r>
            <a:r>
              <a:rPr lang="en-US" baseline="0" dirty="0" smtClean="0"/>
              <a:t> invisible to another. Lived experiences inform our daily </a:t>
            </a:r>
            <a:r>
              <a:rPr lang="en-US" baseline="0" dirty="0" err="1" smtClean="0"/>
              <a:t>realitie</a:t>
            </a:r>
            <a:r>
              <a:rPr lang="en-US" baseline="0" dirty="0" smtClean="0"/>
              <a:t> s- </a:t>
            </a:r>
            <a:r>
              <a:rPr lang="en-US" baseline="0" dirty="0" smtClean="0"/>
              <a:t>ex of Blacks followed in stores, </a:t>
            </a:r>
            <a:r>
              <a:rPr lang="en-US" baseline="0" dirty="0" err="1" smtClean="0"/>
              <a:t>asians</a:t>
            </a:r>
            <a:r>
              <a:rPr lang="en-US" baseline="0" dirty="0" smtClean="0"/>
              <a:t> as perpetual foreigners, white student didn’t realize that </a:t>
            </a:r>
            <a:r>
              <a:rPr lang="en-US" baseline="0" dirty="0" err="1" smtClean="0"/>
              <a:t>asians</a:t>
            </a:r>
            <a:r>
              <a:rPr lang="en-US" baseline="0" dirty="0" smtClean="0"/>
              <a:t> often told “my you speak </a:t>
            </a:r>
            <a:r>
              <a:rPr lang="en-US" baseline="0" dirty="0" err="1" smtClean="0"/>
              <a:t>english</a:t>
            </a:r>
            <a:r>
              <a:rPr lang="en-US" baseline="0" dirty="0" smtClean="0"/>
              <a:t> so well”. Don’t be so quick to say you are too sensitive it invalidates the daily reality they experience as a person who is gay, a person with a disability, of color, or some form of “otherness”.</a:t>
            </a:r>
          </a:p>
        </p:txBody>
      </p:sp>
      <p:sp>
        <p:nvSpPr>
          <p:cNvPr id="4" name="Slide Number Placeholder 3"/>
          <p:cNvSpPr>
            <a:spLocks noGrp="1"/>
          </p:cNvSpPr>
          <p:nvPr>
            <p:ph type="sldNum" sz="quarter" idx="10"/>
          </p:nvPr>
        </p:nvSpPr>
        <p:spPr/>
        <p:txBody>
          <a:bodyPr/>
          <a:lstStyle/>
          <a:p>
            <a:fld id="{BCEE7950-573F-0144-8BA8-B3995C7BBE5C}" type="slidenum">
              <a:rPr lang="en-US" smtClean="0"/>
              <a:t>18</a:t>
            </a:fld>
            <a:endParaRPr lang="en-US"/>
          </a:p>
        </p:txBody>
      </p:sp>
    </p:spTree>
    <p:extLst>
      <p:ext uri="{BB962C8B-B14F-4D97-AF65-F5344CB8AC3E}">
        <p14:creationId xmlns:p14="http://schemas.microsoft.com/office/powerpoint/2010/main" val="36766967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r>
              <a:rPr lang="en-US" dirty="0" smtClean="0"/>
              <a:t>*  </a:t>
            </a:r>
          </a:p>
          <a:p>
            <a:pPr marL="171450" indent="-171450">
              <a:buFont typeface="Arial" charset="0"/>
              <a:buChar char="•"/>
            </a:pPr>
            <a:r>
              <a:rPr lang="en-US" dirty="0" smtClean="0"/>
              <a:t>Hostile environment - Offensive</a:t>
            </a:r>
            <a:r>
              <a:rPr lang="en-US" baseline="0" dirty="0" smtClean="0"/>
              <a:t> behavior severe or pervasive</a:t>
            </a:r>
          </a:p>
          <a:p>
            <a:pPr marL="171450" indent="-171450">
              <a:buFont typeface="Arial" charset="0"/>
              <a:buChar char="•"/>
            </a:pPr>
            <a:r>
              <a:rPr lang="en-US" baseline="0" dirty="0" smtClean="0"/>
              <a:t> </a:t>
            </a:r>
            <a:endParaRPr lang="en-US" dirty="0"/>
          </a:p>
        </p:txBody>
      </p:sp>
      <p:sp>
        <p:nvSpPr>
          <p:cNvPr id="4" name="Slide Number Placeholder 3"/>
          <p:cNvSpPr>
            <a:spLocks noGrp="1"/>
          </p:cNvSpPr>
          <p:nvPr>
            <p:ph type="sldNum" sz="quarter" idx="10"/>
          </p:nvPr>
        </p:nvSpPr>
        <p:spPr/>
        <p:txBody>
          <a:bodyPr/>
          <a:lstStyle/>
          <a:p>
            <a:fld id="{BCEE7950-573F-0144-8BA8-B3995C7BBE5C}" type="slidenum">
              <a:rPr lang="en-US" smtClean="0"/>
              <a:t>19</a:t>
            </a:fld>
            <a:endParaRPr lang="en-US"/>
          </a:p>
        </p:txBody>
      </p:sp>
    </p:spTree>
    <p:extLst>
      <p:ext uri="{BB962C8B-B14F-4D97-AF65-F5344CB8AC3E}">
        <p14:creationId xmlns:p14="http://schemas.microsoft.com/office/powerpoint/2010/main" val="38794949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EE7950-573F-0144-8BA8-B3995C7BBE5C}" type="slidenum">
              <a:rPr lang="en-US" smtClean="0"/>
              <a:t>20</a:t>
            </a:fld>
            <a:endParaRPr lang="en-US"/>
          </a:p>
        </p:txBody>
      </p:sp>
    </p:spTree>
    <p:extLst>
      <p:ext uri="{BB962C8B-B14F-4D97-AF65-F5344CB8AC3E}">
        <p14:creationId xmlns:p14="http://schemas.microsoft.com/office/powerpoint/2010/main" val="37076949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Severe </a:t>
            </a:r>
            <a:r>
              <a:rPr lang="en-US" dirty="0" smtClean="0"/>
              <a:t>or pervasive</a:t>
            </a:r>
          </a:p>
          <a:p>
            <a:r>
              <a:rPr lang="en-US" dirty="0" smtClean="0"/>
              <a:t>Legal obligation</a:t>
            </a:r>
            <a:r>
              <a:rPr lang="en-US" baseline="0" dirty="0" smtClean="0"/>
              <a:t> to take corrective action.</a:t>
            </a:r>
            <a:endParaRPr lang="en-US" dirty="0"/>
          </a:p>
        </p:txBody>
      </p:sp>
      <p:sp>
        <p:nvSpPr>
          <p:cNvPr id="4" name="Slide Number Placeholder 3"/>
          <p:cNvSpPr>
            <a:spLocks noGrp="1"/>
          </p:cNvSpPr>
          <p:nvPr>
            <p:ph type="sldNum" sz="quarter" idx="10"/>
          </p:nvPr>
        </p:nvSpPr>
        <p:spPr/>
        <p:txBody>
          <a:bodyPr/>
          <a:lstStyle/>
          <a:p>
            <a:fld id="{BCEE7950-573F-0144-8BA8-B3995C7BBE5C}" type="slidenum">
              <a:rPr lang="en-US" smtClean="0"/>
              <a:t>21</a:t>
            </a:fld>
            <a:endParaRPr lang="en-US"/>
          </a:p>
        </p:txBody>
      </p:sp>
    </p:spTree>
    <p:extLst>
      <p:ext uri="{BB962C8B-B14F-4D97-AF65-F5344CB8AC3E}">
        <p14:creationId xmlns:p14="http://schemas.microsoft.com/office/powerpoint/2010/main" val="1213639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EE7950-573F-0144-8BA8-B3995C7BBE5C}" type="slidenum">
              <a:rPr lang="en-US" smtClean="0"/>
              <a:t>2</a:t>
            </a:fld>
            <a:endParaRPr lang="en-US"/>
          </a:p>
        </p:txBody>
      </p:sp>
    </p:spTree>
    <p:extLst>
      <p:ext uri="{BB962C8B-B14F-4D97-AF65-F5344CB8AC3E}">
        <p14:creationId xmlns:p14="http://schemas.microsoft.com/office/powerpoint/2010/main" val="1781570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smtClean="0"/>
          </a:p>
          <a:p>
            <a:pPr marL="0" indent="0">
              <a:buNone/>
            </a:pPr>
            <a:r>
              <a:rPr lang="en-US" dirty="0" smtClean="0"/>
              <a:t>1 equal footing – not all cultural appropriation</a:t>
            </a:r>
            <a:r>
              <a:rPr lang="en-US" baseline="0" dirty="0" smtClean="0"/>
              <a:t> is “bad” from a social justice point of view.</a:t>
            </a:r>
            <a:endParaRPr lang="en-US" dirty="0" smtClean="0"/>
          </a:p>
          <a:p>
            <a:pPr marL="0" indent="0">
              <a:buNone/>
            </a:pPr>
            <a:r>
              <a:rPr lang="en-US" dirty="0" smtClean="0"/>
              <a:t>2. Culture</a:t>
            </a:r>
            <a:r>
              <a:rPr lang="en-US" baseline="0" dirty="0" smtClean="0"/>
              <a:t> is forced onto subordinate culture, often occurs in colonization. Also looks at how subordinate culture accepts (involuntarily accepts or doesn’t accept dominant culture).</a:t>
            </a:r>
          </a:p>
          <a:p>
            <a:pPr marL="0" indent="0">
              <a:buNone/>
            </a:pPr>
            <a:r>
              <a:rPr lang="en-US" baseline="0" dirty="0" smtClean="0"/>
              <a:t>3. Benefit to dominant culture is not always financial, could be psychological, could be maintenance of status quo, etc.</a:t>
            </a:r>
          </a:p>
          <a:p>
            <a:pPr marL="0" indent="0">
              <a:buNone/>
            </a:pPr>
            <a:r>
              <a:rPr lang="en-US" baseline="0" dirty="0" smtClean="0"/>
              <a:t>4.  New cultural practice, symbol, product, </a:t>
            </a:r>
            <a:r>
              <a:rPr lang="en-US" baseline="0" dirty="0" err="1" smtClean="0"/>
              <a:t>etc</a:t>
            </a:r>
            <a:r>
              <a:rPr lang="en-US" baseline="0" dirty="0" smtClean="0"/>
              <a:t> created through interaction of two or more cultures. New product no longer identifiable or exactly the same as an artifact of influencing cultures. </a:t>
            </a:r>
            <a:endParaRPr lang="en-US" dirty="0" smtClean="0"/>
          </a:p>
          <a:p>
            <a:pPr marL="0" indent="0">
              <a:buNone/>
            </a:pPr>
            <a:r>
              <a:rPr lang="en-US" baseline="0" dirty="0" smtClean="0"/>
              <a:t>Each of these forms of cultural appropriation have some overlap and sometimes evolve from one another, so no clear distinctions, just a framework to help us understand different forms of appropriation. Whether the appropriation under items 1 and 4 is considered harmful or bad depends on the context in which the appropriation occurs and the possible consequences of the appropriation.</a:t>
            </a:r>
          </a:p>
          <a:p>
            <a:pPr marL="0" indent="0">
              <a:buNone/>
            </a:pPr>
            <a:r>
              <a:rPr lang="en-US" baseline="0" dirty="0" smtClean="0"/>
              <a:t>Understanding each of these helps us in our analysis when people respond for example by  saying if its ok for china to appropriate </a:t>
            </a:r>
            <a:r>
              <a:rPr lang="en-US" baseline="0" dirty="0" err="1" smtClean="0"/>
              <a:t>Mcdonalds</a:t>
            </a:r>
            <a:r>
              <a:rPr lang="en-US" baseline="0" dirty="0" smtClean="0"/>
              <a:t> its ok for me to appropriate black culture. Even in the appropriation of black culture some appropriations may be more offensive or harmful than others. </a:t>
            </a:r>
          </a:p>
          <a:p>
            <a:pPr marL="0" indent="0">
              <a:buNone/>
            </a:pPr>
            <a:endParaRPr lang="en-US" dirty="0"/>
          </a:p>
        </p:txBody>
      </p:sp>
      <p:sp>
        <p:nvSpPr>
          <p:cNvPr id="4" name="Slide Number Placeholder 3"/>
          <p:cNvSpPr>
            <a:spLocks noGrp="1"/>
          </p:cNvSpPr>
          <p:nvPr>
            <p:ph type="sldNum" sz="quarter" idx="10"/>
          </p:nvPr>
        </p:nvSpPr>
        <p:spPr/>
        <p:txBody>
          <a:bodyPr/>
          <a:lstStyle/>
          <a:p>
            <a:fld id="{BCEE7950-573F-0144-8BA8-B3995C7BBE5C}" type="slidenum">
              <a:rPr lang="en-US" smtClean="0"/>
              <a:t>3</a:t>
            </a:fld>
            <a:endParaRPr lang="en-US"/>
          </a:p>
        </p:txBody>
      </p:sp>
    </p:spTree>
    <p:extLst>
      <p:ext uri="{BB962C8B-B14F-4D97-AF65-F5344CB8AC3E}">
        <p14:creationId xmlns:p14="http://schemas.microsoft.com/office/powerpoint/2010/main" val="432932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examples of</a:t>
            </a:r>
            <a:r>
              <a:rPr lang="en-US" baseline="0" dirty="0" smtClean="0"/>
              <a:t> the types of cultural appropriation.  Other examples include under </a:t>
            </a:r>
            <a:r>
              <a:rPr lang="en-US" b="1" baseline="0" dirty="0" smtClean="0"/>
              <a:t>#1 </a:t>
            </a:r>
            <a:r>
              <a:rPr lang="en-US" baseline="0" dirty="0" smtClean="0"/>
              <a:t>products such as the tomatoes, Chocolate being introduced to Europe and certain diseases being introduced to the Americas, the early colonists learning democratic principles from American Indians; white settlers in California learning new techniques on how to mine for gold from Mexican-</a:t>
            </a:r>
            <a:r>
              <a:rPr lang="en-US" baseline="0" dirty="0" err="1" smtClean="0"/>
              <a:t>Californios</a:t>
            </a:r>
            <a:r>
              <a:rPr lang="en-US" baseline="0" dirty="0" smtClean="0"/>
              <a:t>; under </a:t>
            </a:r>
            <a:r>
              <a:rPr lang="en-US" b="1" baseline="0" dirty="0" smtClean="0"/>
              <a:t>#2 </a:t>
            </a:r>
            <a:r>
              <a:rPr lang="en-US" baseline="0" dirty="0" smtClean="0"/>
              <a:t>forcing the language of the colonizer onto the colonized, forcing a political system onto a conquered country, American Black Slaves adopting Christian religions; under </a:t>
            </a:r>
            <a:r>
              <a:rPr lang="en-US" b="1" baseline="0" dirty="0" smtClean="0"/>
              <a:t>#3 </a:t>
            </a:r>
            <a:r>
              <a:rPr lang="en-US" baseline="0" dirty="0" smtClean="0"/>
              <a:t>the use of indigenous folk music by Western musicians without compensation, the physical removal of cultural objects (e.g., to museums) without permission, the use of cultural or religious items such as the </a:t>
            </a:r>
            <a:r>
              <a:rPr lang="en-US" baseline="0" dirty="0" err="1" smtClean="0"/>
              <a:t>Bindi</a:t>
            </a:r>
            <a:r>
              <a:rPr lang="en-US" baseline="0" dirty="0" smtClean="0"/>
              <a:t>, or new age spiritualists taking religious cultural practices from other cultures and rebranding it for consumers. </a:t>
            </a:r>
          </a:p>
          <a:p>
            <a:r>
              <a:rPr lang="en-US" baseline="0" dirty="0" smtClean="0"/>
              <a:t>Ziff and Rao (1997) identified four concerns expressed about acts of cultural</a:t>
            </a:r>
          </a:p>
          <a:p>
            <a:r>
              <a:rPr lang="en-US" baseline="0" dirty="0" smtClean="0"/>
              <a:t>appropriation by dominant from subordinate cultures (i.e., cultural exploitation).</a:t>
            </a:r>
          </a:p>
          <a:p>
            <a:r>
              <a:rPr lang="en-US" baseline="0" dirty="0" smtClean="0"/>
              <a:t>* The first concern is cultural degradation.</a:t>
            </a:r>
          </a:p>
          <a:p>
            <a:r>
              <a:rPr lang="en-US" sz="1200" b="0" i="0" u="none" strike="noStrike" kern="1200" baseline="0" dirty="0" smtClean="0">
                <a:solidFill>
                  <a:schemeClr val="tx1"/>
                </a:solidFill>
                <a:latin typeface="+mn-lt"/>
                <a:ea typeface="+mn-ea"/>
                <a:cs typeface="+mn-cs"/>
              </a:rPr>
              <a:t>* The second concern is the preservation of cultural elements.</a:t>
            </a:r>
          </a:p>
          <a:p>
            <a:r>
              <a:rPr lang="en-US" baseline="0" dirty="0" smtClean="0"/>
              <a:t>* The third concern is deprivation of material </a:t>
            </a:r>
            <a:r>
              <a:rPr lang="en-US" baseline="0" dirty="0" err="1" smtClean="0"/>
              <a:t>advantage:Cultural</a:t>
            </a:r>
            <a:r>
              <a:rPr lang="en-US" baseline="0" dirty="0" smtClean="0"/>
              <a:t> products, either of the past or of living cultures, are being ‘‘wrongfully</a:t>
            </a:r>
          </a:p>
          <a:p>
            <a:r>
              <a:rPr lang="en-US" baseline="0" dirty="0" smtClean="0"/>
              <a:t>exploited for financial gain’’</a:t>
            </a:r>
          </a:p>
          <a:p>
            <a:r>
              <a:rPr lang="en-US" baseline="0" dirty="0" smtClean="0"/>
              <a:t>* The fourth concern </a:t>
            </a:r>
            <a:r>
              <a:rPr lang="en-US" baseline="0" dirty="0" err="1" smtClean="0"/>
              <a:t>isthe</a:t>
            </a:r>
            <a:r>
              <a:rPr lang="en-US" baseline="0" dirty="0" smtClean="0"/>
              <a:t> failure to recognize sovereign</a:t>
            </a:r>
          </a:p>
          <a:p>
            <a:r>
              <a:rPr lang="en-US" baseline="0" dirty="0" smtClean="0"/>
              <a:t>claims.</a:t>
            </a:r>
          </a:p>
          <a:p>
            <a:r>
              <a:rPr lang="en-US" b="1" baseline="0" dirty="0" smtClean="0"/>
              <a:t>#4 </a:t>
            </a:r>
            <a:r>
              <a:rPr lang="en-US" b="0" baseline="0" dirty="0" smtClean="0"/>
              <a:t>you often see transculturation in music (Jazz, </a:t>
            </a:r>
            <a:r>
              <a:rPr lang="en-US" b="0" baseline="0" dirty="0" err="1" smtClean="0"/>
              <a:t>Ska</a:t>
            </a:r>
            <a:r>
              <a:rPr lang="en-US" b="0" baseline="0" dirty="0" smtClean="0"/>
              <a:t>, Mariachi, Salsa), in dance, in food; religion and religious practices (Haitian </a:t>
            </a:r>
            <a:r>
              <a:rPr lang="en-US" b="0" baseline="0" dirty="0" err="1" smtClean="0"/>
              <a:t>Voudu</a:t>
            </a:r>
            <a:r>
              <a:rPr lang="en-US" b="0" baseline="0" dirty="0" smtClean="0"/>
              <a:t>, the </a:t>
            </a:r>
            <a:r>
              <a:rPr lang="en-US" b="0" baseline="0" dirty="0" err="1" smtClean="0"/>
              <a:t>Virgen</a:t>
            </a:r>
            <a:r>
              <a:rPr lang="en-US" b="0" baseline="0" dirty="0" smtClean="0"/>
              <a:t> de Guadalupe); and in language, (language of southwest, bronco, calaboose, chaps, desperado, mustang, </a:t>
            </a:r>
            <a:r>
              <a:rPr lang="en-US" b="0" baseline="0" dirty="0" err="1" smtClean="0"/>
              <a:t>lariat,etc</a:t>
            </a:r>
            <a:r>
              <a:rPr lang="en-US" b="0" baseline="0" dirty="0" smtClean="0"/>
              <a:t>)</a:t>
            </a:r>
          </a:p>
          <a:p>
            <a:endParaRPr lang="en-US" b="0" baseline="0" dirty="0" smtClean="0"/>
          </a:p>
          <a:p>
            <a:r>
              <a:rPr lang="en-US" b="0" baseline="0" dirty="0" smtClean="0"/>
              <a:t>Some refer to the negative or harmful types of cultural appropriation (most often #2 and #3 above) as “cultural </a:t>
            </a:r>
            <a:r>
              <a:rPr lang="en-US" b="0" baseline="0" dirty="0" err="1" smtClean="0"/>
              <a:t>mis</a:t>
            </a:r>
            <a:r>
              <a:rPr lang="en-US" b="0" baseline="0" dirty="0" smtClean="0"/>
              <a:t>-appropriation”</a:t>
            </a:r>
          </a:p>
          <a:p>
            <a:r>
              <a:rPr lang="en-US" b="0" baseline="0" dirty="0" smtClean="0"/>
              <a:t>See R. Rogers (2008), supra.</a:t>
            </a:r>
          </a:p>
        </p:txBody>
      </p:sp>
      <p:sp>
        <p:nvSpPr>
          <p:cNvPr id="4" name="Slide Number Placeholder 3"/>
          <p:cNvSpPr>
            <a:spLocks noGrp="1"/>
          </p:cNvSpPr>
          <p:nvPr>
            <p:ph type="sldNum" sz="quarter" idx="10"/>
          </p:nvPr>
        </p:nvSpPr>
        <p:spPr/>
        <p:txBody>
          <a:bodyPr/>
          <a:lstStyle/>
          <a:p>
            <a:fld id="{BCEE7950-573F-0144-8BA8-B3995C7BBE5C}" type="slidenum">
              <a:rPr lang="en-US" smtClean="0"/>
              <a:t>4</a:t>
            </a:fld>
            <a:endParaRPr lang="en-US"/>
          </a:p>
        </p:txBody>
      </p:sp>
    </p:spTree>
    <p:extLst>
      <p:ext uri="{BB962C8B-B14F-4D97-AF65-F5344CB8AC3E}">
        <p14:creationId xmlns:p14="http://schemas.microsoft.com/office/powerpoint/2010/main" val="1904745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Historical</a:t>
            </a:r>
            <a:r>
              <a:rPr lang="en-US" u="sng" baseline="0" dirty="0" smtClean="0"/>
              <a:t> context and social </a:t>
            </a:r>
            <a:r>
              <a:rPr lang="en-US" u="sng" baseline="0" dirty="0" err="1" smtClean="0"/>
              <a:t>positionality</a:t>
            </a:r>
            <a:r>
              <a:rPr lang="en-US" u="sng" baseline="0" dirty="0" smtClean="0"/>
              <a:t> are important </a:t>
            </a:r>
            <a:r>
              <a:rPr lang="en-US" baseline="0" dirty="0" smtClean="0"/>
              <a:t>in determining when or to what degree CA is </a:t>
            </a:r>
            <a:r>
              <a:rPr lang="en-US" baseline="0" dirty="0" err="1" smtClean="0"/>
              <a:t>innappropriate</a:t>
            </a:r>
            <a:r>
              <a:rPr lang="en-US" baseline="0" dirty="0" smtClean="0"/>
              <a:t>. Where the cultures have unequal power and one has oppressed or marginalized the other. Is there for example a difference between taking elements of </a:t>
            </a:r>
            <a:r>
              <a:rPr lang="en-US" baseline="0" dirty="0" err="1" smtClean="0"/>
              <a:t>french</a:t>
            </a:r>
            <a:r>
              <a:rPr lang="en-US" baseline="0" dirty="0" smtClean="0"/>
              <a:t> culture and taking elements of Native American Culture when designing an item of clothing  </a:t>
            </a:r>
          </a:p>
          <a:p>
            <a:endParaRPr lang="en-US" baseline="0" dirty="0" smtClean="0"/>
          </a:p>
          <a:p>
            <a:r>
              <a:rPr lang="en-US" baseline="0" dirty="0" smtClean="0"/>
              <a:t>Other examples </a:t>
            </a:r>
            <a:r>
              <a:rPr lang="en-US" baseline="0" dirty="0" err="1" smtClean="0"/>
              <a:t>Bindi</a:t>
            </a:r>
            <a:r>
              <a:rPr lang="en-US" baseline="0" dirty="0" smtClean="0"/>
              <a:t>, music, herbal medicines and practices, taco bell, Navajo designs, and Indian art </a:t>
            </a:r>
            <a:r>
              <a:rPr lang="en-US" baseline="0" dirty="0" err="1" smtClean="0"/>
              <a:t>kopepelli</a:t>
            </a:r>
            <a:r>
              <a:rPr lang="en-US" baseline="0" dirty="0" smtClean="0"/>
              <a:t>, </a:t>
            </a:r>
            <a:r>
              <a:rPr lang="en-US" baseline="0" dirty="0" err="1" smtClean="0"/>
              <a:t>Katchina</a:t>
            </a:r>
            <a:r>
              <a:rPr lang="en-US" baseline="0" dirty="0" smtClean="0"/>
              <a:t> dolls, </a:t>
            </a:r>
          </a:p>
          <a:p>
            <a:endParaRPr lang="en-US" baseline="0" dirty="0" smtClean="0"/>
          </a:p>
          <a:p>
            <a:r>
              <a:rPr lang="en-US" baseline="0" dirty="0" smtClean="0"/>
              <a:t>Exploitation -  concerns of </a:t>
            </a:r>
            <a:r>
              <a:rPr lang="en-US" b="1" u="sng" baseline="0" dirty="0" smtClean="0"/>
              <a:t>cultural degradation</a:t>
            </a:r>
            <a:r>
              <a:rPr lang="en-US" baseline="0" dirty="0" smtClean="0"/>
              <a:t>, when culture is depicted inaccurately  and distorted it can have corrosive effects on the distorted culture. By doing so non=natives claim authority to define what native </a:t>
            </a:r>
            <a:r>
              <a:rPr lang="en-US" baseline="0" dirty="0" err="1" smtClean="0"/>
              <a:t>americans</a:t>
            </a:r>
            <a:r>
              <a:rPr lang="en-US" baseline="0" dirty="0" smtClean="0"/>
              <a:t> really are, distorting not only non-native but also native understanding of native </a:t>
            </a:r>
            <a:r>
              <a:rPr lang="en-US" baseline="0" dirty="0" err="1" smtClean="0"/>
              <a:t>american</a:t>
            </a:r>
            <a:r>
              <a:rPr lang="en-US" baseline="0" dirty="0" smtClean="0"/>
              <a:t> cultures</a:t>
            </a:r>
          </a:p>
          <a:p>
            <a:r>
              <a:rPr lang="en-US" baseline="0" dirty="0" smtClean="0"/>
              <a:t>Also concern </a:t>
            </a:r>
            <a:r>
              <a:rPr lang="en-US" b="1" u="sng" baseline="0" dirty="0" smtClean="0"/>
              <a:t>preservation of cultural elements</a:t>
            </a:r>
            <a:r>
              <a:rPr lang="en-US" baseline="0" dirty="0" smtClean="0"/>
              <a:t>. Cultural symbols, rituals, and artifacts can begin to lose their original meaning. The need to preserve the integrity of an already marginalized culture, ex NA many lost their language.  Ex of distortion of spiritual practices by New Age followers. Preservation also include the </a:t>
            </a:r>
            <a:r>
              <a:rPr lang="en-US" baseline="0" dirty="0" err="1" smtClean="0"/>
              <a:t>conern</a:t>
            </a:r>
            <a:r>
              <a:rPr lang="en-US" baseline="0" dirty="0" smtClean="0"/>
              <a:t> re the actual taking of cultural object. Artifacts taken from natives and placed in museums, </a:t>
            </a:r>
          </a:p>
          <a:p>
            <a:r>
              <a:rPr lang="en-US" b="1" u="sng" baseline="0" dirty="0" smtClean="0"/>
              <a:t>Deprivation of material advantage – </a:t>
            </a:r>
            <a:r>
              <a:rPr lang="en-US" b="0" u="none" baseline="0" dirty="0" smtClean="0"/>
              <a:t>when for example a herbal cure is taken or </a:t>
            </a:r>
            <a:r>
              <a:rPr lang="en-US" b="0" u="none" baseline="0" dirty="0" err="1" smtClean="0"/>
              <a:t>indegnous</a:t>
            </a:r>
            <a:r>
              <a:rPr lang="en-US" b="0" u="none" baseline="0" dirty="0" smtClean="0"/>
              <a:t> music, or a </a:t>
            </a:r>
            <a:r>
              <a:rPr lang="en-US" b="0" u="none" baseline="0" dirty="0" err="1" smtClean="0"/>
              <a:t>navajo</a:t>
            </a:r>
            <a:r>
              <a:rPr lang="en-US" b="0" u="none" baseline="0" dirty="0" smtClean="0"/>
              <a:t> rug , which is then marketed and sold for a profit with no compensation to the originating culture. Bruce </a:t>
            </a:r>
            <a:r>
              <a:rPr lang="en-US" b="0" u="none" baseline="0" dirty="0" err="1" smtClean="0"/>
              <a:t>springsteen</a:t>
            </a:r>
            <a:r>
              <a:rPr lang="en-US" b="0" u="none" baseline="0" dirty="0" smtClean="0"/>
              <a:t> able to sue and stop republican appropriation of of Born in the USA, but the laws don’t protect indigenous groups from allowing the </a:t>
            </a:r>
            <a:r>
              <a:rPr lang="en-US" b="0" u="none" baseline="0" dirty="0" err="1" smtClean="0"/>
              <a:t>appropraition</a:t>
            </a:r>
            <a:r>
              <a:rPr lang="en-US" b="0" u="none" baseline="0" dirty="0" smtClean="0"/>
              <a:t> of </a:t>
            </a:r>
            <a:r>
              <a:rPr lang="en-US" b="0" u="none" baseline="0" dirty="0" err="1" smtClean="0"/>
              <a:t>Kachina</a:t>
            </a:r>
            <a:r>
              <a:rPr lang="en-US" b="0" u="none" baseline="0" dirty="0" smtClean="0"/>
              <a:t> dolls or the imagery of </a:t>
            </a:r>
            <a:r>
              <a:rPr lang="en-US" b="0" u="none" baseline="0" dirty="0" err="1" smtClean="0"/>
              <a:t>Kokopelli</a:t>
            </a:r>
            <a:r>
              <a:rPr lang="en-US" b="0" u="none" baseline="0" dirty="0" smtClean="0"/>
              <a:t> the flute player. All of the above also occurs when </a:t>
            </a:r>
            <a:r>
              <a:rPr lang="en-US" b="0" u="none" baseline="0" dirty="0" err="1" smtClean="0"/>
              <a:t>appropraition</a:t>
            </a:r>
            <a:r>
              <a:rPr lang="en-US" b="0" u="none" baseline="0" dirty="0" smtClean="0"/>
              <a:t> takes the form of commodification.</a:t>
            </a:r>
          </a:p>
          <a:p>
            <a:r>
              <a:rPr lang="en-US" b="0" u="none" baseline="0" dirty="0" smtClean="0"/>
              <a:t>Pocahontas</a:t>
            </a:r>
            <a:r>
              <a:rPr lang="en-US" b="1" u="none" baseline="0" dirty="0" smtClean="0"/>
              <a:t>, the taking by itself is not CA its that its done in unequal footing, done without permission and compensation and it is then used in a way to justify oppressive behavior past or present. </a:t>
            </a:r>
          </a:p>
        </p:txBody>
      </p:sp>
      <p:sp>
        <p:nvSpPr>
          <p:cNvPr id="4" name="Slide Number Placeholder 3"/>
          <p:cNvSpPr>
            <a:spLocks noGrp="1"/>
          </p:cNvSpPr>
          <p:nvPr>
            <p:ph type="sldNum" sz="quarter" idx="10"/>
          </p:nvPr>
        </p:nvSpPr>
        <p:spPr/>
        <p:txBody>
          <a:bodyPr/>
          <a:lstStyle/>
          <a:p>
            <a:fld id="{BCEE7950-573F-0144-8BA8-B3995C7BBE5C}" type="slidenum">
              <a:rPr lang="en-US" smtClean="0"/>
              <a:t>5</a:t>
            </a:fld>
            <a:endParaRPr lang="en-US"/>
          </a:p>
        </p:txBody>
      </p:sp>
    </p:spTree>
    <p:extLst>
      <p:ext uri="{BB962C8B-B14F-4D97-AF65-F5344CB8AC3E}">
        <p14:creationId xmlns:p14="http://schemas.microsoft.com/office/powerpoint/2010/main" val="3947445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EE7950-573F-0144-8BA8-B3995C7BBE5C}" type="slidenum">
              <a:rPr lang="en-US" smtClean="0"/>
              <a:t>8</a:t>
            </a:fld>
            <a:endParaRPr lang="en-US"/>
          </a:p>
        </p:txBody>
      </p:sp>
    </p:spTree>
    <p:extLst>
      <p:ext uri="{BB962C8B-B14F-4D97-AF65-F5344CB8AC3E}">
        <p14:creationId xmlns:p14="http://schemas.microsoft.com/office/powerpoint/2010/main" val="622337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EE7950-573F-0144-8BA8-B3995C7BBE5C}" type="slidenum">
              <a:rPr lang="en-US" smtClean="0"/>
              <a:t>9</a:t>
            </a:fld>
            <a:endParaRPr lang="en-US"/>
          </a:p>
        </p:txBody>
      </p:sp>
    </p:spTree>
    <p:extLst>
      <p:ext uri="{BB962C8B-B14F-4D97-AF65-F5344CB8AC3E}">
        <p14:creationId xmlns:p14="http://schemas.microsoft.com/office/powerpoint/2010/main" val="4100420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EE7950-573F-0144-8BA8-B3995C7BBE5C}" type="slidenum">
              <a:rPr lang="en-US" smtClean="0"/>
              <a:t>10</a:t>
            </a:fld>
            <a:endParaRPr lang="en-US"/>
          </a:p>
        </p:txBody>
      </p:sp>
    </p:spTree>
    <p:extLst>
      <p:ext uri="{BB962C8B-B14F-4D97-AF65-F5344CB8AC3E}">
        <p14:creationId xmlns:p14="http://schemas.microsoft.com/office/powerpoint/2010/main" val="419124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EE7950-573F-0144-8BA8-B3995C7BBE5C}" type="slidenum">
              <a:rPr lang="en-US" smtClean="0"/>
              <a:t>11</a:t>
            </a:fld>
            <a:endParaRPr lang="en-US"/>
          </a:p>
        </p:txBody>
      </p:sp>
    </p:spTree>
    <p:extLst>
      <p:ext uri="{BB962C8B-B14F-4D97-AF65-F5344CB8AC3E}">
        <p14:creationId xmlns:p14="http://schemas.microsoft.com/office/powerpoint/2010/main" val="290570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295400"/>
            <a:ext cx="8228013" cy="1927225"/>
          </a:xfrm>
        </p:spPr>
        <p:txBody>
          <a:bodyPr tIns="0" bIns="0" anchor="b" anchorCtr="0"/>
          <a:lstStyle>
            <a:lvl1pPr>
              <a:defRPr sz="60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a:off x="457199" y="3307976"/>
            <a:ext cx="8228013" cy="1066800"/>
          </a:xfr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D140825E-4A15-4D39-8176-1F07E904CB30}" type="datetimeFigureOut">
              <a:rPr lang="en-US" smtClean="0"/>
              <a:t>2/12/15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BB73A-582F-4420-9A14-CB10A2B2E5E8}" type="slidenum">
              <a:rPr lang="en-US" smtClean="0"/>
              <a:t>‹#›</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574A6F-0B2F-A64A-ACF9-99269029F59D}" type="datetimeFigureOut">
              <a:rPr lang="en-US" smtClean="0"/>
              <a:t>2/12/15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840F8A-23C1-774B-A5E4-44902CC2FFC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2209800"/>
          </a:xfrm>
        </p:spPr>
        <p:txBody>
          <a:bodyPr anchor="b"/>
          <a:lstStyle>
            <a:lvl1pPr algn="l">
              <a:defRPr sz="4400" b="0"/>
            </a:lvl1pPr>
          </a:lstStyle>
          <a:p>
            <a:r>
              <a:rPr lang="en-US" smtClean="0"/>
              <a:t>Click to edit Master title style</a:t>
            </a:r>
            <a:endParaRPr/>
          </a:p>
        </p:txBody>
      </p:sp>
      <p:sp>
        <p:nvSpPr>
          <p:cNvPr id="3" name="Content Placeholder 2"/>
          <p:cNvSpPr>
            <a:spLocks noGrp="1"/>
          </p:cNvSpPr>
          <p:nvPr>
            <p:ph idx="1"/>
          </p:nvPr>
        </p:nvSpPr>
        <p:spPr>
          <a:xfrm>
            <a:off x="5029200" y="273050"/>
            <a:ext cx="3657600" cy="5853113"/>
          </a:xfrm>
        </p:spPr>
        <p:txBody>
          <a:bodyPr>
            <a:normAutofit/>
          </a:bodyPr>
          <a:lstStyle>
            <a:lvl1pPr>
              <a:defRPr sz="2200"/>
            </a:lvl1pPr>
            <a:lvl2pPr>
              <a:defRPr sz="20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57199" y="2649071"/>
            <a:ext cx="3509683" cy="3388192"/>
          </a:xfrm>
        </p:spPr>
        <p:txBody>
          <a:bodyPr>
            <a:normAutofit/>
          </a:bodyPr>
          <a:lstStyle>
            <a:lvl1pPr marL="0" indent="0">
              <a:spcBef>
                <a:spcPts val="60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91574A6F-0B2F-A64A-ACF9-99269029F59D}" type="datetimeFigureOut">
              <a:rPr lang="en-US" smtClean="0"/>
              <a:t>2/12/15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91574A6F-0B2F-A64A-ACF9-99269029F59D}" type="datetimeFigureOut">
              <a:rPr lang="en-US" smtClean="0"/>
              <a:t>2/12/15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840F8A-23C1-774B-A5E4-44902CC2FFC3}" type="slidenum">
              <a:rPr lang="en-US" smtClean="0"/>
              <a:t>‹#›</a:t>
            </a:fld>
            <a:endParaRPr lang="en-US"/>
          </a:p>
        </p:txBody>
      </p:sp>
      <p:sp>
        <p:nvSpPr>
          <p:cNvPr id="9" name="Picture Placeholder 8"/>
          <p:cNvSpPr>
            <a:spLocks noGrp="1"/>
          </p:cNvSpPr>
          <p:nvPr>
            <p:ph type="pic" sz="quarter" idx="13"/>
          </p:nvPr>
        </p:nvSpPr>
        <p:spPr>
          <a:xfrm>
            <a:off x="228600" y="1143000"/>
            <a:ext cx="4267200" cy="4267200"/>
          </a:xfrm>
          <a:prstGeom prst="ellipse">
            <a:avLst/>
          </a:prstGeom>
          <a:ln w="28575">
            <a:solidFill>
              <a:schemeClr val="accent1"/>
            </a:solidFill>
          </a:ln>
        </p:spPr>
        <p:txBody>
          <a:bodyPr/>
          <a:lstStyle>
            <a:lvl1pPr marL="0" indent="0">
              <a:buNone/>
              <a:defRPr>
                <a:solidFill>
                  <a:schemeClr val="bg1"/>
                </a:solidFill>
              </a:defRPr>
            </a:lvl1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91574A6F-0B2F-A64A-ACF9-99269029F59D}" type="datetimeFigureOut">
              <a:rPr lang="en-US" smtClean="0"/>
              <a:t>2/12/15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840F8A-23C1-774B-A5E4-44902CC2FFC3}" type="slidenum">
              <a:rPr lang="en-US" smtClean="0"/>
              <a:t>‹#›</a:t>
            </a:fld>
            <a:endParaRPr lang="en-US"/>
          </a:p>
        </p:txBody>
      </p:sp>
      <p:sp>
        <p:nvSpPr>
          <p:cNvPr id="9" name="Picture Placeholder 8"/>
          <p:cNvSpPr>
            <a:spLocks noGrp="1"/>
          </p:cNvSpPr>
          <p:nvPr>
            <p:ph type="pic" sz="quarter" idx="13"/>
          </p:nvPr>
        </p:nvSpPr>
        <p:spPr>
          <a:xfrm>
            <a:off x="990600" y="2590800"/>
            <a:ext cx="3505200" cy="3505200"/>
          </a:xfrm>
          <a:prstGeom prst="ellipse">
            <a:avLst/>
          </a:prstGeom>
          <a:ln w="28575">
            <a:solidFill>
              <a:schemeClr val="accent1"/>
            </a:solidFill>
          </a:ln>
        </p:spPr>
        <p:txBody>
          <a:bodyPr/>
          <a:lstStyle>
            <a:lvl1pPr marL="0" indent="0">
              <a:buNone/>
              <a:defRPr>
                <a:solidFill>
                  <a:schemeClr val="bg1"/>
                </a:solidFill>
              </a:defRPr>
            </a:lvl1pPr>
          </a:lstStyle>
          <a:p>
            <a:r>
              <a:rPr lang="en-US" smtClean="0"/>
              <a:t>Drag picture to placeholder or click icon to add</a:t>
            </a:r>
            <a:endParaRPr/>
          </a:p>
        </p:txBody>
      </p:sp>
      <p:sp>
        <p:nvSpPr>
          <p:cNvPr id="8" name="Picture Placeholder 8"/>
          <p:cNvSpPr>
            <a:spLocks noGrp="1"/>
          </p:cNvSpPr>
          <p:nvPr>
            <p:ph type="pic" sz="quarter" idx="14"/>
          </p:nvPr>
        </p:nvSpPr>
        <p:spPr>
          <a:xfrm>
            <a:off x="2479675" y="1260475"/>
            <a:ext cx="1254125" cy="1254125"/>
          </a:xfrm>
          <a:prstGeom prst="ellipse">
            <a:avLst/>
          </a:prstGeom>
          <a:ln w="28575">
            <a:solidFill>
              <a:schemeClr val="accent1"/>
            </a:solidFill>
          </a:ln>
        </p:spPr>
        <p:txBody>
          <a:bodyPr>
            <a:normAutofit/>
          </a:bodyPr>
          <a:lstStyle>
            <a:lvl1pPr marL="0" indent="0">
              <a:buNone/>
              <a:defRPr sz="1400">
                <a:solidFill>
                  <a:schemeClr val="bg1"/>
                </a:solidFill>
              </a:defRPr>
            </a:lvl1pPr>
          </a:lstStyle>
          <a:p>
            <a:r>
              <a:rPr lang="en-US" smtClean="0"/>
              <a:t>Drag picture to placeholder or click icon to add</a:t>
            </a:r>
            <a:endParaRPr/>
          </a:p>
        </p:txBody>
      </p:sp>
      <p:sp>
        <p:nvSpPr>
          <p:cNvPr id="10" name="Picture Placeholder 8"/>
          <p:cNvSpPr>
            <a:spLocks noGrp="1"/>
          </p:cNvSpPr>
          <p:nvPr>
            <p:ph type="pic" sz="quarter" idx="15"/>
          </p:nvPr>
        </p:nvSpPr>
        <p:spPr>
          <a:xfrm>
            <a:off x="269875" y="762000"/>
            <a:ext cx="2092325" cy="2092325"/>
          </a:xfrm>
          <a:prstGeom prst="ellipse">
            <a:avLst/>
          </a:prstGeom>
          <a:ln w="28575">
            <a:solidFill>
              <a:schemeClr val="accent1"/>
            </a:solidFill>
          </a:ln>
        </p:spPr>
        <p:txBody>
          <a:bodyPr>
            <a:normAutofit/>
          </a:bodyPr>
          <a:lstStyle>
            <a:lvl1pPr marL="0" indent="0">
              <a:buNone/>
              <a:defRPr sz="1800">
                <a:solidFill>
                  <a:schemeClr val="bg1"/>
                </a:solidFill>
              </a:defRPr>
            </a:lvl1pPr>
          </a:lstStyle>
          <a:p>
            <a:r>
              <a:rPr lang="en-US"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457200" y="2568388"/>
            <a:ext cx="8228013" cy="3468875"/>
          </a:xfrm>
        </p:spPr>
        <p:txBody>
          <a:bodyPr vert="eaVert"/>
          <a:lstStyle>
            <a:lvl5pPr>
              <a:defRPr/>
            </a:lvl5pPr>
            <a:lvl6pPr marL="1719072">
              <a:defRPr/>
            </a:lvl6pPr>
            <a:lvl7pPr marL="1719072">
              <a:defRPr/>
            </a:lvl7pPr>
            <a:lvl8pPr marL="1719072">
              <a:defRPr/>
            </a:lvl8pPr>
            <a:lvl9pPr marL="171907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1574A6F-0B2F-A64A-ACF9-99269029F59D}" type="datetimeFigureOut">
              <a:rPr lang="en-US" smtClean="0"/>
              <a:t>2/12/15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840F8A-23C1-774B-A5E4-44902CC2FFC3}"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74638"/>
            <a:ext cx="1524000" cy="5851525"/>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416859"/>
            <a:ext cx="6019800" cy="561564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1574A6F-0B2F-A64A-ACF9-99269029F59D}" type="datetimeFigureOut">
              <a:rPr lang="en-US" smtClean="0"/>
              <a:t>2/12/15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840F8A-23C1-774B-A5E4-44902CC2FFC3}"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1574A6F-0B2F-A64A-ACF9-99269029F59D}" type="datetimeFigureOut">
              <a:rPr lang="en-US" smtClean="0"/>
              <a:t>2/12/15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840F8A-23C1-774B-A5E4-44902CC2FFC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ain 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228600" y="4800600"/>
            <a:ext cx="8686800" cy="609600"/>
          </a:xfrm>
        </p:spPr>
        <p:txBody>
          <a:bodyPr anchor="b"/>
          <a:lstStyle>
            <a:lvl1pPr algn="ctr">
              <a:buNone/>
              <a:defRPr/>
            </a:lvl1pPr>
          </a:lstStyle>
          <a:p>
            <a:r>
              <a:rPr lang="en-US" smtClean="0"/>
              <a:t>Click to edit Master subtitle style</a:t>
            </a:r>
            <a:endParaRPr lang="en-US" dirty="0" smtClean="0"/>
          </a:p>
        </p:txBody>
      </p:sp>
      <p:sp>
        <p:nvSpPr>
          <p:cNvPr id="9" name="Title 8"/>
          <p:cNvSpPr>
            <a:spLocks noGrp="1"/>
          </p:cNvSpPr>
          <p:nvPr>
            <p:ph type="title"/>
          </p:nvPr>
        </p:nvSpPr>
        <p:spPr>
          <a:xfrm>
            <a:off x="228600" y="3657600"/>
            <a:ext cx="8686800" cy="1066800"/>
          </a:xfrm>
        </p:spPr>
        <p:txBody>
          <a:bodyPr/>
          <a:lstStyle>
            <a:lvl1pPr algn="ctr">
              <a:defRPr sz="4000"/>
            </a:lvl1pPr>
          </a:lstStyle>
          <a:p>
            <a:r>
              <a:rPr lang="en-US" dirty="0" smtClean="0"/>
              <a:t>Click to edit Master title style</a:t>
            </a:r>
            <a:endParaRPr lang="en-US" dirty="0"/>
          </a:p>
        </p:txBody>
      </p:sp>
      <p:sp>
        <p:nvSpPr>
          <p:cNvPr id="4" name="Date Placeholder 3"/>
          <p:cNvSpPr>
            <a:spLocks noGrp="1"/>
          </p:cNvSpPr>
          <p:nvPr>
            <p:ph type="dt" sz="half" idx="10"/>
          </p:nvPr>
        </p:nvSpPr>
        <p:spPr>
          <a:xfrm>
            <a:off x="228600" y="5991225"/>
            <a:ext cx="2133600" cy="365125"/>
          </a:xfrm>
          <a:prstGeom prst="rect">
            <a:avLst/>
          </a:prstGeom>
        </p:spPr>
        <p:txBody>
          <a:bodyPr vert="horz" wrap="square" lIns="91440" tIns="45720" rIns="91440" bIns="45720" numCol="1" anchor="t" anchorCtr="0" compatLnSpc="1">
            <a:prstTxWarp prst="textNoShape">
              <a:avLst/>
            </a:prstTxWarp>
          </a:bodyPr>
          <a:lstStyle>
            <a:lvl1pPr>
              <a:defRPr sz="1600">
                <a:solidFill>
                  <a:srgbClr val="FFFFFF"/>
                </a:solidFill>
                <a:latin typeface="Corbel" charset="0"/>
                <a:cs typeface="Corbel" charset="0"/>
              </a:defRPr>
            </a:lvl1pPr>
          </a:lstStyle>
          <a:p>
            <a:r>
              <a:rPr lang="en-US"/>
              <a:t>October 22, 2009</a:t>
            </a:r>
          </a:p>
        </p:txBody>
      </p:sp>
    </p:spTree>
    <p:extLst>
      <p:ext uri="{BB962C8B-B14F-4D97-AF65-F5344CB8AC3E}">
        <p14:creationId xmlns:p14="http://schemas.microsoft.com/office/powerpoint/2010/main" val="2383107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1574A6F-0B2F-A64A-ACF9-99269029F59D}" type="datetimeFigureOut">
              <a:rPr lang="en-US" smtClean="0"/>
              <a:t>2/12/15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840F8A-23C1-774B-A5E4-44902CC2FFC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36694"/>
            <a:ext cx="6400800" cy="1362075"/>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1676399" y="3609695"/>
            <a:ext cx="5181601" cy="1500187"/>
          </a:xfrm>
        </p:spPr>
        <p:txBody>
          <a:bodyPr anchor="t" anchorCtr="0"/>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D140825E-4A15-4D39-8176-1F07E904CB30}" type="datetimeFigureOut">
              <a:rPr lang="en-US" smtClean="0"/>
              <a:t>2/12/15</a:t>
            </a:fld>
            <a:endParaRPr lang="en-US"/>
          </a:p>
        </p:txBody>
      </p:sp>
      <p:sp>
        <p:nvSpPr>
          <p:cNvPr id="5" name="Footer Placeholder 4"/>
          <p:cNvSpPr>
            <a:spLocks noGrp="1"/>
          </p:cNvSpPr>
          <p:nvPr>
            <p:ph type="ftr" sz="quarter" idx="11"/>
          </p:nvPr>
        </p:nvSpPr>
        <p:spPr>
          <a:xfrm>
            <a:off x="7238999" y="6356350"/>
            <a:ext cx="1446213" cy="365125"/>
          </a:xfrm>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3E4AAA4-6363-4581-962D-1ACCC2D600C5}" type="slidenum">
              <a:rPr lang="en-US" smtClean="0"/>
              <a:t>‹#›</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34753" y="2784475"/>
            <a:ext cx="3767328" cy="3252788"/>
          </a:xfrm>
        </p:spPr>
        <p:txBody>
          <a:bodyPr/>
          <a:lstStyle>
            <a:lvl1pPr>
              <a:defRPr sz="1800"/>
            </a:lvl1pPr>
            <a:lvl2pPr>
              <a:defRPr sz="1800"/>
            </a:lvl2pPr>
            <a:lvl3pPr>
              <a:defRPr sz="1800"/>
            </a:lvl3pPr>
            <a:lvl4pPr>
              <a:defRPr sz="1800"/>
            </a:lvl4pPr>
            <a:lvl5pPr>
              <a:defRPr sz="1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91574A6F-0B2F-A64A-ACF9-99269029F59D}" type="datetimeFigureOut">
              <a:rPr lang="en-US" smtClean="0"/>
              <a:t>2/12/15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840F8A-23C1-774B-A5E4-44902CC2FFC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40664"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40664"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631578"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31578"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91574A6F-0B2F-A64A-ACF9-99269029F59D}" type="datetimeFigureOut">
              <a:rPr lang="en-US" smtClean="0"/>
              <a:t>2/12/15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840F8A-23C1-774B-A5E4-44902CC2FFC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62000" y="2784475"/>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91574A6F-0B2F-A64A-ACF9-99269029F59D}" type="datetimeFigureOut">
              <a:rPr lang="en-US" smtClean="0"/>
              <a:t>2/12/15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840F8A-23C1-774B-A5E4-44902CC2FFC3}" type="slidenum">
              <a:rPr lang="en-US" smtClean="0"/>
              <a:t>‹#›</a:t>
            </a:fld>
            <a:endParaRPr lang="en-US"/>
          </a:p>
        </p:txBody>
      </p:sp>
      <p:sp>
        <p:nvSpPr>
          <p:cNvPr id="8" name="Content Placeholder 2"/>
          <p:cNvSpPr>
            <a:spLocks noGrp="1"/>
          </p:cNvSpPr>
          <p:nvPr>
            <p:ph sz="half" idx="13"/>
          </p:nvPr>
        </p:nvSpPr>
        <p:spPr>
          <a:xfrm>
            <a:off x="762000" y="4497070"/>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91574A6F-0B2F-A64A-ACF9-99269029F59D}" type="datetimeFigureOut">
              <a:rPr lang="en-US" smtClean="0"/>
              <a:t>2/12/15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840F8A-23C1-774B-A5E4-44902CC2FFC3}" type="slidenum">
              <a:rPr lang="en-US" smtClean="0"/>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Content Placeholder 2"/>
          <p:cNvSpPr>
            <a:spLocks noGrp="1"/>
          </p:cNvSpPr>
          <p:nvPr>
            <p:ph sz="half" idx="14"/>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91574A6F-0B2F-A64A-ACF9-99269029F59D}" type="datetimeFigureOut">
              <a:rPr lang="en-US" smtClean="0"/>
              <a:t>2/12/15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840F8A-23C1-774B-A5E4-44902CC2FFC3}" type="slidenum">
              <a:rPr lang="en-US" smtClean="0"/>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4"/>
          </p:nvPr>
        </p:nvSpPr>
        <p:spPr>
          <a:xfrm>
            <a:off x="739775"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5"/>
          </p:nvPr>
        </p:nvSpPr>
        <p:spPr>
          <a:xfrm>
            <a:off x="739775"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1574A6F-0B2F-A64A-ACF9-99269029F59D}" type="datetimeFigureOut">
              <a:rPr lang="en-US" smtClean="0"/>
              <a:t>2/12/15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840F8A-23C1-774B-A5E4-44902CC2FFC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5141"/>
            <a:ext cx="8229600" cy="11430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39775" y="2770094"/>
            <a:ext cx="7662864" cy="326716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fld id="{91574A6F-0B2F-A64A-ACF9-99269029F59D}" type="datetimeFigureOut">
              <a:rPr lang="en-US" smtClean="0"/>
              <a:t>2/12/15</a:t>
            </a:fld>
            <a:endParaRPr lang="en-US"/>
          </a:p>
        </p:txBody>
      </p:sp>
      <p:sp>
        <p:nvSpPr>
          <p:cNvPr id="5" name="Footer Placeholder 4"/>
          <p:cNvSpPr>
            <a:spLocks noGrp="1"/>
          </p:cNvSpPr>
          <p:nvPr>
            <p:ph type="ftr" sz="quarter" idx="3"/>
          </p:nvPr>
        </p:nvSpPr>
        <p:spPr>
          <a:xfrm>
            <a:off x="5789613" y="6356350"/>
            <a:ext cx="2895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100" b="1">
                <a:solidFill>
                  <a:schemeClr val="tx1">
                    <a:lumMod val="50000"/>
                    <a:lumOff val="50000"/>
                  </a:schemeClr>
                </a:solidFill>
              </a:defRPr>
            </a:lvl1pPr>
          </a:lstStyle>
          <a:p>
            <a:fld id="{15840F8A-23C1-774B-A5E4-44902CC2FFC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705" r:id="rId1"/>
    <p:sldLayoutId id="2147484706" r:id="rId2"/>
    <p:sldLayoutId id="2147484707" r:id="rId3"/>
    <p:sldLayoutId id="2147484708" r:id="rId4"/>
    <p:sldLayoutId id="2147484709" r:id="rId5"/>
    <p:sldLayoutId id="2147484710" r:id="rId6"/>
    <p:sldLayoutId id="2147484711" r:id="rId7"/>
    <p:sldLayoutId id="2147484712" r:id="rId8"/>
    <p:sldLayoutId id="2147484713" r:id="rId9"/>
    <p:sldLayoutId id="2147484714" r:id="rId10"/>
    <p:sldLayoutId id="2147484715" r:id="rId11"/>
    <p:sldLayoutId id="2147484716" r:id="rId12"/>
    <p:sldLayoutId id="2147484717" r:id="rId13"/>
    <p:sldLayoutId id="2147484718" r:id="rId14"/>
    <p:sldLayoutId id="2147484719" r:id="rId15"/>
    <p:sldLayoutId id="2147484720" r:id="rId16"/>
    <p:sldLayoutId id="2147484721" r:id="rId17"/>
  </p:sldLayoutIdLst>
  <p:txStyles>
    <p:titleStyle>
      <a:lvl1pPr algn="ctr" defTabSz="914400" rtl="0" eaLnBrk="1" latinLnBrk="0" hangingPunct="1">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png"/><Relationship Id="rId6" Type="http://schemas.openxmlformats.org/officeDocument/2006/relationships/image" Target="../media/image13.jpeg"/><Relationship Id="rId7" Type="http://schemas.openxmlformats.org/officeDocument/2006/relationships/image" Target="../media/image14.jpeg"/><Relationship Id="rId8"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3849872"/>
            <a:ext cx="8686800" cy="1560327"/>
          </a:xfrm>
        </p:spPr>
        <p:txBody>
          <a:bodyPr>
            <a:normAutofit/>
          </a:bodyPr>
          <a:lstStyle/>
          <a:p>
            <a:r>
              <a:rPr lang="en-US" sz="5300" dirty="0">
                <a:solidFill>
                  <a:schemeClr val="bg1"/>
                </a:solidFill>
              </a:rPr>
              <a:t>RACE THEMED </a:t>
            </a:r>
            <a:r>
              <a:rPr lang="en-US" sz="5300" dirty="0" smtClean="0">
                <a:solidFill>
                  <a:schemeClr val="bg1"/>
                </a:solidFill>
              </a:rPr>
              <a:t>PARTIES</a:t>
            </a:r>
            <a:br>
              <a:rPr lang="en-US" sz="5300" dirty="0" smtClean="0">
                <a:solidFill>
                  <a:schemeClr val="bg1"/>
                </a:solidFill>
              </a:rPr>
            </a:br>
            <a:r>
              <a:rPr lang="en-US" sz="3100" dirty="0" smtClean="0">
                <a:solidFill>
                  <a:srgbClr val="FFFFFF"/>
                </a:solidFill>
              </a:rPr>
              <a:t>Issues </a:t>
            </a:r>
            <a:r>
              <a:rPr lang="en-US" sz="3100" dirty="0">
                <a:solidFill>
                  <a:srgbClr val="FFFFFF"/>
                </a:solidFill>
              </a:rPr>
              <a:t>of Cultural </a:t>
            </a:r>
            <a:r>
              <a:rPr lang="en-US" sz="3100" dirty="0" smtClean="0">
                <a:solidFill>
                  <a:srgbClr val="FFFFFF"/>
                </a:solidFill>
              </a:rPr>
              <a:t>Appropriation </a:t>
            </a:r>
            <a:endParaRPr lang="en-US" sz="3100" cap="none" dirty="0">
              <a:solidFill>
                <a:schemeClr val="bg1"/>
              </a:solidFill>
              <a:latin typeface="Corbel" charset="0"/>
              <a:ea typeface="ＭＳ Ｐゴシック" charset="0"/>
            </a:endParaRPr>
          </a:p>
        </p:txBody>
      </p:sp>
      <p:sp>
        <p:nvSpPr>
          <p:cNvPr id="6" name="TextBox 5"/>
          <p:cNvSpPr txBox="1"/>
          <p:nvPr/>
        </p:nvSpPr>
        <p:spPr>
          <a:xfrm>
            <a:off x="228600" y="5629282"/>
            <a:ext cx="2456969" cy="1200329"/>
          </a:xfrm>
          <a:prstGeom prst="rect">
            <a:avLst/>
          </a:prstGeom>
          <a:noFill/>
        </p:spPr>
        <p:txBody>
          <a:bodyPr wrap="square" rtlCol="0">
            <a:spAutoFit/>
          </a:bodyPr>
          <a:lstStyle/>
          <a:p>
            <a:r>
              <a:rPr lang="en-US" sz="1200" dirty="0">
                <a:solidFill>
                  <a:srgbClr val="FFFFFF"/>
                </a:solidFill>
              </a:rPr>
              <a:t>Presented By</a:t>
            </a:r>
          </a:p>
          <a:p>
            <a:r>
              <a:rPr lang="en-US" sz="1200" dirty="0">
                <a:solidFill>
                  <a:srgbClr val="FFFFFF"/>
                </a:solidFill>
              </a:rPr>
              <a:t>Arturo E. Ocampo</a:t>
            </a:r>
          </a:p>
          <a:p>
            <a:r>
              <a:rPr lang="en-US" sz="1200" dirty="0">
                <a:solidFill>
                  <a:srgbClr val="FFFFFF"/>
                </a:solidFill>
              </a:rPr>
              <a:t>Associate Vice President</a:t>
            </a:r>
          </a:p>
          <a:p>
            <a:r>
              <a:rPr lang="en-US" sz="1200" dirty="0">
                <a:solidFill>
                  <a:srgbClr val="FFFFFF"/>
                </a:solidFill>
              </a:rPr>
              <a:t>For Diversity, Educational Equity, </a:t>
            </a:r>
          </a:p>
          <a:p>
            <a:r>
              <a:rPr lang="en-US" sz="1200" dirty="0">
                <a:solidFill>
                  <a:srgbClr val="FFFFFF"/>
                </a:solidFill>
              </a:rPr>
              <a:t>Inclusion and Ombuds</a:t>
            </a:r>
          </a:p>
          <a:p>
            <a:pPr>
              <a:lnSpc>
                <a:spcPct val="60000"/>
              </a:lnSpc>
            </a:pPr>
            <a:r>
              <a:rPr lang="en-US" sz="1200" dirty="0">
                <a:solidFill>
                  <a:srgbClr val="FFFFFF"/>
                </a:solidFill>
              </a:rPr>
              <a:t>CSU San Marcos</a:t>
            </a:r>
            <a:r>
              <a:rPr lang="en-US" dirty="0"/>
              <a:t>	</a:t>
            </a:r>
          </a:p>
        </p:txBody>
      </p:sp>
    </p:spTree>
    <p:extLst>
      <p:ext uri="{BB962C8B-B14F-4D97-AF65-F5344CB8AC3E}">
        <p14:creationId xmlns:p14="http://schemas.microsoft.com/office/powerpoint/2010/main" val="285306311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0122"/>
            <a:ext cx="8229600" cy="1185831"/>
          </a:xfrm>
        </p:spPr>
        <p:txBody>
          <a:bodyPr/>
          <a:lstStyle/>
          <a:p>
            <a:r>
              <a:rPr lang="en-US" dirty="0" smtClean="0"/>
              <a:t>Student Response at Penn State</a:t>
            </a:r>
            <a:endParaRPr lang="en-US" dirty="0"/>
          </a:p>
        </p:txBody>
      </p:sp>
      <p:sp>
        <p:nvSpPr>
          <p:cNvPr id="3" name="Content Placeholder 2"/>
          <p:cNvSpPr>
            <a:spLocks noGrp="1"/>
          </p:cNvSpPr>
          <p:nvPr>
            <p:ph idx="1"/>
          </p:nvPr>
        </p:nvSpPr>
        <p:spPr/>
        <p:txBody>
          <a:bodyPr/>
          <a:lstStyle/>
          <a:p>
            <a:pPr marL="0" indent="0">
              <a:buNone/>
            </a:pPr>
            <a:r>
              <a:rPr lang="en-US" dirty="0" smtClean="0"/>
              <a:t>“The </a:t>
            </a:r>
            <a:r>
              <a:rPr lang="en-US" dirty="0"/>
              <a:t>Mexican American Student Association is disappointed in the attire chosen by this sorority. It in no way represents our culture. Not only have they chosen to stereotype our culture with serapes and sombreros, but the insinuation about drug usage makes this image more offensive. Our country is plagued by a drug war that has led to the death of an estimated 50,000 people, which is nothing to be joked </a:t>
            </a:r>
            <a:r>
              <a:rPr lang="en-US" dirty="0" smtClean="0"/>
              <a:t>about.”</a:t>
            </a:r>
            <a:endParaRPr lang="en-US" dirty="0"/>
          </a:p>
        </p:txBody>
      </p:sp>
    </p:spTree>
    <p:extLst>
      <p:ext uri="{BB962C8B-B14F-4D97-AF65-F5344CB8AC3E}">
        <p14:creationId xmlns:p14="http://schemas.microsoft.com/office/powerpoint/2010/main" val="61783169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Cultural </a:t>
            </a:r>
            <a:r>
              <a:rPr lang="en-US" dirty="0" smtClean="0">
                <a:solidFill>
                  <a:srgbClr val="FFFFFF"/>
                </a:solidFill>
              </a:rPr>
              <a:t>Exploitation</a:t>
            </a:r>
            <a:br>
              <a:rPr lang="en-US" dirty="0" smtClean="0">
                <a:solidFill>
                  <a:srgbClr val="FFFFFF"/>
                </a:solidFill>
              </a:rPr>
            </a:br>
            <a:r>
              <a:rPr lang="en-US" dirty="0" smtClean="0">
                <a:solidFill>
                  <a:srgbClr val="FFFFFF"/>
                </a:solidFill>
              </a:rPr>
              <a:t>Business School Jamaican Skit</a:t>
            </a:r>
            <a:endParaRPr lang="en-US" dirty="0"/>
          </a:p>
        </p:txBody>
      </p:sp>
      <p:pic>
        <p:nvPicPr>
          <p:cNvPr id="5" name="Content Placeholder 4"/>
          <p:cNvPicPr>
            <a:picLocks noGrp="1" noChangeAspect="1"/>
          </p:cNvPicPr>
          <p:nvPr>
            <p:ph idx="1"/>
          </p:nvPr>
        </p:nvPicPr>
        <p:blipFill>
          <a:blip r:embed="rId3"/>
          <a:srcRect t="18852" b="18852"/>
          <a:stretch>
            <a:fillRect/>
          </a:stretch>
        </p:blipFill>
        <p:spPr>
          <a:xfrm>
            <a:off x="1062526" y="3501360"/>
            <a:ext cx="7160584" cy="3356640"/>
          </a:xfrm>
        </p:spPr>
      </p:pic>
      <p:sp>
        <p:nvSpPr>
          <p:cNvPr id="6" name="Rectangle 5"/>
          <p:cNvSpPr/>
          <p:nvPr/>
        </p:nvSpPr>
        <p:spPr>
          <a:xfrm>
            <a:off x="406945" y="2252379"/>
            <a:ext cx="8489729" cy="1077218"/>
          </a:xfrm>
          <a:prstGeom prst="rect">
            <a:avLst/>
          </a:prstGeom>
        </p:spPr>
        <p:txBody>
          <a:bodyPr wrap="square">
            <a:spAutoFit/>
          </a:bodyPr>
          <a:lstStyle/>
          <a:p>
            <a:pPr algn="just"/>
            <a:r>
              <a:rPr lang="en-US" sz="1600" dirty="0" smtClean="0"/>
              <a:t>Students </a:t>
            </a:r>
            <a:r>
              <a:rPr lang="en-US" sz="1600" dirty="0"/>
              <a:t>at </a:t>
            </a:r>
            <a:r>
              <a:rPr lang="en-US" sz="1600" dirty="0" err="1"/>
              <a:t>Hautes</a:t>
            </a:r>
            <a:r>
              <a:rPr lang="en-US" sz="1600" dirty="0"/>
              <a:t> Etudes </a:t>
            </a:r>
            <a:r>
              <a:rPr lang="en-US" sz="1600" dirty="0" err="1" smtClean="0"/>
              <a:t>Commerciales</a:t>
            </a:r>
            <a:r>
              <a:rPr lang="en-US" sz="1600" dirty="0" smtClean="0"/>
              <a:t> (2011), were </a:t>
            </a:r>
            <a:r>
              <a:rPr lang="en-US" sz="1600" dirty="0"/>
              <a:t>filmed “wearing black makeup [and] chant[</a:t>
            </a:r>
            <a:r>
              <a:rPr lang="en-US" sz="1600" dirty="0" err="1"/>
              <a:t>ing</a:t>
            </a:r>
            <a:r>
              <a:rPr lang="en-US" sz="1600" dirty="0"/>
              <a:t>] with mock Jamaican accents about smoking marijuana</a:t>
            </a:r>
            <a:r>
              <a:rPr lang="en-US" sz="1600" dirty="0" smtClean="0"/>
              <a:t>”…part of a skit in honor of Jamaican Olympian </a:t>
            </a:r>
            <a:r>
              <a:rPr lang="en-US" sz="1600" dirty="0" err="1" smtClean="0"/>
              <a:t>Usain</a:t>
            </a:r>
            <a:r>
              <a:rPr lang="en-US" sz="1600" dirty="0" smtClean="0"/>
              <a:t> Bolt. A spokesperson explained that Francophone Canadians were unaware of the racial history behind blackface.</a:t>
            </a:r>
            <a:endParaRPr lang="en-US" sz="1600" dirty="0"/>
          </a:p>
        </p:txBody>
      </p:sp>
    </p:spTree>
    <p:extLst>
      <p:ext uri="{BB962C8B-B14F-4D97-AF65-F5344CB8AC3E}">
        <p14:creationId xmlns:p14="http://schemas.microsoft.com/office/powerpoint/2010/main" val="273692790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Response to Jamaican Skit</a:t>
            </a:r>
            <a:endParaRPr lang="en-US" dirty="0"/>
          </a:p>
        </p:txBody>
      </p:sp>
      <p:sp>
        <p:nvSpPr>
          <p:cNvPr id="3" name="Content Placeholder 2"/>
          <p:cNvSpPr>
            <a:spLocks noGrp="1"/>
          </p:cNvSpPr>
          <p:nvPr>
            <p:ph idx="1"/>
          </p:nvPr>
        </p:nvSpPr>
        <p:spPr/>
        <p:txBody>
          <a:bodyPr/>
          <a:lstStyle/>
          <a:p>
            <a:pPr marL="0" indent="0">
              <a:buNone/>
            </a:pPr>
            <a:r>
              <a:rPr lang="en-US" dirty="0" smtClean="0"/>
              <a:t>“[</a:t>
            </a:r>
            <a:r>
              <a:rPr lang="en-US" dirty="0"/>
              <a:t>Being black] is not a costume that you put on… This is not just about a few bad apples. This is about a greater problem about what we think about, how we value, how we understand, how we discuss — if we discuss — black history, culture and contribution</a:t>
            </a:r>
            <a:r>
              <a:rPr lang="en-US" dirty="0" smtClean="0"/>
              <a:t>.”</a:t>
            </a:r>
            <a:endParaRPr lang="en-US" dirty="0"/>
          </a:p>
        </p:txBody>
      </p:sp>
    </p:spTree>
    <p:extLst>
      <p:ext uri="{BB962C8B-B14F-4D97-AF65-F5344CB8AC3E}">
        <p14:creationId xmlns:p14="http://schemas.microsoft.com/office/powerpoint/2010/main" val="140557205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3105"/>
            <a:ext cx="8229600" cy="1192849"/>
          </a:xfrm>
        </p:spPr>
        <p:txBody>
          <a:bodyPr/>
          <a:lstStyle/>
          <a:p>
            <a:r>
              <a:rPr lang="en-US" dirty="0" smtClean="0"/>
              <a:t>Compton Cookout UCSD</a:t>
            </a:r>
            <a:endParaRPr lang="en-US" dirty="0"/>
          </a:p>
        </p:txBody>
      </p:sp>
      <p:sp>
        <p:nvSpPr>
          <p:cNvPr id="7" name="Content Placeholder 6"/>
          <p:cNvSpPr>
            <a:spLocks noGrp="1"/>
          </p:cNvSpPr>
          <p:nvPr>
            <p:ph idx="1"/>
          </p:nvPr>
        </p:nvSpPr>
        <p:spPr>
          <a:xfrm>
            <a:off x="809938" y="2287462"/>
            <a:ext cx="7662864" cy="3796363"/>
          </a:xfrm>
        </p:spPr>
        <p:txBody>
          <a:bodyPr/>
          <a:lstStyle/>
          <a:p>
            <a:pPr marL="0" indent="0">
              <a:buNone/>
            </a:pPr>
            <a:r>
              <a:rPr lang="en-US" dirty="0" smtClean="0"/>
              <a:t>Invitees were urged to wear chains, don cheap clothes and speak loudly with a limited vocabulary. Female participants were encouraged to be “ghetto chicks” and “chicken, </a:t>
            </a:r>
            <a:r>
              <a:rPr lang="en-US" dirty="0" err="1" smtClean="0"/>
              <a:t>coolaide</a:t>
            </a:r>
            <a:r>
              <a:rPr lang="en-US" dirty="0" smtClean="0"/>
              <a:t> and of course watermelon,” would be served.</a:t>
            </a:r>
            <a:endParaRPr lang="en-US" dirty="0"/>
          </a:p>
        </p:txBody>
      </p:sp>
      <p:sp>
        <p:nvSpPr>
          <p:cNvPr id="11" name="TextBox 10"/>
          <p:cNvSpPr txBox="1"/>
          <p:nvPr/>
        </p:nvSpPr>
        <p:spPr>
          <a:xfrm>
            <a:off x="1185756" y="2490948"/>
            <a:ext cx="184666" cy="369332"/>
          </a:xfrm>
          <a:prstGeom prst="rect">
            <a:avLst/>
          </a:prstGeom>
          <a:noFill/>
        </p:spPr>
        <p:txBody>
          <a:bodyPr wrap="none" rtlCol="0">
            <a:spAutoFit/>
          </a:bodyPr>
          <a:lstStyle/>
          <a:p>
            <a:endParaRPr lang="en-US" dirty="0"/>
          </a:p>
        </p:txBody>
      </p:sp>
      <p:sp>
        <p:nvSpPr>
          <p:cNvPr id="12" name="TextBox 11"/>
          <p:cNvSpPr txBox="1"/>
          <p:nvPr/>
        </p:nvSpPr>
        <p:spPr>
          <a:xfrm>
            <a:off x="1122609" y="2462881"/>
            <a:ext cx="184666" cy="369332"/>
          </a:xfrm>
          <a:prstGeom prst="rect">
            <a:avLst/>
          </a:prstGeom>
          <a:noFill/>
        </p:spPr>
        <p:txBody>
          <a:bodyPr wrap="none" rtlCol="0">
            <a:spAutoFit/>
          </a:bodyPr>
          <a:lstStyle/>
          <a:p>
            <a:endParaRPr lang="en-US" dirty="0"/>
          </a:p>
        </p:txBody>
      </p:sp>
      <p:sp>
        <p:nvSpPr>
          <p:cNvPr id="13" name="Rectangle 12"/>
          <p:cNvSpPr/>
          <p:nvPr/>
        </p:nvSpPr>
        <p:spPr>
          <a:xfrm>
            <a:off x="1052446" y="224537"/>
            <a:ext cx="8012620" cy="646331"/>
          </a:xfrm>
          <a:prstGeom prst="rect">
            <a:avLst/>
          </a:prstGeom>
        </p:spPr>
        <p:txBody>
          <a:bodyPr wrap="square">
            <a:spAutoFit/>
          </a:bodyPr>
          <a:lstStyle/>
          <a:p>
            <a:endParaRPr lang="en-US" dirty="0"/>
          </a:p>
          <a:p>
            <a:endParaRPr lang="en-US" dirty="0"/>
          </a:p>
        </p:txBody>
      </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2462724" y="3887281"/>
            <a:ext cx="4392206" cy="2970719"/>
          </a:xfrm>
          <a:prstGeom prst="rect">
            <a:avLst/>
          </a:prstGeom>
          <a:noFill/>
          <a:ln>
            <a:noFill/>
          </a:ln>
        </p:spPr>
      </p:pic>
    </p:spTree>
    <p:extLst>
      <p:ext uri="{BB962C8B-B14F-4D97-AF65-F5344CB8AC3E}">
        <p14:creationId xmlns:p14="http://schemas.microsoft.com/office/powerpoint/2010/main" val="3801248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4155"/>
            <a:ext cx="8229600" cy="1213899"/>
          </a:xfrm>
        </p:spPr>
        <p:txBody>
          <a:bodyPr/>
          <a:lstStyle/>
          <a:p>
            <a:r>
              <a:rPr lang="en-US" dirty="0" smtClean="0"/>
              <a:t>Student Response to Compton Cookout</a:t>
            </a:r>
            <a:endParaRPr lang="en-US" dirty="0"/>
          </a:p>
        </p:txBody>
      </p:sp>
      <p:sp>
        <p:nvSpPr>
          <p:cNvPr id="3" name="Content Placeholder 2"/>
          <p:cNvSpPr>
            <a:spLocks noGrp="1"/>
          </p:cNvSpPr>
          <p:nvPr>
            <p:ph idx="1"/>
          </p:nvPr>
        </p:nvSpPr>
        <p:spPr/>
        <p:txBody>
          <a:bodyPr/>
          <a:lstStyle/>
          <a:p>
            <a:pPr marL="0" indent="0">
              <a:buNone/>
            </a:pPr>
            <a:r>
              <a:rPr lang="en-US" dirty="0"/>
              <a:t>"It's not cool," black UCSD junior Theresa Richards said of the party. "It's disheartening and it's hurtful, and I'm appalled that we're having to talk about it in this day and age</a:t>
            </a:r>
            <a:r>
              <a:rPr lang="en-US" dirty="0" smtClean="0"/>
              <a:t>.”</a:t>
            </a:r>
          </a:p>
          <a:p>
            <a:pPr marL="0" indent="0">
              <a:buNone/>
            </a:pPr>
            <a:r>
              <a:rPr lang="en-US" dirty="0"/>
              <a:t>“I’m not saying that they don’t have the right to freedom of speech, but where’s my right to be protected from that?” …“I am a student in your class, and I have to sit next to these racist kids. What kind of college is this?</a:t>
            </a:r>
          </a:p>
        </p:txBody>
      </p:sp>
    </p:spTree>
    <p:extLst>
      <p:ext uri="{BB962C8B-B14F-4D97-AF65-F5344CB8AC3E}">
        <p14:creationId xmlns:p14="http://schemas.microsoft.com/office/powerpoint/2010/main" val="22306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Duke University-Asia Prime Party</a:t>
            </a:r>
            <a:endParaRPr lang="en-US" dirty="0"/>
          </a:p>
        </p:txBody>
      </p:sp>
      <p:pic>
        <p:nvPicPr>
          <p:cNvPr id="5" name="Content Placeholder 4"/>
          <p:cNvPicPr>
            <a:picLocks noGrp="1" noChangeAspect="1"/>
          </p:cNvPicPr>
          <p:nvPr>
            <p:ph idx="1"/>
          </p:nvPr>
        </p:nvPicPr>
        <p:blipFill>
          <a:blip r:embed="rId3"/>
          <a:srcRect t="17204" b="17204"/>
          <a:stretch>
            <a:fillRect/>
          </a:stretch>
        </p:blipFill>
        <p:spPr>
          <a:xfrm>
            <a:off x="0" y="3697829"/>
            <a:ext cx="9144000" cy="3017205"/>
          </a:xfrm>
        </p:spPr>
      </p:pic>
      <p:sp>
        <p:nvSpPr>
          <p:cNvPr id="6" name="Rectangle 5"/>
          <p:cNvSpPr/>
          <p:nvPr/>
        </p:nvSpPr>
        <p:spPr>
          <a:xfrm>
            <a:off x="112261" y="2133092"/>
            <a:ext cx="8931757" cy="1631216"/>
          </a:xfrm>
          <a:prstGeom prst="rect">
            <a:avLst/>
          </a:prstGeom>
        </p:spPr>
        <p:txBody>
          <a:bodyPr wrap="square">
            <a:spAutoFit/>
          </a:bodyPr>
          <a:lstStyle/>
          <a:p>
            <a:endParaRPr lang="en-US" sz="1000" dirty="0" smtClean="0"/>
          </a:p>
          <a:p>
            <a:r>
              <a:rPr lang="en-US" dirty="0" smtClean="0"/>
              <a:t>The </a:t>
            </a:r>
            <a:r>
              <a:rPr lang="en-US" dirty="0"/>
              <a:t>Kappa Sigma Fraternity </a:t>
            </a:r>
            <a:r>
              <a:rPr lang="en-US" dirty="0" smtClean="0"/>
              <a:t>threw a party </a:t>
            </a:r>
            <a:r>
              <a:rPr lang="en-US" dirty="0"/>
              <a:t>that they named "Asia Prime</a:t>
            </a:r>
            <a:r>
              <a:rPr lang="en-US" dirty="0" smtClean="0"/>
              <a:t>.” The invite read: "</a:t>
            </a:r>
            <a:r>
              <a:rPr lang="en-US" dirty="0" err="1"/>
              <a:t>Herro</a:t>
            </a:r>
            <a:r>
              <a:rPr lang="en-US" dirty="0"/>
              <a:t> Nice Duke </a:t>
            </a:r>
            <a:r>
              <a:rPr lang="en-US" dirty="0" err="1"/>
              <a:t>Peopre</a:t>
            </a:r>
            <a:r>
              <a:rPr lang="en-US" dirty="0"/>
              <a:t>" in a misspelling intended to convey an East Asian accent.</a:t>
            </a:r>
          </a:p>
          <a:p>
            <a:r>
              <a:rPr lang="en-US" dirty="0"/>
              <a:t>Photos from the party show students dressed in traditional Asian garments such as conical sedge hats and sumo wrestler attire. </a:t>
            </a:r>
          </a:p>
          <a:p>
            <a:endParaRPr lang="en-US" dirty="0"/>
          </a:p>
        </p:txBody>
      </p:sp>
    </p:spTree>
    <p:extLst>
      <p:ext uri="{BB962C8B-B14F-4D97-AF65-F5344CB8AC3E}">
        <p14:creationId xmlns:p14="http://schemas.microsoft.com/office/powerpoint/2010/main" val="14136815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Asia Prime Student Response</a:t>
            </a:r>
            <a:endParaRPr lang="en-US" dirty="0"/>
          </a:p>
        </p:txBody>
      </p:sp>
      <p:sp>
        <p:nvSpPr>
          <p:cNvPr id="3" name="Content Placeholder 2"/>
          <p:cNvSpPr>
            <a:spLocks noGrp="1"/>
          </p:cNvSpPr>
          <p:nvPr>
            <p:ph idx="1"/>
          </p:nvPr>
        </p:nvSpPr>
        <p:spPr>
          <a:xfrm>
            <a:off x="457200" y="2476914"/>
            <a:ext cx="8158823" cy="4041651"/>
          </a:xfrm>
        </p:spPr>
        <p:txBody>
          <a:bodyPr>
            <a:normAutofit/>
          </a:bodyPr>
          <a:lstStyle/>
          <a:p>
            <a:pPr marL="0" indent="0">
              <a:buNone/>
            </a:pPr>
            <a:endParaRPr lang="en-US" sz="2100" dirty="0" smtClean="0"/>
          </a:p>
          <a:p>
            <a:pPr marL="0" indent="0">
              <a:buNone/>
            </a:pPr>
            <a:r>
              <a:rPr lang="en-US" sz="2800" dirty="0" smtClean="0"/>
              <a:t>"</a:t>
            </a:r>
            <a:r>
              <a:rPr lang="en-US" sz="2800" dirty="0"/>
              <a:t>We are protesting the culture of acceptance at these kinds of things," Ting-Ting Zhou, president of the Asian Students Association, told the Chronicle. "The administration does nothing</a:t>
            </a:r>
            <a:r>
              <a:rPr lang="en-US" sz="2800" dirty="0" smtClean="0"/>
              <a:t>.”</a:t>
            </a:r>
            <a:endParaRPr lang="en-US" sz="2800" dirty="0"/>
          </a:p>
        </p:txBody>
      </p:sp>
    </p:spTree>
    <p:extLst>
      <p:ext uri="{BB962C8B-B14F-4D97-AF65-F5344CB8AC3E}">
        <p14:creationId xmlns:p14="http://schemas.microsoft.com/office/powerpoint/2010/main" val="1443354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Events of Cultural Exploitation</a:t>
            </a:r>
            <a:endParaRPr lang="en-US" dirty="0"/>
          </a:p>
        </p:txBody>
      </p:sp>
      <p:sp>
        <p:nvSpPr>
          <p:cNvPr id="3" name="Content Placeholder 2"/>
          <p:cNvSpPr>
            <a:spLocks noGrp="1"/>
          </p:cNvSpPr>
          <p:nvPr>
            <p:ph idx="1"/>
          </p:nvPr>
        </p:nvSpPr>
        <p:spPr>
          <a:xfrm>
            <a:off x="519206" y="2770094"/>
            <a:ext cx="8110849" cy="3267169"/>
          </a:xfrm>
        </p:spPr>
        <p:txBody>
          <a:bodyPr/>
          <a:lstStyle/>
          <a:p>
            <a:pPr marL="0" indent="0">
              <a:buNone/>
            </a:pPr>
            <a:r>
              <a:rPr lang="en-US" dirty="0" smtClean="0"/>
              <a:t>So how do I know the difference between Cultural Exploitation and other non offensive types of Cultural Appropriation? </a:t>
            </a:r>
          </a:p>
          <a:p>
            <a:pPr marL="0" indent="0">
              <a:buNone/>
            </a:pPr>
            <a:r>
              <a:rPr lang="en-US" dirty="0" smtClean="0"/>
              <a:t>Or the difference between cultural </a:t>
            </a:r>
            <a:r>
              <a:rPr lang="en-US" dirty="0" err="1" smtClean="0"/>
              <a:t>mis</a:t>
            </a:r>
            <a:r>
              <a:rPr lang="en-US" dirty="0" smtClean="0"/>
              <a:t>-appropriation and cultural appreciation?</a:t>
            </a:r>
          </a:p>
          <a:p>
            <a:pPr marL="0" indent="0">
              <a:buNone/>
            </a:pPr>
            <a:r>
              <a:rPr lang="en-US" dirty="0" smtClean="0"/>
              <a:t>What are the markers or red flags that one should be aware of to avoid culturally insensitive conduct or activities?</a:t>
            </a:r>
          </a:p>
        </p:txBody>
      </p:sp>
    </p:spTree>
    <p:extLst>
      <p:ext uri="{BB962C8B-B14F-4D97-AF65-F5344CB8AC3E}">
        <p14:creationId xmlns:p14="http://schemas.microsoft.com/office/powerpoint/2010/main" val="23428413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Identifying Events of Cultural Exploitation</a:t>
            </a:r>
            <a:endParaRPr lang="en-US" sz="4000" dirty="0"/>
          </a:p>
        </p:txBody>
      </p:sp>
      <p:sp>
        <p:nvSpPr>
          <p:cNvPr id="3" name="Content Placeholder 2"/>
          <p:cNvSpPr>
            <a:spLocks noGrp="1"/>
          </p:cNvSpPr>
          <p:nvPr>
            <p:ph idx="1"/>
          </p:nvPr>
        </p:nvSpPr>
        <p:spPr>
          <a:xfrm>
            <a:off x="182424" y="2126077"/>
            <a:ext cx="8826512" cy="4455640"/>
          </a:xfrm>
        </p:spPr>
        <p:txBody>
          <a:bodyPr>
            <a:normAutofit/>
          </a:bodyPr>
          <a:lstStyle/>
          <a:p>
            <a:pPr marL="0" indent="0">
              <a:spcBef>
                <a:spcPts val="800"/>
              </a:spcBef>
              <a:buNone/>
            </a:pPr>
            <a:r>
              <a:rPr lang="en-US" sz="2000" b="1" u="sng" dirty="0" smtClean="0"/>
              <a:t>Ask the following questions:</a:t>
            </a:r>
          </a:p>
          <a:p>
            <a:pPr>
              <a:spcBef>
                <a:spcPts val="800"/>
              </a:spcBef>
            </a:pPr>
            <a:r>
              <a:rPr lang="en-US" sz="2000" dirty="0"/>
              <a:t>Is there a history of discrimination or oppression, of the subordinate group? (Black face v. White chicks, why context is important).</a:t>
            </a:r>
          </a:p>
          <a:p>
            <a:pPr>
              <a:spcBef>
                <a:spcPts val="800"/>
              </a:spcBef>
            </a:pPr>
            <a:r>
              <a:rPr lang="en-US" sz="2000" dirty="0" smtClean="0"/>
              <a:t>Is there a power differential between cultural groups involved? </a:t>
            </a:r>
          </a:p>
          <a:p>
            <a:pPr>
              <a:spcBef>
                <a:spcPts val="1400"/>
              </a:spcBef>
            </a:pPr>
            <a:r>
              <a:rPr lang="en-US" sz="2000" dirty="0" smtClean="0"/>
              <a:t>Does the event perpetuate negative stereotypes of the subordinate group?</a:t>
            </a:r>
          </a:p>
          <a:p>
            <a:pPr>
              <a:spcBef>
                <a:spcPts val="1400"/>
              </a:spcBef>
            </a:pPr>
            <a:r>
              <a:rPr lang="en-US" sz="2000" dirty="0" smtClean="0"/>
              <a:t>Is the culture being erroneously depicted (cultural degradation).*</a:t>
            </a:r>
          </a:p>
          <a:p>
            <a:pPr>
              <a:spcBef>
                <a:spcPts val="1400"/>
              </a:spcBef>
            </a:pPr>
            <a:r>
              <a:rPr lang="en-US" sz="2000" dirty="0" smtClean="0"/>
              <a:t>Is the subordinate culture being “mined’ and “shipped home” for consumption?  Is commodification occurring? </a:t>
            </a:r>
            <a:r>
              <a:rPr lang="en-US" sz="1400" dirty="0" smtClean="0"/>
              <a:t>(See Wallace &amp; Malm, 1984).</a:t>
            </a:r>
          </a:p>
          <a:p>
            <a:pPr>
              <a:spcBef>
                <a:spcPts val="1400"/>
              </a:spcBef>
            </a:pPr>
            <a:r>
              <a:rPr lang="en-US" sz="2000" dirty="0" smtClean="0"/>
              <a:t>Intent to harm or mock is not determinative, </a:t>
            </a:r>
            <a:r>
              <a:rPr lang="en-US" sz="2000" dirty="0" smtClean="0"/>
              <a:t>context could be</a:t>
            </a:r>
            <a:r>
              <a:rPr lang="en-US" sz="2000" dirty="0" smtClean="0"/>
              <a:t>  </a:t>
            </a:r>
            <a:r>
              <a:rPr lang="en-US" sz="2000" dirty="0" smtClean="0"/>
              <a:t>consideration.</a:t>
            </a:r>
          </a:p>
          <a:p>
            <a:pPr>
              <a:spcBef>
                <a:spcPts val="1400"/>
              </a:spcBef>
            </a:pPr>
            <a:r>
              <a:rPr lang="en-US" sz="2000" dirty="0" smtClean="0"/>
              <a:t>Is a cultural/racial group offended or likely to be offended? </a:t>
            </a:r>
            <a:r>
              <a:rPr lang="en-US" sz="1400" dirty="0" smtClean="0"/>
              <a:t>(We don’t have the right to tell someone when they should or shouldn’t be offended)</a:t>
            </a:r>
          </a:p>
          <a:p>
            <a:pPr>
              <a:spcBef>
                <a:spcPts val="1400"/>
              </a:spcBef>
            </a:pPr>
            <a:endParaRPr lang="en-US" sz="2000" dirty="0" smtClean="0"/>
          </a:p>
          <a:p>
            <a:endParaRPr lang="en-US" sz="2000" dirty="0" smtClean="0"/>
          </a:p>
          <a:p>
            <a:endParaRPr lang="en-US" dirty="0"/>
          </a:p>
        </p:txBody>
      </p:sp>
      <p:sp>
        <p:nvSpPr>
          <p:cNvPr id="4" name="TextBox 3"/>
          <p:cNvSpPr txBox="1"/>
          <p:nvPr/>
        </p:nvSpPr>
        <p:spPr>
          <a:xfrm>
            <a:off x="457200" y="6469447"/>
            <a:ext cx="8551736" cy="400110"/>
          </a:xfrm>
          <a:prstGeom prst="rect">
            <a:avLst/>
          </a:prstGeom>
          <a:noFill/>
        </p:spPr>
        <p:txBody>
          <a:bodyPr wrap="square" rtlCol="0">
            <a:spAutoFit/>
          </a:bodyPr>
          <a:lstStyle/>
          <a:p>
            <a:r>
              <a:rPr lang="en-US" sz="1000" dirty="0" smtClean="0"/>
              <a:t>*</a:t>
            </a:r>
            <a:r>
              <a:rPr lang="en-US" sz="1000" dirty="0"/>
              <a:t> </a:t>
            </a:r>
            <a:r>
              <a:rPr lang="en-US" sz="1000" dirty="0" smtClean="0"/>
              <a:t>Appropriation “can have corrosive effects on the integrity of an exploited culture because the appropriative conduct can erroneously depict the </a:t>
            </a:r>
          </a:p>
          <a:p>
            <a:r>
              <a:rPr lang="en-US" sz="1000" dirty="0" smtClean="0"/>
              <a:t>heritage from which it is drawn.”  When a culture is distorted “tears can appear in the fabric of a group's cultural identity.” Ziff &amp; </a:t>
            </a:r>
            <a:r>
              <a:rPr lang="en-US" sz="1000" dirty="0" err="1" smtClean="0"/>
              <a:t>Rao</a:t>
            </a:r>
            <a:r>
              <a:rPr lang="en-US" sz="1000" dirty="0" smtClean="0"/>
              <a:t>, 1997, p.9)</a:t>
            </a:r>
            <a:endParaRPr lang="en-US" sz="1000" dirty="0"/>
          </a:p>
        </p:txBody>
      </p:sp>
    </p:spTree>
    <p:extLst>
      <p:ext uri="{BB962C8B-B14F-4D97-AF65-F5344CB8AC3E}">
        <p14:creationId xmlns:p14="http://schemas.microsoft.com/office/powerpoint/2010/main" val="1797771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5709"/>
            <a:ext cx="8229600" cy="1115664"/>
          </a:xfrm>
        </p:spPr>
        <p:txBody>
          <a:bodyPr/>
          <a:lstStyle/>
          <a:p>
            <a:r>
              <a:rPr lang="en-US" sz="3600" dirty="0" smtClean="0"/>
              <a:t>WHY ARE RACIALLY THEMED PARTIES HARMFUL?</a:t>
            </a:r>
            <a:r>
              <a:rPr lang="en-US" sz="3600" dirty="0"/>
              <a:t/>
            </a:r>
            <a:br>
              <a:rPr lang="en-US" sz="3600" dirty="0"/>
            </a:br>
            <a:endParaRPr lang="en-US" sz="3600" dirty="0"/>
          </a:p>
        </p:txBody>
      </p:sp>
      <p:sp>
        <p:nvSpPr>
          <p:cNvPr id="3" name="Content Placeholder 2"/>
          <p:cNvSpPr>
            <a:spLocks noGrp="1"/>
          </p:cNvSpPr>
          <p:nvPr>
            <p:ph idx="1"/>
          </p:nvPr>
        </p:nvSpPr>
        <p:spPr>
          <a:xfrm>
            <a:off x="224522" y="2308512"/>
            <a:ext cx="8672153" cy="4308288"/>
          </a:xfrm>
        </p:spPr>
        <p:txBody>
          <a:bodyPr>
            <a:normAutofit/>
          </a:bodyPr>
          <a:lstStyle/>
          <a:p>
            <a:pPr lvl="1"/>
            <a:r>
              <a:rPr lang="en-US" sz="1900" dirty="0" smtClean="0"/>
              <a:t>Reinforces and Perpetuates negative stereotypes.*</a:t>
            </a:r>
          </a:p>
          <a:p>
            <a:pPr lvl="1"/>
            <a:r>
              <a:rPr lang="en-US" sz="1900" dirty="0" smtClean="0"/>
              <a:t>Dehumanizes  and Invalidates the appropriated culture</a:t>
            </a:r>
            <a:r>
              <a:rPr lang="en-US" sz="1900" dirty="0"/>
              <a:t> </a:t>
            </a:r>
            <a:r>
              <a:rPr lang="en-US" sz="1900" dirty="0" smtClean="0"/>
              <a:t>by reducing </a:t>
            </a:r>
            <a:r>
              <a:rPr lang="en-US" sz="1900" dirty="0"/>
              <a:t>entire groups of people to a caricature</a:t>
            </a:r>
            <a:r>
              <a:rPr lang="en-US" sz="1900" dirty="0" smtClean="0"/>
              <a:t>.</a:t>
            </a:r>
          </a:p>
          <a:p>
            <a:pPr lvl="1"/>
            <a:r>
              <a:rPr lang="en-US" sz="1900" dirty="0" smtClean="0"/>
              <a:t>Allows for commodification and cultural degradation of the culture.</a:t>
            </a:r>
            <a:endParaRPr lang="en-US" sz="1900" dirty="0"/>
          </a:p>
          <a:p>
            <a:pPr lvl="1"/>
            <a:r>
              <a:rPr lang="en-US" sz="1900" dirty="0" smtClean="0"/>
              <a:t>Creates a hostile and unwelcoming educational environment (legal liability).</a:t>
            </a:r>
          </a:p>
          <a:p>
            <a:pPr lvl="1"/>
            <a:r>
              <a:rPr lang="en-US" sz="1900" dirty="0" smtClean="0"/>
              <a:t>Can also negatively impact the appropriators (future employers or grad programs may discover their participation in these events via the internet)</a:t>
            </a:r>
          </a:p>
          <a:p>
            <a:pPr lvl="1"/>
            <a:r>
              <a:rPr lang="en-US" sz="1900" dirty="0" smtClean="0"/>
              <a:t>Adds to micro-aggressions experienced by members of subordinate groups** -This impacts learning</a:t>
            </a:r>
          </a:p>
          <a:p>
            <a:pPr lvl="1"/>
            <a:endParaRPr lang="en-US" dirty="0" smtClean="0"/>
          </a:p>
          <a:p>
            <a:pPr lvl="1"/>
            <a:endParaRPr lang="en-US" dirty="0" smtClean="0"/>
          </a:p>
          <a:p>
            <a:pPr lvl="1"/>
            <a:endParaRPr lang="en-US" dirty="0" smtClean="0"/>
          </a:p>
          <a:p>
            <a:pPr lvl="1"/>
            <a:endParaRPr lang="en-US" dirty="0" smtClean="0"/>
          </a:p>
          <a:p>
            <a:pPr lvl="1"/>
            <a:endParaRPr lang="en-US" dirty="0"/>
          </a:p>
        </p:txBody>
      </p:sp>
      <p:sp>
        <p:nvSpPr>
          <p:cNvPr id="4" name="TextBox 3"/>
          <p:cNvSpPr txBox="1"/>
          <p:nvPr/>
        </p:nvSpPr>
        <p:spPr>
          <a:xfrm>
            <a:off x="1" y="5854890"/>
            <a:ext cx="9366768" cy="1477328"/>
          </a:xfrm>
          <a:prstGeom prst="rect">
            <a:avLst/>
          </a:prstGeom>
          <a:noFill/>
        </p:spPr>
        <p:txBody>
          <a:bodyPr wrap="square" rtlCol="0">
            <a:spAutoFit/>
          </a:bodyPr>
          <a:lstStyle/>
          <a:p>
            <a:pPr marL="171450" indent="-171450">
              <a:buFontTx/>
              <a:buChar char="•"/>
            </a:pPr>
            <a:endParaRPr lang="en-US" sz="1000" dirty="0" smtClean="0"/>
          </a:p>
          <a:p>
            <a:r>
              <a:rPr lang="en-US" sz="1000" dirty="0" smtClean="0"/>
              <a:t>* Research shows </a:t>
            </a:r>
            <a:r>
              <a:rPr lang="en-US" sz="1000" dirty="0"/>
              <a:t> exposure to American Indian mascots </a:t>
            </a:r>
            <a:r>
              <a:rPr lang="en-US" sz="1000" dirty="0" smtClean="0"/>
              <a:t>increased stereotyping of other </a:t>
            </a:r>
            <a:r>
              <a:rPr lang="en-US" sz="1000" dirty="0"/>
              <a:t>minority </a:t>
            </a:r>
            <a:r>
              <a:rPr lang="en-US" sz="1000" dirty="0" smtClean="0"/>
              <a:t>groups. (See </a:t>
            </a:r>
            <a:r>
              <a:rPr lang="en-US" sz="1000" dirty="0" err="1" smtClean="0"/>
              <a:t>Prieto</a:t>
            </a:r>
            <a:r>
              <a:rPr lang="en-US" sz="1000" dirty="0" smtClean="0"/>
              <a:t>, Okazaki,  </a:t>
            </a:r>
            <a:r>
              <a:rPr lang="en-US" sz="1000" dirty="0" err="1" smtClean="0"/>
              <a:t>Goldstien</a:t>
            </a:r>
            <a:r>
              <a:rPr lang="en-US" sz="1000" dirty="0" smtClean="0"/>
              <a:t> and </a:t>
            </a:r>
            <a:r>
              <a:rPr lang="en-US" sz="1000" dirty="0" err="1" smtClean="0"/>
              <a:t>Kirschener</a:t>
            </a:r>
            <a:r>
              <a:rPr lang="en-US" sz="1000" dirty="0" smtClean="0"/>
              <a:t>. 2010).</a:t>
            </a:r>
          </a:p>
          <a:p>
            <a:r>
              <a:rPr lang="en-US" sz="1000" dirty="0" smtClean="0"/>
              <a:t>**  </a:t>
            </a:r>
            <a:r>
              <a:rPr lang="en-US" sz="1000" dirty="0"/>
              <a:t>Racial micro-aggressions are the brief and everyday slights, insults, indignities and denigrating messages sent to people of color by well-intentioned people who are unaware of the hidden messages being communicated (D.W. Sue, Micro-aggressions in Everyday Life, Wiley Pub. 2010</a:t>
            </a:r>
            <a:r>
              <a:rPr lang="en-US" sz="1000" dirty="0" smtClean="0"/>
              <a:t>).  Research shows that chronic micro-aggressions results in “painful psychological stress responses” and “feelings of anger, disgust, distress, and a diminished sense of  belonging on their respective campuses”(W.A. Smith et al. 2007 p. 573)</a:t>
            </a:r>
          </a:p>
          <a:p>
            <a:r>
              <a:rPr lang="en-US" sz="1000" dirty="0" smtClean="0"/>
              <a:t>	</a:t>
            </a:r>
          </a:p>
          <a:p>
            <a:endParaRPr lang="en-US" sz="1000" dirty="0" smtClean="0"/>
          </a:p>
          <a:p>
            <a:pPr marL="171450" indent="-171450">
              <a:buFontTx/>
              <a:buChar char="•"/>
            </a:pPr>
            <a:endParaRPr lang="en-US" sz="1000" dirty="0"/>
          </a:p>
        </p:txBody>
      </p:sp>
    </p:spTree>
    <p:extLst>
      <p:ext uri="{BB962C8B-B14F-4D97-AF65-F5344CB8AC3E}">
        <p14:creationId xmlns:p14="http://schemas.microsoft.com/office/powerpoint/2010/main" val="2135944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Defining Cultural Appropriation</a:t>
            </a:r>
            <a:endParaRPr lang="en-US" sz="4400" dirty="0"/>
          </a:p>
        </p:txBody>
      </p:sp>
      <p:sp>
        <p:nvSpPr>
          <p:cNvPr id="3" name="Content Placeholder 2"/>
          <p:cNvSpPr>
            <a:spLocks noGrp="1"/>
          </p:cNvSpPr>
          <p:nvPr>
            <p:ph idx="1"/>
          </p:nvPr>
        </p:nvSpPr>
        <p:spPr>
          <a:xfrm>
            <a:off x="739775" y="2617249"/>
            <a:ext cx="7662864" cy="3631802"/>
          </a:xfrm>
        </p:spPr>
        <p:txBody>
          <a:bodyPr>
            <a:normAutofit/>
          </a:bodyPr>
          <a:lstStyle/>
          <a:p>
            <a:pPr marL="0" indent="0">
              <a:buNone/>
            </a:pPr>
            <a:r>
              <a:rPr lang="en-US" b="1" u="sng" dirty="0" smtClean="0"/>
              <a:t>In its broadest sense cultural appropriation is: </a:t>
            </a:r>
          </a:p>
          <a:p>
            <a:pPr marL="0" indent="0" algn="just">
              <a:lnSpc>
                <a:spcPct val="80000"/>
              </a:lnSpc>
              <a:spcBef>
                <a:spcPts val="0"/>
              </a:spcBef>
              <a:buNone/>
            </a:pPr>
            <a:r>
              <a:rPr lang="en-US" dirty="0"/>
              <a:t>T</a:t>
            </a:r>
            <a:r>
              <a:rPr lang="en-US" dirty="0" smtClean="0"/>
              <a:t>he adoption or taking of specific elements, (such as ideas, symbols, artifacts, images, art, rituals, icons, behavior, music, styles) of one culture by another culture.</a:t>
            </a:r>
          </a:p>
          <a:p>
            <a:pPr marL="0" indent="0" algn="just">
              <a:lnSpc>
                <a:spcPct val="80000"/>
              </a:lnSpc>
              <a:spcBef>
                <a:spcPts val="0"/>
              </a:spcBef>
              <a:buNone/>
            </a:pPr>
            <a:endParaRPr lang="en-US" dirty="0"/>
          </a:p>
          <a:p>
            <a:pPr marL="0" indent="0">
              <a:lnSpc>
                <a:spcPct val="80000"/>
              </a:lnSpc>
              <a:spcBef>
                <a:spcPts val="0"/>
              </a:spcBef>
              <a:buNone/>
            </a:pPr>
            <a:endParaRPr lang="en-US" dirty="0" smtClean="0"/>
          </a:p>
          <a:p>
            <a:pPr marL="0" indent="0">
              <a:lnSpc>
                <a:spcPct val="80000"/>
              </a:lnSpc>
              <a:spcBef>
                <a:spcPts val="0"/>
              </a:spcBef>
              <a:buNone/>
            </a:pPr>
            <a:endParaRPr lang="en-US" dirty="0" smtClean="0"/>
          </a:p>
          <a:p>
            <a:pPr marL="0" indent="0">
              <a:lnSpc>
                <a:spcPct val="80000"/>
              </a:lnSpc>
              <a:spcBef>
                <a:spcPts val="0"/>
              </a:spcBef>
              <a:buNone/>
            </a:pPr>
            <a:endParaRPr lang="en-US" dirty="0"/>
          </a:p>
          <a:p>
            <a:pPr marL="0" indent="0">
              <a:lnSpc>
                <a:spcPct val="80000"/>
              </a:lnSpc>
              <a:spcBef>
                <a:spcPts val="0"/>
              </a:spcBef>
              <a:buNone/>
            </a:pPr>
            <a:endParaRPr lang="en-US" dirty="0" smtClean="0"/>
          </a:p>
          <a:p>
            <a:pPr marL="0" indent="0">
              <a:lnSpc>
                <a:spcPct val="80000"/>
              </a:lnSpc>
              <a:spcBef>
                <a:spcPts val="0"/>
              </a:spcBef>
              <a:buNone/>
            </a:pPr>
            <a:endParaRPr lang="en-US" dirty="0"/>
          </a:p>
          <a:p>
            <a:pPr marL="0" indent="0">
              <a:lnSpc>
                <a:spcPct val="80000"/>
              </a:lnSpc>
              <a:spcBef>
                <a:spcPts val="0"/>
              </a:spcBef>
              <a:buNone/>
            </a:pPr>
            <a:endParaRPr lang="en-US" dirty="0" smtClean="0"/>
          </a:p>
          <a:p>
            <a:pPr marL="0" indent="0">
              <a:lnSpc>
                <a:spcPct val="80000"/>
              </a:lnSpc>
              <a:spcBef>
                <a:spcPts val="0"/>
              </a:spcBef>
              <a:buNone/>
            </a:pPr>
            <a:endParaRPr lang="en-US" dirty="0"/>
          </a:p>
        </p:txBody>
      </p:sp>
      <p:sp>
        <p:nvSpPr>
          <p:cNvPr id="4" name="TextBox 3"/>
          <p:cNvSpPr txBox="1"/>
          <p:nvPr/>
        </p:nvSpPr>
        <p:spPr>
          <a:xfrm>
            <a:off x="1620767" y="6595749"/>
            <a:ext cx="184666" cy="369332"/>
          </a:xfrm>
          <a:prstGeom prst="rect">
            <a:avLst/>
          </a:prstGeom>
          <a:noFill/>
        </p:spPr>
        <p:txBody>
          <a:bodyPr wrap="none" rtlCol="0">
            <a:spAutoFit/>
          </a:bodyPr>
          <a:lstStyle/>
          <a:p>
            <a:endParaRPr lang="en-US" dirty="0"/>
          </a:p>
        </p:txBody>
      </p:sp>
      <p:pic>
        <p:nvPicPr>
          <p:cNvPr id="6" name="Picture 5"/>
          <p:cNvPicPr>
            <a:picLocks noChangeAspect="1"/>
          </p:cNvPicPr>
          <p:nvPr/>
        </p:nvPicPr>
        <p:blipFill>
          <a:blip r:embed="rId3"/>
          <a:stretch>
            <a:fillRect/>
          </a:stretch>
        </p:blipFill>
        <p:spPr>
          <a:xfrm>
            <a:off x="3550251" y="4132869"/>
            <a:ext cx="2224168" cy="2062925"/>
          </a:xfrm>
          <a:prstGeom prst="rect">
            <a:avLst/>
          </a:prstGeom>
        </p:spPr>
      </p:pic>
    </p:spTree>
    <p:extLst>
      <p:ext uri="{BB962C8B-B14F-4D97-AF65-F5344CB8AC3E}">
        <p14:creationId xmlns:p14="http://schemas.microsoft.com/office/powerpoint/2010/main" val="18895148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Microaggressions*</a:t>
            </a:r>
            <a:endParaRPr lang="en-US" dirty="0"/>
          </a:p>
        </p:txBody>
      </p:sp>
      <p:sp>
        <p:nvSpPr>
          <p:cNvPr id="3" name="Content Placeholder 2"/>
          <p:cNvSpPr>
            <a:spLocks noGrp="1"/>
          </p:cNvSpPr>
          <p:nvPr>
            <p:ph idx="1"/>
          </p:nvPr>
        </p:nvSpPr>
        <p:spPr>
          <a:xfrm>
            <a:off x="708647" y="2496066"/>
            <a:ext cx="7771172" cy="3323966"/>
          </a:xfrm>
        </p:spPr>
        <p:txBody>
          <a:bodyPr>
            <a:normAutofit fontScale="92500"/>
          </a:bodyPr>
          <a:lstStyle/>
          <a:p>
            <a:pPr marL="0" indent="0" algn="just">
              <a:buNone/>
            </a:pPr>
            <a:r>
              <a:rPr lang="en-US" dirty="0" smtClean="0"/>
              <a:t>** Data </a:t>
            </a:r>
            <a:r>
              <a:rPr lang="en-US" dirty="0"/>
              <a:t>going back to the 80s suggests that there are thousands of instances of </a:t>
            </a:r>
            <a:r>
              <a:rPr lang="en-US" dirty="0" smtClean="0"/>
              <a:t>ethno-violence </a:t>
            </a:r>
            <a:r>
              <a:rPr lang="en-US" dirty="0"/>
              <a:t>(ranging from assaults, to graffiti, to racial slurs) directed towards students of color each year. A study at the University of California-San Diego in the 90s found that over </a:t>
            </a:r>
            <a:r>
              <a:rPr lang="en-US" dirty="0" smtClean="0"/>
              <a:t>80% </a:t>
            </a:r>
            <a:r>
              <a:rPr lang="en-US" dirty="0"/>
              <a:t>of white students admitted to having seen or heard racial slurs or acts of race-based discrimination aimed at students of color. And a 2004 survey at the University of Virginia found that </a:t>
            </a:r>
            <a:r>
              <a:rPr lang="en-US" dirty="0" smtClean="0"/>
              <a:t>40% </a:t>
            </a:r>
            <a:r>
              <a:rPr lang="en-US" dirty="0"/>
              <a:t>of all black students at the school had been the target of a direct racial slur, while </a:t>
            </a:r>
            <a:r>
              <a:rPr lang="en-US" dirty="0" smtClean="0"/>
              <a:t>91% </a:t>
            </a:r>
            <a:r>
              <a:rPr lang="en-US" dirty="0"/>
              <a:t>had either experienced or witnessed an act of racial discrimination or intolerance since coming to the college. </a:t>
            </a:r>
            <a:endParaRPr lang="en-US" dirty="0" smtClean="0"/>
          </a:p>
          <a:p>
            <a:pPr marL="0" indent="0" algn="just">
              <a:buNone/>
            </a:pPr>
            <a:endParaRPr lang="en-US" dirty="0"/>
          </a:p>
          <a:p>
            <a:pPr marL="0" indent="0" algn="just">
              <a:buNone/>
            </a:pPr>
            <a:endParaRPr lang="en-US" dirty="0"/>
          </a:p>
        </p:txBody>
      </p:sp>
      <p:sp>
        <p:nvSpPr>
          <p:cNvPr id="4" name="Rectangle 3"/>
          <p:cNvSpPr/>
          <p:nvPr/>
        </p:nvSpPr>
        <p:spPr>
          <a:xfrm>
            <a:off x="345989" y="5775068"/>
            <a:ext cx="8501449" cy="600164"/>
          </a:xfrm>
          <a:prstGeom prst="rect">
            <a:avLst/>
          </a:prstGeom>
        </p:spPr>
        <p:txBody>
          <a:bodyPr wrap="square">
            <a:spAutoFit/>
          </a:bodyPr>
          <a:lstStyle/>
          <a:p>
            <a:r>
              <a:rPr lang="en-US" sz="1100" dirty="0" smtClean="0"/>
              <a:t>* Racial </a:t>
            </a:r>
            <a:r>
              <a:rPr lang="en-US" sz="1100" dirty="0" err="1"/>
              <a:t>microaggressions</a:t>
            </a:r>
            <a:r>
              <a:rPr lang="en-US" sz="1100" dirty="0"/>
              <a:t> are the brief and everyday slights, insults, indignities and denigrating messages sent to people of color by </a:t>
            </a:r>
            <a:r>
              <a:rPr lang="en-US" sz="1100" dirty="0" smtClean="0"/>
              <a:t>well-intentioned </a:t>
            </a:r>
            <a:r>
              <a:rPr lang="en-US" sz="1100" dirty="0"/>
              <a:t>people who are unaware of the hidden messages being </a:t>
            </a:r>
            <a:r>
              <a:rPr lang="en-US" sz="1100" dirty="0" smtClean="0"/>
              <a:t>communicated (D.W. </a:t>
            </a:r>
            <a:r>
              <a:rPr lang="en-US" sz="1100" dirty="0"/>
              <a:t>Sue, </a:t>
            </a:r>
            <a:r>
              <a:rPr lang="en-US" sz="1100" i="1" dirty="0"/>
              <a:t>Microaggressions in Everyday </a:t>
            </a:r>
            <a:r>
              <a:rPr lang="en-US" sz="1100" i="1" dirty="0" smtClean="0"/>
              <a:t>Life,</a:t>
            </a:r>
            <a:r>
              <a:rPr lang="en-US" sz="1100" dirty="0" smtClean="0"/>
              <a:t> Wiley Pub. 2010).</a:t>
            </a:r>
            <a:endParaRPr lang="en-US" sz="1100" i="1" dirty="0"/>
          </a:p>
        </p:txBody>
      </p:sp>
    </p:spTree>
    <p:extLst>
      <p:ext uri="{BB962C8B-B14F-4D97-AF65-F5344CB8AC3E}">
        <p14:creationId xmlns:p14="http://schemas.microsoft.com/office/powerpoint/2010/main" val="15297141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3441"/>
            <a:ext cx="8229600" cy="884699"/>
          </a:xfrm>
        </p:spPr>
        <p:txBody>
          <a:bodyPr/>
          <a:lstStyle/>
          <a:p>
            <a:r>
              <a:rPr lang="en-US" sz="4000" dirty="0" smtClean="0"/>
              <a:t>WHY SHOULD WE CARE ABOUT RACE THEMED PARTIES?</a:t>
            </a:r>
            <a:endParaRPr lang="en-US" sz="4000" dirty="0"/>
          </a:p>
        </p:txBody>
      </p:sp>
      <p:sp>
        <p:nvSpPr>
          <p:cNvPr id="3" name="Content Placeholder 2"/>
          <p:cNvSpPr>
            <a:spLocks noGrp="1"/>
          </p:cNvSpPr>
          <p:nvPr>
            <p:ph idx="1"/>
          </p:nvPr>
        </p:nvSpPr>
        <p:spPr>
          <a:xfrm>
            <a:off x="273636" y="2238345"/>
            <a:ext cx="8573925" cy="4619655"/>
          </a:xfrm>
        </p:spPr>
        <p:txBody>
          <a:bodyPr>
            <a:normAutofit lnSpcReduction="10000"/>
          </a:bodyPr>
          <a:lstStyle/>
          <a:p>
            <a:pPr>
              <a:spcBef>
                <a:spcPts val="1400"/>
              </a:spcBef>
              <a:buFontTx/>
              <a:buChar char="•"/>
            </a:pPr>
            <a:r>
              <a:rPr lang="en-US" dirty="0" smtClean="0"/>
              <a:t>As an institution of higher learning we need to be concerned with all students sense of safety, validation, inclusion and integration into the University </a:t>
            </a:r>
            <a:r>
              <a:rPr lang="en-US" b="1" dirty="0" smtClean="0"/>
              <a:t>as this impacts learning. </a:t>
            </a:r>
          </a:p>
          <a:p>
            <a:pPr>
              <a:buFontTx/>
              <a:buChar char="•"/>
            </a:pPr>
            <a:r>
              <a:rPr lang="en-US" dirty="0" smtClean="0"/>
              <a:t>As a social justice institution we need to address social inequities. We need to </a:t>
            </a:r>
            <a:r>
              <a:rPr lang="en-US" b="1" dirty="0" smtClean="0"/>
              <a:t>model that which we preach</a:t>
            </a:r>
            <a:r>
              <a:rPr lang="en-US" dirty="0" smtClean="0"/>
              <a:t>.</a:t>
            </a:r>
          </a:p>
          <a:p>
            <a:pPr>
              <a:buFontTx/>
              <a:buChar char="•"/>
            </a:pPr>
            <a:r>
              <a:rPr lang="en-US" dirty="0" smtClean="0"/>
              <a:t>We need to ensure our students graduate with the </a:t>
            </a:r>
            <a:r>
              <a:rPr lang="en-US" b="1" dirty="0" smtClean="0"/>
              <a:t>skills to be competitive </a:t>
            </a:r>
            <a:r>
              <a:rPr lang="en-US" dirty="0" smtClean="0"/>
              <a:t>in a diverse and global workplace/society.</a:t>
            </a:r>
          </a:p>
          <a:p>
            <a:pPr>
              <a:buFontTx/>
              <a:buChar char="•"/>
            </a:pPr>
            <a:r>
              <a:rPr lang="en-US" dirty="0" smtClean="0"/>
              <a:t>The potential </a:t>
            </a:r>
            <a:r>
              <a:rPr lang="en-US" b="1" dirty="0" smtClean="0"/>
              <a:t>legal liability </a:t>
            </a:r>
            <a:r>
              <a:rPr lang="en-US" dirty="0" smtClean="0"/>
              <a:t>from claims of hostile work/education environment. Hostile Environment v. Free Speech.</a:t>
            </a:r>
          </a:p>
          <a:p>
            <a:pPr>
              <a:buFontTx/>
              <a:buChar char="•"/>
            </a:pPr>
            <a:r>
              <a:rPr lang="en-US" b="1" dirty="0" smtClean="0"/>
              <a:t>Our reputation </a:t>
            </a:r>
            <a:r>
              <a:rPr lang="en-US" dirty="0" smtClean="0"/>
              <a:t>will impact our ability to recruit employees and students whose diversity is needed to ensure academic excellence.</a:t>
            </a:r>
          </a:p>
          <a:p>
            <a:pPr>
              <a:buFontTx/>
              <a:buChar char="•"/>
            </a:pPr>
            <a:endParaRPr lang="en-US" dirty="0" smtClean="0"/>
          </a:p>
          <a:p>
            <a:pPr marL="457200" indent="-457200">
              <a:buAutoNum type="arabicPeriod"/>
            </a:pPr>
            <a:endParaRPr lang="en-US" dirty="0"/>
          </a:p>
        </p:txBody>
      </p:sp>
    </p:spTree>
    <p:extLst>
      <p:ext uri="{BB962C8B-B14F-4D97-AF65-F5344CB8AC3E}">
        <p14:creationId xmlns:p14="http://schemas.microsoft.com/office/powerpoint/2010/main" val="4174132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CULTURAL APPROPRIATION</a:t>
            </a:r>
            <a:endParaRPr lang="en-US" dirty="0"/>
          </a:p>
        </p:txBody>
      </p:sp>
      <p:sp>
        <p:nvSpPr>
          <p:cNvPr id="3" name="Content Placeholder 2"/>
          <p:cNvSpPr>
            <a:spLocks noGrp="1"/>
          </p:cNvSpPr>
          <p:nvPr>
            <p:ph idx="1"/>
          </p:nvPr>
        </p:nvSpPr>
        <p:spPr>
          <a:xfrm>
            <a:off x="154360" y="2434282"/>
            <a:ext cx="8791430" cy="3602982"/>
          </a:xfrm>
        </p:spPr>
        <p:txBody>
          <a:bodyPr>
            <a:normAutofit lnSpcReduction="10000"/>
          </a:bodyPr>
          <a:lstStyle/>
          <a:p>
            <a:pPr marL="0" indent="0">
              <a:buNone/>
            </a:pPr>
            <a:r>
              <a:rPr lang="en-US" dirty="0" smtClean="0"/>
              <a:t>There are four types of cultural appropriation according to Richard A. Rogers,* they include:</a:t>
            </a:r>
          </a:p>
          <a:p>
            <a:pPr marL="0" indent="0">
              <a:buNone/>
            </a:pPr>
            <a:r>
              <a:rPr lang="en-US" dirty="0" smtClean="0"/>
              <a:t> 1.  Cultural Exchange – </a:t>
            </a:r>
            <a:r>
              <a:rPr lang="en-US" sz="1800" i="1" dirty="0" smtClean="0"/>
              <a:t>Reciprocal Exchange</a:t>
            </a:r>
          </a:p>
          <a:p>
            <a:pPr marL="0" indent="0">
              <a:buNone/>
            </a:pPr>
            <a:r>
              <a:rPr lang="en-US" dirty="0" smtClean="0"/>
              <a:t> 2.  </a:t>
            </a:r>
            <a:r>
              <a:rPr lang="en-US" dirty="0" smtClean="0">
                <a:solidFill>
                  <a:srgbClr val="FF0000"/>
                </a:solidFill>
              </a:rPr>
              <a:t>Cultural Dominance – </a:t>
            </a:r>
            <a:r>
              <a:rPr lang="en-US" sz="1800" i="1" dirty="0" smtClean="0">
                <a:solidFill>
                  <a:srgbClr val="FF0000"/>
                </a:solidFill>
              </a:rPr>
              <a:t>Imposing the dominant culture on a subordinate </a:t>
            </a:r>
          </a:p>
          <a:p>
            <a:pPr marL="0" indent="0">
              <a:lnSpc>
                <a:spcPct val="60000"/>
              </a:lnSpc>
              <a:spcBef>
                <a:spcPts val="600"/>
              </a:spcBef>
              <a:buNone/>
            </a:pPr>
            <a:r>
              <a:rPr lang="en-US" sz="1800" i="1" dirty="0" smtClean="0">
                <a:solidFill>
                  <a:srgbClr val="FF0000"/>
                </a:solidFill>
              </a:rPr>
              <a:t>        			       culture</a:t>
            </a:r>
            <a:endParaRPr lang="en-US" sz="1800" dirty="0" smtClean="0">
              <a:solidFill>
                <a:srgbClr val="FF0000"/>
              </a:solidFill>
            </a:endParaRPr>
          </a:p>
          <a:p>
            <a:pPr marL="0" indent="0">
              <a:buNone/>
            </a:pPr>
            <a:r>
              <a:rPr lang="en-US" dirty="0" smtClean="0"/>
              <a:t> 3.  </a:t>
            </a:r>
            <a:r>
              <a:rPr lang="en-US" dirty="0" smtClean="0">
                <a:solidFill>
                  <a:srgbClr val="FF0000"/>
                </a:solidFill>
              </a:rPr>
              <a:t>Cultural Exploitation – </a:t>
            </a:r>
            <a:r>
              <a:rPr lang="en-US" sz="1800" i="1" dirty="0" smtClean="0">
                <a:solidFill>
                  <a:srgbClr val="FF0000"/>
                </a:solidFill>
              </a:rPr>
              <a:t>Taking of subordinate culture for benefit of dominant </a:t>
            </a:r>
          </a:p>
          <a:p>
            <a:pPr marL="0" indent="0">
              <a:spcBef>
                <a:spcPts val="600"/>
              </a:spcBef>
              <a:buNone/>
            </a:pPr>
            <a:r>
              <a:rPr lang="en-US" sz="1800" i="1" dirty="0" smtClean="0">
                <a:solidFill>
                  <a:srgbClr val="FF0000"/>
                </a:solidFill>
              </a:rPr>
              <a:t>        	                                     culture</a:t>
            </a:r>
            <a:endParaRPr lang="en-US" sz="1800" dirty="0">
              <a:solidFill>
                <a:srgbClr val="FF0000"/>
              </a:solidFill>
            </a:endParaRPr>
          </a:p>
          <a:p>
            <a:pPr marL="0" indent="0">
              <a:buNone/>
            </a:pPr>
            <a:r>
              <a:rPr lang="en-US" dirty="0" smtClean="0"/>
              <a:t> 4.  Transculturation – </a:t>
            </a:r>
            <a:r>
              <a:rPr lang="en-US" sz="1800" i="1" dirty="0" smtClean="0"/>
              <a:t>Development of cultural hybrids</a:t>
            </a:r>
            <a:endParaRPr lang="en-US" dirty="0"/>
          </a:p>
        </p:txBody>
      </p:sp>
      <p:sp>
        <p:nvSpPr>
          <p:cNvPr id="4" name="TextBox 3"/>
          <p:cNvSpPr txBox="1"/>
          <p:nvPr/>
        </p:nvSpPr>
        <p:spPr>
          <a:xfrm>
            <a:off x="855994" y="6272978"/>
            <a:ext cx="7619995" cy="393954"/>
          </a:xfrm>
          <a:prstGeom prst="rect">
            <a:avLst/>
          </a:prstGeom>
          <a:noFill/>
        </p:spPr>
        <p:txBody>
          <a:bodyPr wrap="none" rtlCol="0">
            <a:spAutoFit/>
          </a:bodyPr>
          <a:lstStyle/>
          <a:p>
            <a:pPr>
              <a:lnSpc>
                <a:spcPct val="80000"/>
              </a:lnSpc>
            </a:pPr>
            <a:r>
              <a:rPr lang="en-US" sz="1200" dirty="0" smtClean="0"/>
              <a:t>* See </a:t>
            </a:r>
            <a:r>
              <a:rPr lang="en-US" sz="1200" dirty="0"/>
              <a:t>R. Rogers, </a:t>
            </a:r>
            <a:r>
              <a:rPr lang="en-US" sz="1200" i="1" dirty="0"/>
              <a:t>From Cultural Exchange to Transculturation: A Review and Reconceptualization of Cultural Appropriation</a:t>
            </a:r>
            <a:r>
              <a:rPr lang="en-US" sz="1200" dirty="0"/>
              <a:t>, </a:t>
            </a:r>
            <a:endParaRPr lang="en-US" sz="1200" dirty="0" smtClean="0"/>
          </a:p>
          <a:p>
            <a:pPr>
              <a:lnSpc>
                <a:spcPct val="80000"/>
              </a:lnSpc>
            </a:pPr>
            <a:r>
              <a:rPr lang="en-US" sz="1200" dirty="0" smtClean="0"/>
              <a:t>Communication </a:t>
            </a:r>
            <a:r>
              <a:rPr lang="en-US" sz="1200" dirty="0"/>
              <a:t>Theory 16 (2006)</a:t>
            </a:r>
            <a:r>
              <a:rPr lang="en-US" sz="1200" dirty="0" smtClean="0"/>
              <a:t>.</a:t>
            </a:r>
            <a:endParaRPr lang="en-US" sz="1200" dirty="0"/>
          </a:p>
        </p:txBody>
      </p:sp>
    </p:spTree>
    <p:extLst>
      <p:ext uri="{BB962C8B-B14F-4D97-AF65-F5344CB8AC3E}">
        <p14:creationId xmlns:p14="http://schemas.microsoft.com/office/powerpoint/2010/main" val="2068818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Cultural </a:t>
            </a:r>
            <a:r>
              <a:rPr lang="en-US" dirty="0"/>
              <a:t/>
            </a:r>
            <a:br>
              <a:rPr lang="en-US" dirty="0"/>
            </a:br>
            <a:r>
              <a:rPr lang="en-US" dirty="0" smtClean="0"/>
              <a:t>Appropriation</a:t>
            </a:r>
            <a:endParaRPr lang="en-US" dirty="0"/>
          </a:p>
        </p:txBody>
      </p:sp>
      <p:sp>
        <p:nvSpPr>
          <p:cNvPr id="3" name="Content Placeholder 2"/>
          <p:cNvSpPr>
            <a:spLocks noGrp="1"/>
          </p:cNvSpPr>
          <p:nvPr>
            <p:ph idx="1"/>
          </p:nvPr>
        </p:nvSpPr>
        <p:spPr>
          <a:xfrm>
            <a:off x="60477" y="2245360"/>
            <a:ext cx="9306957" cy="4511529"/>
          </a:xfrm>
        </p:spPr>
        <p:txBody>
          <a:bodyPr>
            <a:normAutofit fontScale="92500" lnSpcReduction="10000"/>
          </a:bodyPr>
          <a:lstStyle/>
          <a:p>
            <a:pPr marL="0" indent="0">
              <a:buNone/>
            </a:pPr>
            <a:r>
              <a:rPr lang="en-US" dirty="0" smtClean="0"/>
              <a:t>1. Cultural Exchange ……….   </a:t>
            </a:r>
          </a:p>
          <a:p>
            <a:pPr marL="0" indent="0">
              <a:buNone/>
            </a:pPr>
            <a:r>
              <a:rPr lang="en-US" dirty="0" smtClean="0"/>
              <a:t>                 </a:t>
            </a:r>
          </a:p>
          <a:p>
            <a:pPr marL="0" indent="0">
              <a:buNone/>
            </a:pPr>
            <a:r>
              <a:rPr lang="en-US" dirty="0" smtClean="0">
                <a:solidFill>
                  <a:srgbClr val="FF0000"/>
                </a:solidFill>
              </a:rPr>
              <a:t>2. Cultural Dominance ……………………………....                   </a:t>
            </a:r>
            <a:r>
              <a:rPr lang="en-US" sz="1200" dirty="0" smtClean="0">
                <a:solidFill>
                  <a:srgbClr val="FF0000"/>
                </a:solidFill>
              </a:rPr>
              <a:t>Indian </a:t>
            </a:r>
            <a:r>
              <a:rPr lang="en-US" sz="1200" dirty="0">
                <a:solidFill>
                  <a:srgbClr val="FF0000"/>
                </a:solidFill>
              </a:rPr>
              <a:t>Boarding Schools </a:t>
            </a:r>
            <a:endParaRPr lang="en-US" sz="1200" dirty="0" smtClean="0">
              <a:solidFill>
                <a:srgbClr val="FF0000"/>
              </a:solidFill>
            </a:endParaRPr>
          </a:p>
          <a:p>
            <a:pPr marL="0" indent="0">
              <a:lnSpc>
                <a:spcPct val="120000"/>
              </a:lnSpc>
              <a:spcBef>
                <a:spcPts val="0"/>
              </a:spcBef>
              <a:buNone/>
            </a:pPr>
            <a:r>
              <a:rPr lang="en-US" sz="1300" dirty="0" smtClean="0">
                <a:solidFill>
                  <a:srgbClr val="FF0000"/>
                </a:solidFill>
              </a:rPr>
              <a:t>						                                    </a:t>
            </a:r>
            <a:r>
              <a:rPr lang="en-US" sz="1200" dirty="0" smtClean="0">
                <a:solidFill>
                  <a:srgbClr val="FF0000"/>
                </a:solidFill>
              </a:rPr>
              <a:t>and forced assimilation</a:t>
            </a:r>
            <a:r>
              <a:rPr lang="en-US" sz="1200" dirty="0" smtClean="0"/>
              <a:t>.</a:t>
            </a:r>
          </a:p>
          <a:p>
            <a:pPr marL="0" indent="0">
              <a:buNone/>
            </a:pPr>
            <a:r>
              <a:rPr lang="en-US" dirty="0" smtClean="0">
                <a:solidFill>
                  <a:srgbClr val="FF0000"/>
                </a:solidFill>
              </a:rPr>
              <a:t>3. Cultural Exploitation………             …………..</a:t>
            </a:r>
          </a:p>
          <a:p>
            <a:pPr marL="0" indent="0">
              <a:buNone/>
            </a:pPr>
            <a:r>
              <a:rPr lang="en-US" dirty="0" smtClean="0"/>
              <a:t>   </a:t>
            </a:r>
            <a:r>
              <a:rPr lang="en-US" sz="1500" dirty="0" smtClean="0"/>
              <a:t>       </a:t>
            </a:r>
            <a:r>
              <a:rPr lang="en-US" dirty="0" smtClean="0"/>
              <a:t>   </a:t>
            </a:r>
            <a:r>
              <a:rPr lang="en-US" sz="1200" dirty="0" smtClean="0"/>
              <a:t>                                                                                                   Victoria Secret    </a:t>
            </a:r>
          </a:p>
          <a:p>
            <a:pPr marL="0" indent="0">
              <a:spcBef>
                <a:spcPts val="0"/>
              </a:spcBef>
              <a:buNone/>
            </a:pPr>
            <a:r>
              <a:rPr lang="en-US" sz="1200" dirty="0" smtClean="0"/>
              <a:t>                                                                                                                       Indian Princes                              Blackface</a:t>
            </a:r>
            <a:endParaRPr lang="en-US" sz="1300" dirty="0" smtClean="0"/>
          </a:p>
          <a:p>
            <a:pPr marL="0" indent="0">
              <a:buNone/>
            </a:pPr>
            <a:r>
              <a:rPr lang="en-US" dirty="0" smtClean="0"/>
              <a:t>4. Transculturation …………………………………………………………</a:t>
            </a:r>
          </a:p>
          <a:p>
            <a:pPr marL="0" indent="0">
              <a:spcBef>
                <a:spcPts val="200"/>
              </a:spcBef>
              <a:buNone/>
            </a:pPr>
            <a:r>
              <a:rPr lang="en-US" sz="1300" dirty="0" smtClean="0"/>
              <a:t>                          </a:t>
            </a:r>
          </a:p>
          <a:p>
            <a:pPr marL="0" indent="0">
              <a:spcBef>
                <a:spcPts val="200"/>
              </a:spcBef>
              <a:buNone/>
            </a:pPr>
            <a:r>
              <a:rPr lang="en-US" sz="1300" dirty="0" smtClean="0"/>
              <a:t>                  </a:t>
            </a:r>
          </a:p>
          <a:p>
            <a:pPr marL="0" indent="0">
              <a:spcBef>
                <a:spcPts val="200"/>
              </a:spcBef>
              <a:buNone/>
            </a:pPr>
            <a:endParaRPr lang="en-US" sz="1300" dirty="0" smtClean="0"/>
          </a:p>
          <a:p>
            <a:pPr marL="0" indent="0">
              <a:spcBef>
                <a:spcPts val="200"/>
              </a:spcBef>
              <a:buNone/>
            </a:pPr>
            <a:r>
              <a:rPr lang="en-US" sz="1300" dirty="0" smtClean="0"/>
              <a:t>                                                                                                      </a:t>
            </a:r>
            <a:r>
              <a:rPr lang="en-US" sz="1200" dirty="0" smtClean="0"/>
              <a:t>From “juzgado” to “hoosegow”</a:t>
            </a:r>
          </a:p>
          <a:p>
            <a:pPr marL="0" indent="0">
              <a:spcBef>
                <a:spcPts val="200"/>
              </a:spcBef>
              <a:buNone/>
            </a:pPr>
            <a:r>
              <a:rPr lang="en-US" sz="1300" dirty="0" smtClean="0"/>
              <a:t>                                                                                                                                                                         </a:t>
            </a:r>
          </a:p>
          <a:p>
            <a:pPr marL="0" indent="0">
              <a:spcBef>
                <a:spcPts val="200"/>
              </a:spcBef>
              <a:buNone/>
            </a:pPr>
            <a:endParaRPr lang="en-US" sz="1300" dirty="0"/>
          </a:p>
          <a:p>
            <a:pPr marL="0" indent="0">
              <a:spcBef>
                <a:spcPts val="200"/>
              </a:spcBef>
              <a:buNone/>
            </a:pPr>
            <a:endParaRPr lang="en-US" sz="1300" dirty="0" smtClean="0"/>
          </a:p>
          <a:p>
            <a:pPr marL="0" indent="0">
              <a:spcBef>
                <a:spcPts val="200"/>
              </a:spcBef>
              <a:buNone/>
            </a:pPr>
            <a:endParaRPr lang="en-US" sz="1300" dirty="0"/>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3024029" y="5365970"/>
            <a:ext cx="1431327" cy="1390919"/>
          </a:xfrm>
          <a:prstGeom prst="rect">
            <a:avLst/>
          </a:prstGeom>
          <a:noFill/>
          <a:ln>
            <a:noFill/>
          </a:ln>
        </p:spPr>
      </p:pic>
      <p:pic>
        <p:nvPicPr>
          <p:cNvPr id="8" name="Picture 7"/>
          <p:cNvPicPr/>
          <p:nvPr/>
        </p:nvPicPr>
        <p:blipFill>
          <a:blip r:embed="rId4">
            <a:extLst>
              <a:ext uri="{28A0092B-C50C-407E-A947-70E740481C1C}">
                <a14:useLocalDpi xmlns:a14="http://schemas.microsoft.com/office/drawing/2010/main" val="0"/>
              </a:ext>
            </a:extLst>
          </a:blip>
          <a:srcRect/>
          <a:stretch>
            <a:fillRect/>
          </a:stretch>
        </p:blipFill>
        <p:spPr bwMode="auto">
          <a:xfrm>
            <a:off x="5323508" y="2315403"/>
            <a:ext cx="1634105" cy="1487803"/>
          </a:xfrm>
          <a:prstGeom prst="rect">
            <a:avLst/>
          </a:prstGeom>
          <a:noFill/>
          <a:ln>
            <a:noFill/>
          </a:ln>
        </p:spPr>
      </p:pic>
      <p:pic>
        <p:nvPicPr>
          <p:cNvPr id="9" name="Picture 8"/>
          <p:cNvPicPr/>
          <p:nvPr/>
        </p:nvPicPr>
        <p:blipFill>
          <a:blip r:embed="rId5">
            <a:extLst>
              <a:ext uri="{28A0092B-C50C-407E-A947-70E740481C1C}">
                <a14:useLocalDpi xmlns:a14="http://schemas.microsoft.com/office/drawing/2010/main" val="0"/>
              </a:ext>
            </a:extLst>
          </a:blip>
          <a:srcRect/>
          <a:stretch>
            <a:fillRect/>
          </a:stretch>
        </p:blipFill>
        <p:spPr bwMode="auto">
          <a:xfrm>
            <a:off x="3024029" y="4032288"/>
            <a:ext cx="1326082" cy="1222974"/>
          </a:xfrm>
          <a:prstGeom prst="rect">
            <a:avLst/>
          </a:prstGeom>
          <a:noFill/>
          <a:ln>
            <a:noFill/>
          </a:ln>
        </p:spPr>
      </p:pic>
      <p:pic>
        <p:nvPicPr>
          <p:cNvPr id="10" name="Picture 9"/>
          <p:cNvPicPr/>
          <p:nvPr/>
        </p:nvPicPr>
        <p:blipFill>
          <a:blip r:embed="rId6">
            <a:extLst>
              <a:ext uri="{28A0092B-C50C-407E-A947-70E740481C1C}">
                <a14:useLocalDpi xmlns:a14="http://schemas.microsoft.com/office/drawing/2010/main" val="0"/>
              </a:ext>
            </a:extLst>
          </a:blip>
          <a:srcRect/>
          <a:stretch>
            <a:fillRect/>
          </a:stretch>
        </p:blipFill>
        <p:spPr bwMode="auto">
          <a:xfrm>
            <a:off x="5458974" y="4032288"/>
            <a:ext cx="1234582" cy="1222974"/>
          </a:xfrm>
          <a:prstGeom prst="rect">
            <a:avLst/>
          </a:prstGeom>
          <a:noFill/>
          <a:ln>
            <a:noFill/>
          </a:ln>
        </p:spPr>
      </p:pic>
      <p:pic>
        <p:nvPicPr>
          <p:cNvPr id="13" name="Picture 12"/>
          <p:cNvPicPr/>
          <p:nvPr/>
        </p:nvPicPr>
        <p:blipFill>
          <a:blip r:embed="rId7">
            <a:extLst>
              <a:ext uri="{28A0092B-C50C-407E-A947-70E740481C1C}">
                <a14:useLocalDpi xmlns:a14="http://schemas.microsoft.com/office/drawing/2010/main" val="0"/>
              </a:ext>
            </a:extLst>
          </a:blip>
          <a:srcRect/>
          <a:stretch>
            <a:fillRect/>
          </a:stretch>
        </p:blipFill>
        <p:spPr bwMode="auto">
          <a:xfrm>
            <a:off x="3184141" y="1894524"/>
            <a:ext cx="1292262" cy="1431417"/>
          </a:xfrm>
          <a:prstGeom prst="rect">
            <a:avLst/>
          </a:prstGeom>
          <a:noFill/>
          <a:ln>
            <a:noFill/>
          </a:ln>
        </p:spPr>
      </p:pic>
      <p:pic>
        <p:nvPicPr>
          <p:cNvPr id="7" name="Picture 6"/>
          <p:cNvPicPr>
            <a:picLocks noChangeAspect="1"/>
          </p:cNvPicPr>
          <p:nvPr/>
        </p:nvPicPr>
        <p:blipFill>
          <a:blip r:embed="rId8"/>
          <a:stretch>
            <a:fillRect/>
          </a:stretch>
        </p:blipFill>
        <p:spPr>
          <a:xfrm>
            <a:off x="6693556" y="5365970"/>
            <a:ext cx="2050306" cy="1390919"/>
          </a:xfrm>
          <a:prstGeom prst="rect">
            <a:avLst/>
          </a:prstGeom>
        </p:spPr>
      </p:pic>
    </p:spTree>
    <p:extLst>
      <p:ext uri="{BB962C8B-B14F-4D97-AF65-F5344CB8AC3E}">
        <p14:creationId xmlns:p14="http://schemas.microsoft.com/office/powerpoint/2010/main" val="1626999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Cultural Exploitation</a:t>
            </a:r>
          </a:p>
        </p:txBody>
      </p:sp>
      <p:sp>
        <p:nvSpPr>
          <p:cNvPr id="3" name="Content Placeholder 2"/>
          <p:cNvSpPr>
            <a:spLocks noGrp="1"/>
          </p:cNvSpPr>
          <p:nvPr>
            <p:ph idx="1"/>
          </p:nvPr>
        </p:nvSpPr>
        <p:spPr>
          <a:xfrm>
            <a:off x="739775" y="2350614"/>
            <a:ext cx="7662864" cy="4252152"/>
          </a:xfrm>
        </p:spPr>
        <p:txBody>
          <a:bodyPr>
            <a:normAutofit/>
          </a:bodyPr>
          <a:lstStyle/>
          <a:p>
            <a:pPr marL="0" indent="0" algn="just">
              <a:lnSpc>
                <a:spcPct val="80000"/>
              </a:lnSpc>
              <a:spcBef>
                <a:spcPts val="0"/>
              </a:spcBef>
              <a:buNone/>
            </a:pPr>
            <a:r>
              <a:rPr lang="en-US" b="1" u="sng" dirty="0" smtClean="0"/>
              <a:t>Cultural exploitation is</a:t>
            </a:r>
            <a:r>
              <a:rPr lang="en-US" b="1" u="sng" dirty="0"/>
              <a:t>:</a:t>
            </a:r>
          </a:p>
          <a:p>
            <a:pPr marL="0" indent="0" algn="just">
              <a:lnSpc>
                <a:spcPct val="80000"/>
              </a:lnSpc>
              <a:spcBef>
                <a:spcPts val="0"/>
              </a:spcBef>
              <a:buNone/>
            </a:pPr>
            <a:r>
              <a:rPr lang="en-US" dirty="0"/>
              <a:t>The appropriation of elements of a subordinated culture by a dominant culture without substantive reciprocity, permission, compensation, understanding, or appreciation*. There is often a </a:t>
            </a:r>
            <a:r>
              <a:rPr lang="en-US" dirty="0" smtClean="0"/>
              <a:t>prior history </a:t>
            </a:r>
            <a:r>
              <a:rPr lang="en-US" dirty="0"/>
              <a:t>of discrimination or some form of marginalization. </a:t>
            </a:r>
            <a:r>
              <a:rPr lang="en-US" u="sng" dirty="0"/>
              <a:t>Often the appropriation serves, intentionally or unintentionally, to perpetuate the subordinate position of the appropriated culture</a:t>
            </a:r>
            <a:r>
              <a:rPr lang="en-US" u="sng" dirty="0" smtClean="0"/>
              <a:t>.</a:t>
            </a:r>
          </a:p>
          <a:p>
            <a:pPr marL="0" indent="0" algn="just">
              <a:lnSpc>
                <a:spcPct val="80000"/>
              </a:lnSpc>
              <a:spcBef>
                <a:spcPts val="0"/>
              </a:spcBef>
              <a:buNone/>
            </a:pPr>
            <a:endParaRPr lang="en-US" dirty="0" smtClean="0"/>
          </a:p>
          <a:p>
            <a:pPr marL="0" indent="0" algn="just">
              <a:lnSpc>
                <a:spcPct val="80000"/>
              </a:lnSpc>
              <a:spcBef>
                <a:spcPts val="0"/>
              </a:spcBef>
              <a:buNone/>
            </a:pPr>
            <a:endParaRPr lang="en-US" dirty="0"/>
          </a:p>
          <a:p>
            <a:pPr marL="0" indent="0" algn="just">
              <a:lnSpc>
                <a:spcPct val="80000"/>
              </a:lnSpc>
              <a:spcBef>
                <a:spcPts val="0"/>
              </a:spcBef>
              <a:buNone/>
            </a:pPr>
            <a:endParaRPr lang="en-US" dirty="0"/>
          </a:p>
          <a:p>
            <a:pPr marL="0" indent="0">
              <a:lnSpc>
                <a:spcPct val="80000"/>
              </a:lnSpc>
              <a:spcBef>
                <a:spcPts val="0"/>
              </a:spcBef>
              <a:buNone/>
            </a:pPr>
            <a:endParaRPr lang="en-US" sz="1200" dirty="0" smtClean="0"/>
          </a:p>
          <a:p>
            <a:pPr marL="0" indent="0">
              <a:lnSpc>
                <a:spcPct val="80000"/>
              </a:lnSpc>
              <a:spcBef>
                <a:spcPts val="0"/>
              </a:spcBef>
              <a:buNone/>
            </a:pPr>
            <a:endParaRPr lang="en-US" sz="1200" dirty="0"/>
          </a:p>
          <a:p>
            <a:pPr marL="0" indent="0">
              <a:lnSpc>
                <a:spcPct val="80000"/>
              </a:lnSpc>
              <a:spcBef>
                <a:spcPts val="0"/>
              </a:spcBef>
              <a:buNone/>
            </a:pPr>
            <a:endParaRPr lang="en-US" sz="1200" dirty="0" smtClean="0"/>
          </a:p>
          <a:p>
            <a:pPr marL="0" indent="0">
              <a:lnSpc>
                <a:spcPct val="80000"/>
              </a:lnSpc>
              <a:spcBef>
                <a:spcPts val="0"/>
              </a:spcBef>
              <a:buNone/>
            </a:pPr>
            <a:endParaRPr lang="en-US" sz="1200" dirty="0"/>
          </a:p>
          <a:p>
            <a:pPr marL="0" indent="0">
              <a:lnSpc>
                <a:spcPct val="80000"/>
              </a:lnSpc>
              <a:spcBef>
                <a:spcPts val="0"/>
              </a:spcBef>
              <a:buNone/>
            </a:pPr>
            <a:endParaRPr lang="en-US" sz="1200" dirty="0"/>
          </a:p>
          <a:p>
            <a:pPr marL="0" indent="0">
              <a:lnSpc>
                <a:spcPct val="80000"/>
              </a:lnSpc>
              <a:spcBef>
                <a:spcPts val="0"/>
              </a:spcBef>
              <a:buNone/>
            </a:pPr>
            <a:r>
              <a:rPr lang="en-US" sz="1000" dirty="0"/>
              <a:t>* </a:t>
            </a:r>
            <a:r>
              <a:rPr lang="en-US" sz="1000" dirty="0" smtClean="0"/>
              <a:t>See R. Rogers</a:t>
            </a:r>
            <a:r>
              <a:rPr lang="en-US" sz="1000" dirty="0"/>
              <a:t>, </a:t>
            </a:r>
            <a:r>
              <a:rPr lang="en-US" sz="1000" i="1" dirty="0"/>
              <a:t>From Cultural Exchange to Transculturation: A Review and Reconceptualization of Cultural Appropriation</a:t>
            </a:r>
            <a:r>
              <a:rPr lang="en-US" sz="1000" dirty="0"/>
              <a:t>, Communication Theory 16 (2006).</a:t>
            </a:r>
          </a:p>
          <a:p>
            <a:pPr marL="0" indent="0" algn="just">
              <a:lnSpc>
                <a:spcPct val="80000"/>
              </a:lnSpc>
              <a:spcBef>
                <a:spcPts val="0"/>
              </a:spcBef>
              <a:buNone/>
            </a:pPr>
            <a:endParaRPr lang="en-US" dirty="0"/>
          </a:p>
        </p:txBody>
      </p:sp>
      <p:pic>
        <p:nvPicPr>
          <p:cNvPr id="4" name="Picture 3"/>
          <p:cNvPicPr>
            <a:picLocks noChangeAspect="1"/>
          </p:cNvPicPr>
          <p:nvPr/>
        </p:nvPicPr>
        <p:blipFill>
          <a:blip r:embed="rId3"/>
          <a:stretch>
            <a:fillRect/>
          </a:stretch>
        </p:blipFill>
        <p:spPr>
          <a:xfrm>
            <a:off x="3245040" y="4546857"/>
            <a:ext cx="1227853" cy="1384932"/>
          </a:xfrm>
          <a:prstGeom prst="rect">
            <a:avLst/>
          </a:prstGeom>
        </p:spPr>
      </p:pic>
      <p:pic>
        <p:nvPicPr>
          <p:cNvPr id="5" name="Picture 4"/>
          <p:cNvPicPr>
            <a:picLocks noChangeAspect="1"/>
          </p:cNvPicPr>
          <p:nvPr/>
        </p:nvPicPr>
        <p:blipFill>
          <a:blip r:embed="rId4"/>
          <a:stretch>
            <a:fillRect/>
          </a:stretch>
        </p:blipFill>
        <p:spPr>
          <a:xfrm>
            <a:off x="6260842" y="4469672"/>
            <a:ext cx="699333" cy="1462117"/>
          </a:xfrm>
          <a:prstGeom prst="rect">
            <a:avLst/>
          </a:prstGeom>
        </p:spPr>
      </p:pic>
    </p:spTree>
    <p:extLst>
      <p:ext uri="{BB962C8B-B14F-4D97-AF65-F5344CB8AC3E}">
        <p14:creationId xmlns:p14="http://schemas.microsoft.com/office/powerpoint/2010/main" val="1744939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itle 1"/>
          <p:cNvSpPr>
            <a:spLocks noGrp="1"/>
          </p:cNvSpPr>
          <p:nvPr>
            <p:ph type="title"/>
          </p:nvPr>
        </p:nvSpPr>
        <p:spPr/>
        <p:txBody>
          <a:bodyPr/>
          <a:lstStyle/>
          <a:p>
            <a:r>
              <a:rPr lang="en-US" altLang="en-US" smtClean="0">
                <a:ea typeface="ＭＳ Ｐゴシック" pitchFamily="34" charset="-128"/>
              </a:rPr>
              <a:t>Cultural Dominance</a:t>
            </a:r>
          </a:p>
        </p:txBody>
      </p:sp>
      <p:sp>
        <p:nvSpPr>
          <p:cNvPr id="123906" name="Content Placeholder 2"/>
          <p:cNvSpPr>
            <a:spLocks noGrp="1"/>
          </p:cNvSpPr>
          <p:nvPr>
            <p:ph idx="1"/>
          </p:nvPr>
        </p:nvSpPr>
        <p:spPr>
          <a:xfrm>
            <a:off x="736600" y="2286000"/>
            <a:ext cx="7662863" cy="3751263"/>
          </a:xfrm>
        </p:spPr>
        <p:txBody>
          <a:bodyPr/>
          <a:lstStyle/>
          <a:p>
            <a:pPr marL="0" indent="0">
              <a:buFont typeface="Wingdings" pitchFamily="2" charset="2"/>
              <a:buNone/>
            </a:pPr>
            <a:r>
              <a:rPr lang="en-US" altLang="en-US" sz="2800" u="sng" smtClean="0">
                <a:ea typeface="ＭＳ Ｐゴシック" pitchFamily="34" charset="-128"/>
              </a:rPr>
              <a:t>Cultural Dominance is:</a:t>
            </a:r>
          </a:p>
          <a:p>
            <a:pPr marL="0" indent="0">
              <a:buFont typeface="Wingdings" pitchFamily="2" charset="2"/>
              <a:buNone/>
            </a:pPr>
            <a:r>
              <a:rPr lang="en-US" altLang="en-US" sz="2800" smtClean="0">
                <a:ea typeface="ＭＳ Ｐゴシック" pitchFamily="34" charset="-128"/>
              </a:rPr>
              <a:t>The use of elements of a dominant culture by members of a subordinated culture in a context in which the dominant culture has been imposed onto the subordinated culture, including appropriations that enact resistance.</a:t>
            </a:r>
          </a:p>
        </p:txBody>
      </p:sp>
    </p:spTree>
    <p:extLst>
      <p:ext uri="{BB962C8B-B14F-4D97-AF65-F5344CB8AC3E}">
        <p14:creationId xmlns:p14="http://schemas.microsoft.com/office/powerpoint/2010/main" val="77929835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Stereotypes</a:t>
            </a:r>
            <a:endParaRPr lang="en-US" dirty="0"/>
          </a:p>
        </p:txBody>
      </p:sp>
      <p:sp>
        <p:nvSpPr>
          <p:cNvPr id="3" name="Content Placeholder 2"/>
          <p:cNvSpPr>
            <a:spLocks noGrp="1"/>
          </p:cNvSpPr>
          <p:nvPr>
            <p:ph idx="1"/>
          </p:nvPr>
        </p:nvSpPr>
        <p:spPr>
          <a:xfrm>
            <a:off x="457200" y="2432649"/>
            <a:ext cx="8462513" cy="4192437"/>
          </a:xfrm>
        </p:spPr>
        <p:txBody>
          <a:bodyPr>
            <a:normAutofit/>
          </a:bodyPr>
          <a:lstStyle/>
          <a:p>
            <a:pPr marL="0" indent="0">
              <a:buNone/>
            </a:pPr>
            <a:r>
              <a:rPr lang="en-US" b="1" dirty="0" smtClean="0"/>
              <a:t>Stereotypes are important to understand as they are often used in cultural appropriation</a:t>
            </a:r>
          </a:p>
          <a:p>
            <a:r>
              <a:rPr lang="en-US" dirty="0"/>
              <a:t> </a:t>
            </a:r>
            <a:r>
              <a:rPr lang="en-US" u="sng" dirty="0"/>
              <a:t>A stereotype is </a:t>
            </a:r>
            <a:r>
              <a:rPr lang="en-US" dirty="0"/>
              <a:t>a an exaggerated or distorted generalization about an entire category of people that does not acknowledge individual variation. Stereotypes form the basis for prejudice and discrimination. They generally involve members of one group that deny access to opportunities and rewards that are available to that group.</a:t>
            </a:r>
          </a:p>
          <a:p>
            <a:endParaRPr lang="en-US" dirty="0"/>
          </a:p>
        </p:txBody>
      </p:sp>
    </p:spTree>
    <p:extLst>
      <p:ext uri="{BB962C8B-B14F-4D97-AF65-F5344CB8AC3E}">
        <p14:creationId xmlns:p14="http://schemas.microsoft.com/office/powerpoint/2010/main" val="2217885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Cultural </a:t>
            </a:r>
            <a:r>
              <a:rPr lang="en-US" dirty="0" smtClean="0">
                <a:solidFill>
                  <a:srgbClr val="FFFFFF"/>
                </a:solidFill>
              </a:rPr>
              <a:t>Exploitation</a:t>
            </a:r>
            <a:br>
              <a:rPr lang="en-US" dirty="0" smtClean="0">
                <a:solidFill>
                  <a:srgbClr val="FFFFFF"/>
                </a:solidFill>
              </a:rPr>
            </a:br>
            <a:r>
              <a:rPr lang="en-US" dirty="0" smtClean="0">
                <a:solidFill>
                  <a:srgbClr val="FFFFFF"/>
                </a:solidFill>
              </a:rPr>
              <a:t> and Race Themed Parties</a:t>
            </a:r>
            <a:endParaRPr lang="en-US" dirty="0"/>
          </a:p>
        </p:txBody>
      </p:sp>
      <p:sp>
        <p:nvSpPr>
          <p:cNvPr id="3" name="Content Placeholder 2"/>
          <p:cNvSpPr>
            <a:spLocks noGrp="1"/>
          </p:cNvSpPr>
          <p:nvPr>
            <p:ph idx="1"/>
          </p:nvPr>
        </p:nvSpPr>
        <p:spPr>
          <a:xfrm>
            <a:off x="739775" y="2154143"/>
            <a:ext cx="7662864" cy="3883120"/>
          </a:xfrm>
        </p:spPr>
        <p:txBody>
          <a:bodyPr/>
          <a:lstStyle/>
          <a:p>
            <a:endParaRPr lang="en-US" dirty="0" smtClean="0"/>
          </a:p>
          <a:p>
            <a:pPr marL="0" indent="0">
              <a:buNone/>
            </a:pPr>
            <a:r>
              <a:rPr lang="en-US" sz="2400" b="1" dirty="0" smtClean="0"/>
              <a:t>Race themed parties can be a form of cultural Exploitation.</a:t>
            </a:r>
          </a:p>
          <a:p>
            <a:pPr marL="0" indent="0">
              <a:buNone/>
            </a:pPr>
            <a:r>
              <a:rPr lang="en-US" dirty="0" smtClean="0"/>
              <a:t>Serves to maintain the status quo through justification and perpetuation of negative stereotypes, can cause cultural degradation, and commodifies a culture. </a:t>
            </a:r>
          </a:p>
        </p:txBody>
      </p:sp>
      <p:sp>
        <p:nvSpPr>
          <p:cNvPr id="5" name="TextBox 4"/>
          <p:cNvSpPr txBox="1"/>
          <p:nvPr/>
        </p:nvSpPr>
        <p:spPr>
          <a:xfrm>
            <a:off x="42101" y="6502701"/>
            <a:ext cx="27642632" cy="230832"/>
          </a:xfrm>
          <a:prstGeom prst="rect">
            <a:avLst/>
          </a:prstGeom>
          <a:noFill/>
        </p:spPr>
        <p:txBody>
          <a:bodyPr wrap="square" rtlCol="0">
            <a:spAutoFit/>
          </a:bodyPr>
          <a:lstStyle/>
          <a:p>
            <a:r>
              <a:rPr lang="en-US" sz="900" dirty="0" smtClean="0">
                <a:solidFill>
                  <a:srgbClr val="000000"/>
                </a:solidFill>
              </a:rPr>
              <a:t> See G. Garcia et al.,  </a:t>
            </a:r>
            <a:r>
              <a:rPr lang="en-US" sz="900" i="1" dirty="0" smtClean="0">
                <a:solidFill>
                  <a:srgbClr val="000000"/>
                </a:solidFill>
              </a:rPr>
              <a:t>When Parties Become Racialized:  Deconstructing Racially Themed Parties, </a:t>
            </a:r>
            <a:r>
              <a:rPr lang="en-US" sz="900" dirty="0" smtClean="0">
                <a:solidFill>
                  <a:srgbClr val="000000"/>
                </a:solidFill>
              </a:rPr>
              <a:t>Journal of Student Affairs Research and Practice 48 (1</a:t>
            </a:r>
            <a:r>
              <a:rPr lang="en-US" sz="900" dirty="0">
                <a:solidFill>
                  <a:srgbClr val="000000"/>
                </a:solidFill>
              </a:rPr>
              <a:t>) </a:t>
            </a:r>
            <a:r>
              <a:rPr lang="en-US" sz="900" dirty="0" smtClean="0">
                <a:solidFill>
                  <a:srgbClr val="000000"/>
                </a:solidFill>
              </a:rPr>
              <a:t>5-21 (2011)</a:t>
            </a:r>
            <a:endParaRPr lang="en-US" sz="900" dirty="0">
              <a:solidFill>
                <a:srgbClr val="000000"/>
              </a:solidFill>
            </a:endParaRPr>
          </a:p>
        </p:txBody>
      </p:sp>
    </p:spTree>
    <p:extLst>
      <p:ext uri="{BB962C8B-B14F-4D97-AF65-F5344CB8AC3E}">
        <p14:creationId xmlns:p14="http://schemas.microsoft.com/office/powerpoint/2010/main" val="50489226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3106"/>
            <a:ext cx="8229600" cy="1178813"/>
          </a:xfrm>
        </p:spPr>
        <p:txBody>
          <a:bodyPr/>
          <a:lstStyle/>
          <a:p>
            <a:r>
              <a:rPr lang="en-US" dirty="0">
                <a:solidFill>
                  <a:srgbClr val="FFFFFF"/>
                </a:solidFill>
              </a:rPr>
              <a:t>Penn State Mexican Party</a:t>
            </a:r>
            <a:endParaRPr lang="en-US" dirty="0"/>
          </a:p>
        </p:txBody>
      </p:sp>
      <p:sp>
        <p:nvSpPr>
          <p:cNvPr id="3" name="Content Placeholder 2"/>
          <p:cNvSpPr>
            <a:spLocks noGrp="1"/>
          </p:cNvSpPr>
          <p:nvPr>
            <p:ph idx="1"/>
          </p:nvPr>
        </p:nvSpPr>
        <p:spPr>
          <a:xfrm>
            <a:off x="273636" y="2252378"/>
            <a:ext cx="8573925" cy="3784885"/>
          </a:xfrm>
        </p:spPr>
        <p:txBody>
          <a:bodyPr/>
          <a:lstStyle/>
          <a:p>
            <a:pPr marL="0" indent="0">
              <a:buNone/>
            </a:pPr>
            <a:r>
              <a:rPr lang="en-US" sz="2000" dirty="0"/>
              <a:t>October 2012: The photograph below depicts the members of the Chi Omega sorority at Penn </a:t>
            </a:r>
            <a:r>
              <a:rPr lang="en-US" sz="2000" dirty="0">
                <a:solidFill>
                  <a:srgbClr val="000000"/>
                </a:solidFill>
              </a:rPr>
              <a:t>State hosting a Mexican themed party . The signs read “will mow lawn for weed &amp; beer” and “I don’t cut grass I smoke it”. </a:t>
            </a:r>
          </a:p>
          <a:p>
            <a:pPr marL="0" indent="0">
              <a:buNone/>
            </a:pPr>
            <a:endParaRPr lang="en-US"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1032928" y="3325941"/>
            <a:ext cx="7448254" cy="3426807"/>
          </a:xfrm>
          <a:prstGeom prst="rect">
            <a:avLst/>
          </a:prstGeom>
          <a:noFill/>
          <a:ln>
            <a:noFill/>
          </a:ln>
        </p:spPr>
      </p:pic>
      <p:sp>
        <p:nvSpPr>
          <p:cNvPr id="5" name="Rectangle 4"/>
          <p:cNvSpPr/>
          <p:nvPr/>
        </p:nvSpPr>
        <p:spPr>
          <a:xfrm>
            <a:off x="457199" y="1488142"/>
            <a:ext cx="8523671" cy="1015663"/>
          </a:xfrm>
          <a:prstGeom prst="rect">
            <a:avLst/>
          </a:prstGeom>
        </p:spPr>
        <p:txBody>
          <a:bodyPr wrap="square">
            <a:spAutoFit/>
          </a:bodyPr>
          <a:lstStyle/>
          <a:p>
            <a:endParaRPr lang="en-US" sz="2000" dirty="0" smtClean="0"/>
          </a:p>
          <a:p>
            <a:endParaRPr lang="en-US" sz="2000" dirty="0" smtClean="0"/>
          </a:p>
          <a:p>
            <a:endParaRPr lang="en-US" sz="2000" dirty="0" smtClean="0"/>
          </a:p>
        </p:txBody>
      </p:sp>
    </p:spTree>
    <p:extLst>
      <p:ext uri="{BB962C8B-B14F-4D97-AF65-F5344CB8AC3E}">
        <p14:creationId xmlns:p14="http://schemas.microsoft.com/office/powerpoint/2010/main" val="137628652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Genesis">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enesis">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Genesis.thmx</Template>
  <TotalTime>6087</TotalTime>
  <Words>3216</Words>
  <Application>Microsoft Macintosh PowerPoint</Application>
  <PresentationFormat>On-screen Show (4:3)</PresentationFormat>
  <Paragraphs>186</Paragraphs>
  <Slides>21</Slides>
  <Notes>19</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Genesis</vt:lpstr>
      <vt:lpstr>RACE THEMED PARTIES Issues of Cultural Appropriation </vt:lpstr>
      <vt:lpstr>Defining Cultural Appropriation</vt:lpstr>
      <vt:lpstr>DEFINING CULTURAL APPROPRIATION</vt:lpstr>
      <vt:lpstr>Types of Cultural  Appropriation</vt:lpstr>
      <vt:lpstr>Cultural Exploitation</vt:lpstr>
      <vt:lpstr>Cultural Dominance</vt:lpstr>
      <vt:lpstr>Stereotypes</vt:lpstr>
      <vt:lpstr>Cultural Exploitation  and Race Themed Parties</vt:lpstr>
      <vt:lpstr>Penn State Mexican Party</vt:lpstr>
      <vt:lpstr>Student Response at Penn State</vt:lpstr>
      <vt:lpstr>Cultural Exploitation Business School Jamaican Skit</vt:lpstr>
      <vt:lpstr>Response to Jamaican Skit</vt:lpstr>
      <vt:lpstr>Compton Cookout UCSD</vt:lpstr>
      <vt:lpstr>Student Response to Compton Cookout</vt:lpstr>
      <vt:lpstr>Duke University-Asia Prime Party</vt:lpstr>
      <vt:lpstr>Asia Prime Student Response</vt:lpstr>
      <vt:lpstr>Identifying Events of Cultural Exploitation</vt:lpstr>
      <vt:lpstr>Identifying Events of Cultural Exploitation</vt:lpstr>
      <vt:lpstr>WHY ARE RACIALLY THEMED PARTIES HARMFUL? </vt:lpstr>
      <vt:lpstr>Microaggressions*</vt:lpstr>
      <vt:lpstr>WHY SHOULD WE CARE ABOUT RACE THEMED PARTIES?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RACE THEMED PARTIES</dc:title>
  <dc:creator>Aocampo</dc:creator>
  <cp:lastModifiedBy>Aocampo</cp:lastModifiedBy>
  <cp:revision>152</cp:revision>
  <cp:lastPrinted>2013-09-09T18:31:20Z</cp:lastPrinted>
  <dcterms:created xsi:type="dcterms:W3CDTF">2013-06-25T16:31:41Z</dcterms:created>
  <dcterms:modified xsi:type="dcterms:W3CDTF">2015-02-12T16:45:02Z</dcterms:modified>
</cp:coreProperties>
</file>