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00" r:id="rId5"/>
    <p:sldId id="270" r:id="rId6"/>
    <p:sldId id="267" r:id="rId7"/>
    <p:sldId id="301" r:id="rId8"/>
    <p:sldId id="299" r:id="rId9"/>
    <p:sldId id="263" r:id="rId10"/>
    <p:sldId id="262" r:id="rId11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A5B"/>
    <a:srgbClr val="2F3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179"/>
    <p:restoredTop sz="85955" autoAdjust="0"/>
  </p:normalViewPr>
  <p:slideViewPr>
    <p:cSldViewPr snapToGrid="0" snapToObjects="1">
      <p:cViewPr varScale="1">
        <p:scale>
          <a:sx n="73" d="100"/>
          <a:sy n="73" d="100"/>
        </p:scale>
        <p:origin x="1158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65DCA1D-6111-4740-B6E1-7A9092641D10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0D92057-CBC9-4254-8B38-BBAC720F4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51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11F95-839C-47A4-9021-F60030758F1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55ED8-995A-46A3-85C4-14C7B36C0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20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96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55ED8-995A-46A3-85C4-14C7B36C03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40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55ED8-995A-46A3-85C4-14C7B36C03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96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notes more explicit to explain concepts or revisit own.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73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notes more explicit to explain concepts or revisit own.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13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/>
              <a:t>As we engage in discussion and cover different training topics, we realize we all have different experiences and options.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/>
              <a:t>While some view civil discourse as shutting down dialogue and disagreement</a:t>
            </a:r>
            <a:r>
              <a:rPr lang="en-US" sz="1000" dirty="0"/>
              <a:t>, this slide is intended</a:t>
            </a:r>
            <a:r>
              <a:rPr lang="en-US" sz="1000" baseline="0" dirty="0"/>
              <a:t> to address the “myths” about civility and civil discourse.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/>
              <a:t>Staff may want to provide examples of incivility here, such as: 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aseline="0" dirty="0"/>
              <a:t>Interrupting others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aseline="0" dirty="0"/>
              <a:t>Raising your voice at someone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aseline="0" dirty="0"/>
              <a:t>Texting in training and not listening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aseline="0" dirty="0"/>
              <a:t>Putting up a wall or “checking out” when disagreement occurs ; completely shutting down because of the disagreement/opinion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aseline="0" dirty="0"/>
              <a:t>Dominating the discussion without listening to others </a:t>
            </a:r>
          </a:p>
          <a:p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55ED8-995A-46A3-85C4-14C7B36C03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89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Civil discourse</a:t>
            </a:r>
            <a:r>
              <a:rPr lang="en-US" sz="1000" baseline="0" dirty="0"/>
              <a:t> includes both speaking up and sharing one’s opinion, AND listening to others’ perspectives </a:t>
            </a:r>
          </a:p>
          <a:p>
            <a:endParaRPr lang="en-US" sz="1000" baseline="0" dirty="0"/>
          </a:p>
          <a:p>
            <a:r>
              <a:rPr lang="en-US" sz="1000" baseline="0" dirty="0"/>
              <a:t>Civil discourse helps students learn from one another and think about topics from a different perspective </a:t>
            </a:r>
          </a:p>
          <a:p>
            <a:endParaRPr lang="en-US" sz="1000" baseline="0" dirty="0"/>
          </a:p>
          <a:p>
            <a:r>
              <a:rPr lang="en-US" sz="1000" baseline="0" dirty="0"/>
              <a:t>Much like the students you will work with, your training experience is much more rich with a variety of experiences/points of view.  You will be working with a diverse group of students in ______.  Wouldn’t it be great to practice understanding and listening to points of view different from your own?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55ED8-995A-46A3-85C4-14C7B36C03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89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51111"/>
            <a:ext cx="7772400" cy="1470025"/>
          </a:xfrm>
        </p:spPr>
        <p:txBody>
          <a:bodyPr/>
          <a:lstStyle>
            <a:lvl1pPr>
              <a:defRPr>
                <a:solidFill>
                  <a:srgbClr val="1E2A5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9059"/>
            <a:ext cx="6400800" cy="1257300"/>
          </a:xfrm>
        </p:spPr>
        <p:txBody>
          <a:bodyPr/>
          <a:lstStyle>
            <a:lvl1pPr marL="0" indent="0" algn="ctr">
              <a:buNone/>
              <a:defRPr>
                <a:solidFill>
                  <a:srgbClr val="2F3F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8BB8-F55E-5C49-AE70-39994497D7B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56E6-E0BC-E843-9058-45195D6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86959"/>
      </p:ext>
    </p:extLst>
  </p:cSld>
  <p:clrMapOvr>
    <a:masterClrMapping/>
  </p:clrMapOvr>
  <p:transition spd="slow" advClick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8BB8-F55E-5C49-AE70-39994497D7B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56E6-E0BC-E843-9058-45195D6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21520"/>
      </p:ext>
    </p:extLst>
  </p:cSld>
  <p:clrMapOvr>
    <a:masterClrMapping/>
  </p:clrMapOvr>
  <p:transition spd="slow" advClick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5397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1E2A5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5378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8BB8-F55E-5C49-AE70-39994497D7B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56E6-E0BC-E843-9058-45195D6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91151"/>
      </p:ext>
    </p:extLst>
  </p:cSld>
  <p:clrMapOvr>
    <a:masterClrMapping/>
  </p:clrMapOvr>
  <p:transition spd="slow" advClick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942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42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8BB8-F55E-5C49-AE70-39994497D7B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56E6-E0BC-E843-9058-45195D6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71412"/>
      </p:ext>
    </p:extLst>
  </p:cSld>
  <p:clrMapOvr>
    <a:masterClrMapping/>
  </p:clrMapOvr>
  <p:transition spd="slow" advClick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3768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768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8BB8-F55E-5C49-AE70-39994497D7B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56E6-E0BC-E843-9058-45195D6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54232"/>
      </p:ext>
    </p:extLst>
  </p:cSld>
  <p:clrMapOvr>
    <a:masterClrMapping/>
  </p:clrMapOvr>
  <p:transition spd="slow" advClick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9071"/>
            <a:ext cx="4069443" cy="9261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428" y="273050"/>
            <a:ext cx="406037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13429"/>
            <a:ext cx="4069443" cy="39127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8BB8-F55E-5C49-AE70-39994497D7B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56E6-E0BC-E843-9058-45195D6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75521"/>
      </p:ext>
    </p:extLst>
  </p:cSld>
  <p:clrMapOvr>
    <a:masterClrMapping/>
  </p:clrMapOvr>
  <p:transition spd="slow" advClick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571" y="4883624"/>
            <a:ext cx="6371545" cy="4837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9571" y="1215571"/>
            <a:ext cx="6371545" cy="35120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9571" y="5485246"/>
            <a:ext cx="6371545" cy="6869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8BB8-F55E-5C49-AE70-39994497D7B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56E6-E0BC-E843-9058-45195D6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64837"/>
      </p:ext>
    </p:extLst>
  </p:cSld>
  <p:clrMapOvr>
    <a:masterClrMapping/>
  </p:clrMapOvr>
  <p:transition spd="slow" advClick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1/20/2021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40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68BB8-F55E-5C49-AE70-39994497D7B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556E6-E0BC-E843-9058-45195D6BA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8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</p:sldLayoutIdLst>
  <p:transition spd="slow" advClick="0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78FDCDB-6D9B-EB42-AFC2-25B4F7A8F49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9600" y="2045692"/>
            <a:ext cx="7408831" cy="4173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227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67889"/>
            <a:ext cx="7295624" cy="34930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 panose="020B0402020203020204" pitchFamily="34" charset="77"/>
              </a:rPr>
              <a:t>The mission of the Civility Campaign is to engage CSUSM students, faculty, and staff in learning opportunities to create a community that navigates social justice issues and multiple perspectives through self-reflection, care, respect, and empathy while acknowledging the culture and humanity of others.</a:t>
            </a:r>
            <a:endParaRPr lang="en-US" sz="2800" dirty="0">
              <a:latin typeface="Avenir Light" panose="020B0402020203020204" pitchFamily="34" charset="77"/>
              <a:ea typeface="Avenir Book" charset="0"/>
              <a:cs typeface="Avenir Book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0" y="5708065"/>
            <a:ext cx="1990164" cy="11212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BCFCDA0-E490-BD4A-92E8-CBAEA96A1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677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venir Medium" panose="02000503020000020003" pitchFamily="2" charset="0"/>
                <a:ea typeface="Avenir Book" charset="0"/>
                <a:cs typeface="Avenir Book" charset="0"/>
              </a:rPr>
              <a:t>Mission of Civility Campaign</a:t>
            </a:r>
          </a:p>
        </p:txBody>
      </p:sp>
    </p:spTree>
    <p:extLst>
      <p:ext uri="{BB962C8B-B14F-4D97-AF65-F5344CB8AC3E}">
        <p14:creationId xmlns:p14="http://schemas.microsoft.com/office/powerpoint/2010/main" val="208339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93393"/>
            <a:ext cx="7295624" cy="28529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latin typeface="Avenir Light" panose="020B0402020203020204" pitchFamily="34" charset="77"/>
                <a:ea typeface="Avenir Book" charset="0"/>
                <a:cs typeface="Avenir Book" charset="0"/>
              </a:rPr>
              <a:t>Civility is conducting oneself with </a:t>
            </a:r>
            <a:r>
              <a:rPr lang="en-US" sz="3600" b="1" dirty="0">
                <a:latin typeface="Avenir Light" panose="020B0402020203020204" pitchFamily="34" charset="77"/>
                <a:ea typeface="Avenir Book" charset="0"/>
                <a:cs typeface="Avenir Book" charset="0"/>
              </a:rPr>
              <a:t>self-reflection</a:t>
            </a:r>
            <a:r>
              <a:rPr lang="en-US" sz="3600" dirty="0">
                <a:latin typeface="Avenir Light" panose="020B0402020203020204" pitchFamily="34" charset="77"/>
                <a:ea typeface="Avenir Book" charset="0"/>
                <a:cs typeface="Avenir Book" charset="0"/>
              </a:rPr>
              <a:t>, </a:t>
            </a:r>
            <a:r>
              <a:rPr lang="en-US" sz="3600" b="1" dirty="0">
                <a:latin typeface="Avenir Light" panose="020B0402020203020204" pitchFamily="34" charset="77"/>
                <a:ea typeface="Avenir Book" charset="0"/>
                <a:cs typeface="Avenir Book" charset="0"/>
              </a:rPr>
              <a:t>care</a:t>
            </a:r>
            <a:r>
              <a:rPr lang="en-US" sz="3600" dirty="0">
                <a:latin typeface="Avenir Light" panose="020B0402020203020204" pitchFamily="34" charset="77"/>
                <a:ea typeface="Avenir Book" charset="0"/>
                <a:cs typeface="Avenir Book" charset="0"/>
              </a:rPr>
              <a:t>, </a:t>
            </a:r>
            <a:r>
              <a:rPr lang="en-US" sz="3600" b="1" dirty="0">
                <a:latin typeface="Avenir Light" panose="020B0402020203020204" pitchFamily="34" charset="77"/>
                <a:ea typeface="Avenir Book" charset="0"/>
                <a:cs typeface="Avenir Book" charset="0"/>
              </a:rPr>
              <a:t>respect</a:t>
            </a:r>
            <a:r>
              <a:rPr lang="en-US" sz="3600" dirty="0">
                <a:latin typeface="Avenir Light" panose="020B0402020203020204" pitchFamily="34" charset="77"/>
                <a:ea typeface="Avenir Book" charset="0"/>
                <a:cs typeface="Avenir Book" charset="0"/>
              </a:rPr>
              <a:t>, and </a:t>
            </a:r>
            <a:r>
              <a:rPr lang="en-US" sz="3600" b="1" dirty="0">
                <a:latin typeface="Avenir Light" panose="020B0402020203020204" pitchFamily="34" charset="77"/>
                <a:ea typeface="Avenir Book" charset="0"/>
                <a:cs typeface="Avenir Book" charset="0"/>
              </a:rPr>
              <a:t>empathy</a:t>
            </a:r>
            <a:r>
              <a:rPr lang="en-US" sz="3600" dirty="0">
                <a:latin typeface="Avenir Light" panose="020B0402020203020204" pitchFamily="34" charset="77"/>
                <a:ea typeface="Avenir Book" charset="0"/>
                <a:cs typeface="Avenir Book" charset="0"/>
              </a:rPr>
              <a:t> while acknowledging the </a:t>
            </a:r>
            <a:r>
              <a:rPr lang="en-US" sz="3600" b="1" dirty="0">
                <a:latin typeface="Avenir Light" panose="020B0402020203020204" pitchFamily="34" charset="77"/>
                <a:ea typeface="Avenir Book" charset="0"/>
                <a:cs typeface="Avenir Book" charset="0"/>
              </a:rPr>
              <a:t>culture</a:t>
            </a:r>
            <a:r>
              <a:rPr lang="en-US" sz="3600" dirty="0">
                <a:latin typeface="Avenir Light" panose="020B0402020203020204" pitchFamily="34" charset="77"/>
                <a:ea typeface="Avenir Book" charset="0"/>
                <a:cs typeface="Avenir Book" charset="0"/>
              </a:rPr>
              <a:t> and </a:t>
            </a:r>
            <a:r>
              <a:rPr lang="en-US" sz="3600" b="1" dirty="0">
                <a:latin typeface="Avenir Light" panose="020B0402020203020204" pitchFamily="34" charset="77"/>
                <a:ea typeface="Avenir Book" charset="0"/>
                <a:cs typeface="Avenir Book" charset="0"/>
              </a:rPr>
              <a:t>humanity</a:t>
            </a:r>
            <a:r>
              <a:rPr lang="en-US" sz="3600" dirty="0">
                <a:latin typeface="Avenir Light" panose="020B0402020203020204" pitchFamily="34" charset="77"/>
                <a:ea typeface="Avenir Book" charset="0"/>
                <a:cs typeface="Avenir Book" charset="0"/>
              </a:rPr>
              <a:t> of others. 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0" y="5708065"/>
            <a:ext cx="1990164" cy="11212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BCFCDA0-E490-BD4A-92E8-CBAEA96A1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677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venir Medium" panose="02000503020000020003" pitchFamily="2" charset="0"/>
                <a:ea typeface="Avenir Book" charset="0"/>
                <a:cs typeface="Avenir Book" charset="0"/>
              </a:rPr>
              <a:t>Definition of Civility at CSUSM</a:t>
            </a:r>
          </a:p>
        </p:txBody>
      </p:sp>
    </p:spTree>
    <p:extLst>
      <p:ext uri="{BB962C8B-B14F-4D97-AF65-F5344CB8AC3E}">
        <p14:creationId xmlns:p14="http://schemas.microsoft.com/office/powerpoint/2010/main" val="246290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329359" y="1817743"/>
            <a:ext cx="4911368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venir Light" panose="020B0402020203020204" pitchFamily="34" charset="77"/>
              </a:rPr>
              <a:t>Community Agreements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1" y="3093890"/>
            <a:ext cx="4426084" cy="37641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sz="2100" dirty="0">
                <a:solidFill>
                  <a:schemeClr val="bg1"/>
                </a:solidFill>
                <a:latin typeface="Avenir Light" panose="020B0402020203020204" pitchFamily="34" charset="77"/>
              </a:rPr>
              <a:t>Express your experience in a clear, respectful, and honest way.</a:t>
            </a:r>
          </a:p>
          <a:p>
            <a:pPr>
              <a:spcAft>
                <a:spcPts val="600"/>
              </a:spcAft>
            </a:pPr>
            <a:r>
              <a:rPr lang="en-US" sz="2100" dirty="0">
                <a:solidFill>
                  <a:schemeClr val="bg1"/>
                </a:solidFill>
                <a:latin typeface="Avenir Light" panose="020B0402020203020204" pitchFamily="34" charset="77"/>
              </a:rPr>
              <a:t>Aim to build trust with the people you are engaging.</a:t>
            </a:r>
          </a:p>
          <a:p>
            <a:pPr>
              <a:spcAft>
                <a:spcPts val="600"/>
              </a:spcAft>
            </a:pPr>
            <a:r>
              <a:rPr lang="en-US" sz="2100" dirty="0">
                <a:solidFill>
                  <a:schemeClr val="bg1"/>
                </a:solidFill>
                <a:latin typeface="Avenir Light" panose="020B0402020203020204" pitchFamily="34" charset="77"/>
              </a:rPr>
              <a:t>Listen to understand, not to defend or argue your own opinion.</a:t>
            </a:r>
          </a:p>
          <a:p>
            <a:pPr>
              <a:spcAft>
                <a:spcPts val="600"/>
              </a:spcAft>
            </a:pPr>
            <a:r>
              <a:rPr lang="en-US" sz="2100" dirty="0">
                <a:solidFill>
                  <a:schemeClr val="bg1"/>
                </a:solidFill>
                <a:latin typeface="Avenir Light" panose="020B0402020203020204" pitchFamily="34" charset="77"/>
              </a:rPr>
              <a:t>Ask questions and seek clarification when needed.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A128C-DAC9-BB42-BDB0-0CFB9C7F8D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7" y="3232015"/>
            <a:ext cx="3665059" cy="2437265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22731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45916" y="2274724"/>
            <a:ext cx="4911368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venir Light" panose="020B0402020203020204" pitchFamily="34" charset="77"/>
              </a:rPr>
              <a:t>Community Agreements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6033" y="3428999"/>
            <a:ext cx="8742052" cy="275416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sz="2100" dirty="0">
                <a:solidFill>
                  <a:schemeClr val="bg1"/>
                </a:solidFill>
                <a:latin typeface="Avenir Light" panose="020B0402020203020204" pitchFamily="34" charset="77"/>
              </a:rPr>
              <a:t>Have an open mind and invite the opportunity to learn, even if you do not agree.</a:t>
            </a:r>
          </a:p>
          <a:p>
            <a:pPr>
              <a:spcAft>
                <a:spcPts val="600"/>
              </a:spcAft>
            </a:pPr>
            <a:r>
              <a:rPr lang="en-US" sz="2100" dirty="0">
                <a:solidFill>
                  <a:schemeClr val="bg1"/>
                </a:solidFill>
                <a:latin typeface="Avenir Light" panose="020B0402020203020204" pitchFamily="34" charset="77"/>
              </a:rPr>
              <a:t>Use “I” statements and speak from your own experience.</a:t>
            </a:r>
          </a:p>
          <a:p>
            <a:pPr>
              <a:spcAft>
                <a:spcPts val="600"/>
              </a:spcAft>
            </a:pPr>
            <a:r>
              <a:rPr lang="en-US" sz="2100" dirty="0">
                <a:solidFill>
                  <a:schemeClr val="bg1"/>
                </a:solidFill>
                <a:latin typeface="Avenir Light" panose="020B0402020203020204" pitchFamily="34" charset="77"/>
              </a:rPr>
              <a:t>Lean into discomfort; discomfort can mean that your mind is working intensely to learn and understand.</a:t>
            </a:r>
          </a:p>
          <a:p>
            <a:pPr>
              <a:spcAft>
                <a:spcPts val="600"/>
              </a:spcAft>
            </a:pPr>
            <a:r>
              <a:rPr lang="en-US" sz="2100" dirty="0">
                <a:solidFill>
                  <a:schemeClr val="bg1"/>
                </a:solidFill>
                <a:latin typeface="Avenir Light" panose="020B0402020203020204" pitchFamily="34" charset="77"/>
              </a:rPr>
              <a:t>Brave space – vulnerability is a sign of strength and a desire to grow as a person!</a:t>
            </a:r>
          </a:p>
        </p:txBody>
      </p:sp>
    </p:spTree>
    <p:extLst>
      <p:ext uri="{BB962C8B-B14F-4D97-AF65-F5344CB8AC3E}">
        <p14:creationId xmlns:p14="http://schemas.microsoft.com/office/powerpoint/2010/main" val="264528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34" y="723615"/>
            <a:ext cx="8552330" cy="3435725"/>
          </a:xfrm>
        </p:spPr>
        <p:txBody>
          <a:bodyPr numCol="1"/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4000" b="1" dirty="0">
                <a:latin typeface="Avenir Book" charset="0"/>
                <a:ea typeface="Avenir Book" charset="0"/>
                <a:cs typeface="Avenir Book" charset="0"/>
              </a:rPr>
              <a:t>Civil discourse is </a:t>
            </a:r>
            <a:r>
              <a:rPr lang="en-US" sz="4000" b="1" i="1" dirty="0">
                <a:latin typeface="Avenir Book" charset="0"/>
                <a:ea typeface="Avenir Book" charset="0"/>
                <a:cs typeface="Avenir Book" charset="0"/>
              </a:rPr>
              <a:t>not</a:t>
            </a:r>
            <a:r>
              <a:rPr lang="en-US" sz="4000" b="1" dirty="0">
                <a:latin typeface="Avenir Book" charset="0"/>
                <a:ea typeface="Avenir Book" charset="0"/>
                <a:cs typeface="Avenir Book" charset="0"/>
              </a:rPr>
              <a:t>… 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Everyone agreeing or having the same opinion 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Avoiding difficult conversations with diverse perspectives 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0" y="5708065"/>
            <a:ext cx="1990164" cy="1121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372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34" y="723616"/>
            <a:ext cx="8552330" cy="3435725"/>
          </a:xfrm>
        </p:spPr>
        <p:txBody>
          <a:bodyPr numCol="1">
            <a:normAutofit fontScale="92500"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4000" b="1" dirty="0">
                <a:latin typeface="Avenir Book" charset="0"/>
                <a:ea typeface="Avenir Book" charset="0"/>
                <a:cs typeface="Avenir Book" charset="0"/>
              </a:rPr>
              <a:t>Civil discourse </a:t>
            </a:r>
            <a:r>
              <a:rPr lang="en-US" sz="4000" b="1" i="1" dirty="0">
                <a:latin typeface="Avenir Book" charset="0"/>
                <a:ea typeface="Avenir Book" charset="0"/>
                <a:cs typeface="Avenir Book" charset="0"/>
              </a:rPr>
              <a:t>is</a:t>
            </a:r>
            <a:r>
              <a:rPr lang="en-US" sz="4000" b="1" dirty="0">
                <a:latin typeface="Avenir Book" charset="0"/>
                <a:ea typeface="Avenir Book" charset="0"/>
                <a:cs typeface="Avenir Book" charset="0"/>
              </a:rPr>
              <a:t>… 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Trying both to understand </a:t>
            </a:r>
            <a:r>
              <a:rPr lang="en-US" i="1" dirty="0">
                <a:latin typeface="Avenir Book" charset="0"/>
                <a:ea typeface="Avenir Book" charset="0"/>
                <a:cs typeface="Avenir Book" charset="0"/>
              </a:rPr>
              <a:t>and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be understood 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Trying to uncover multiple perspectives rather than becoming entrenched in either/or thinking 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An integral aspect of the learning process 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0" y="5708065"/>
            <a:ext cx="1990164" cy="1121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729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42678F6FE27F4087B844B38FEB87BC" ma:contentTypeVersion="12" ma:contentTypeDescription="Create a new document." ma:contentTypeScope="" ma:versionID="ce5e6eb575d84332bde52d0b6b3ccc5d">
  <xsd:schema xmlns:xsd="http://www.w3.org/2001/XMLSchema" xmlns:xs="http://www.w3.org/2001/XMLSchema" xmlns:p="http://schemas.microsoft.com/office/2006/metadata/properties" xmlns:ns3="b7f0ea20-4b08-4320-a107-b6e9b0c5d56b" xmlns:ns4="5ee7f46f-df5c-4435-819e-c2c0033224fd" targetNamespace="http://schemas.microsoft.com/office/2006/metadata/properties" ma:root="true" ma:fieldsID="e7986518a5e724343a1bbd6ac12d1d52" ns3:_="" ns4:_="">
    <xsd:import namespace="b7f0ea20-4b08-4320-a107-b6e9b0c5d56b"/>
    <xsd:import namespace="5ee7f46f-df5c-4435-819e-c2c0033224f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0ea20-4b08-4320-a107-b6e9b0c5d5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e7f46f-df5c-4435-819e-c2c0033224f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374C3E-9F44-41BE-9536-011CB8B48885}">
  <ds:schemaRefs>
    <ds:schemaRef ds:uri="b7f0ea20-4b08-4320-a107-b6e9b0c5d56b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ee7f46f-df5c-4435-819e-c2c0033224f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815B324-49C1-4FD8-BE92-C9A8B0AD37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D61E04-3BF5-4A1F-B998-08485BCD7D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f0ea20-4b08-4320-a107-b6e9b0c5d56b"/>
    <ds:schemaRef ds:uri="5ee7f46f-df5c-4435-819e-c2c0033224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18015</TotalTime>
  <Words>467</Words>
  <Application>Microsoft Office PowerPoint</Application>
  <PresentationFormat>On-screen Show (4:3)</PresentationFormat>
  <Paragraphs>44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Avenir Book</vt:lpstr>
      <vt:lpstr>Avenir Light</vt:lpstr>
      <vt:lpstr>Avenir Medium</vt:lpstr>
      <vt:lpstr>Calibri</vt:lpstr>
      <vt:lpstr>Office Theme</vt:lpstr>
      <vt:lpstr>PowerPoint Presentation</vt:lpstr>
      <vt:lpstr>Mission of Civility Campaign</vt:lpstr>
      <vt:lpstr>Definition of Civility at CSUSM</vt:lpstr>
      <vt:lpstr>Community Agreements</vt:lpstr>
      <vt:lpstr>Community Agreements</vt:lpstr>
      <vt:lpstr>PowerPoint Presentation</vt:lpstr>
      <vt:lpstr>PowerPoint Presentation</vt:lpstr>
    </vt:vector>
  </TitlesOfParts>
  <Company>CSUSM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Saira Rivera</dc:creator>
  <cp:lastModifiedBy>Rochelle Smarr</cp:lastModifiedBy>
  <cp:revision>86</cp:revision>
  <cp:lastPrinted>2016-07-15T23:50:18Z</cp:lastPrinted>
  <dcterms:created xsi:type="dcterms:W3CDTF">2015-04-10T18:46:17Z</dcterms:created>
  <dcterms:modified xsi:type="dcterms:W3CDTF">2021-01-20T23:01:29Z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0x010100D942678F6FE27F4087B844B38FEB87BC</vt:lpwstr>
  </property>
</Properties>
</file>