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4"/>
  </p:notesMasterIdLst>
  <p:handoutMasterIdLst>
    <p:handoutMasterId r:id="rId15"/>
  </p:handoutMasterIdLst>
  <p:sldIdLst>
    <p:sldId id="278" r:id="rId2"/>
    <p:sldId id="257" r:id="rId3"/>
    <p:sldId id="272" r:id="rId4"/>
    <p:sldId id="274" r:id="rId5"/>
    <p:sldId id="260" r:id="rId6"/>
    <p:sldId id="275" r:id="rId7"/>
    <p:sldId id="277" r:id="rId8"/>
    <p:sldId id="276" r:id="rId9"/>
    <p:sldId id="270" r:id="rId10"/>
    <p:sldId id="279" r:id="rId11"/>
    <p:sldId id="280" r:id="rId12"/>
    <p:sldId id="269" r:id="rId13"/>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344" autoAdjust="0"/>
    <p:restoredTop sz="93969" autoAdjust="0"/>
  </p:normalViewPr>
  <p:slideViewPr>
    <p:cSldViewPr>
      <p:cViewPr>
        <p:scale>
          <a:sx n="201" d="100"/>
          <a:sy n="201" d="100"/>
        </p:scale>
        <p:origin x="-1904" y="-4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10/28/14</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extLst>
      <p:ext uri="{BB962C8B-B14F-4D97-AF65-F5344CB8AC3E}">
        <p14:creationId xmlns:p14="http://schemas.microsoft.com/office/powerpoint/2010/main" val="2763476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10/28/14</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extLst>
      <p:ext uri="{BB962C8B-B14F-4D97-AF65-F5344CB8AC3E}">
        <p14:creationId xmlns:p14="http://schemas.microsoft.com/office/powerpoint/2010/main" val="93285859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courtrooms look like the above.  The Judge’s chambers are the</a:t>
            </a:r>
            <a:r>
              <a:rPr lang="en-US" baseline="0" dirty="0" smtClean="0"/>
              <a:t> offices for him/herself and the court clerk and they are not shown in this picture.  You see the judge up above (reviewing his work).  The jury members are on the </a:t>
            </a:r>
            <a:r>
              <a:rPr lang="en-US" baseline="0" dirty="0" smtClean="0"/>
              <a:t>left (not seen).  </a:t>
            </a:r>
            <a:r>
              <a:rPr lang="en-US" baseline="0" dirty="0" smtClean="0"/>
              <a:t>The prosecuting attorney is in the blue shirt, looking at the jury, and the defense attorney is standing and speaking to the jury.  There is not a witness on the “stand” at this time.  The court clerk is usually at her desk, helping with the details of the trial (over to the right side of the judge) and the court reporter, who </a:t>
            </a:r>
            <a:r>
              <a:rPr lang="en-US" baseline="0" dirty="0" smtClean="0"/>
              <a:t>types everything </a:t>
            </a:r>
            <a:r>
              <a:rPr lang="en-US" baseline="0" dirty="0" smtClean="0"/>
              <a:t>that is said during the trial would be in that area as well.  The bailiff is not seen in this picture, but is over to the right side (you can see part of his desk).  </a:t>
            </a:r>
            <a:endParaRPr lang="en-US" dirty="0"/>
          </a:p>
        </p:txBody>
      </p:sp>
      <p:sp>
        <p:nvSpPr>
          <p:cNvPr id="4" name="Slide Number Placeholder 3"/>
          <p:cNvSpPr>
            <a:spLocks noGrp="1"/>
          </p:cNvSpPr>
          <p:nvPr>
            <p:ph type="sldNum" sz="quarter" idx="10"/>
          </p:nvPr>
        </p:nvSpPr>
        <p:spPr/>
        <p:txBody>
          <a:bodyPr/>
          <a:lstStyle/>
          <a:p>
            <a:fld id="{61807874-5299-41B2-A37A-6AA3547857F4}" type="slidenum">
              <a:rPr lang="en-US" smtClean="0"/>
              <a:pPr/>
              <a:t>1</a:t>
            </a:fld>
            <a:endParaRPr lang="en-US"/>
          </a:p>
        </p:txBody>
      </p:sp>
    </p:spTree>
    <p:extLst>
      <p:ext uri="{BB962C8B-B14F-4D97-AF65-F5344CB8AC3E}">
        <p14:creationId xmlns:p14="http://schemas.microsoft.com/office/powerpoint/2010/main" val="846127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61807874-5299-41B2-A37A-6AA3547857F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dirty="0" smtClean="0"/>
              <a:t>We</a:t>
            </a:r>
            <a:r>
              <a:rPr lang="en-US" baseline="0" dirty="0" smtClean="0"/>
              <a:t> will learn some of the vocabulary of the court today.  It will be important to know who plays what part in the legal process.</a:t>
            </a:r>
            <a:endParaRPr lang="en-US" dirty="0"/>
          </a:p>
        </p:txBody>
      </p:sp>
      <p:sp>
        <p:nvSpPr>
          <p:cNvPr id="4" name="Rectangle 4"/>
          <p:cNvSpPr>
            <a:spLocks noGrp="1"/>
          </p:cNvSpPr>
          <p:nvPr>
            <p:ph type="sldNum" sz="quarter" idx="10"/>
          </p:nvPr>
        </p:nvSpPr>
        <p:spPr/>
        <p:txBody>
          <a:bodyPr/>
          <a:lstStyle>
            <a:extLst/>
          </a:lstStyle>
          <a:p>
            <a:fld id="{61807874-5299-41B2-A37A-6AA3547857F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r>
              <a:rPr lang="en-US" dirty="0" smtClean="0"/>
              <a:t>An attorney helps people,</a:t>
            </a:r>
            <a:r>
              <a:rPr lang="en-US" baseline="0" dirty="0" smtClean="0"/>
              <a:t> whether they are accused of a crime or accusing someone else.  The prosecuting attorney helps the Plaintiff – the one com</a:t>
            </a:r>
            <a:r>
              <a:rPr lang="en-US" b="1" baseline="0" dirty="0" smtClean="0"/>
              <a:t>plain</a:t>
            </a:r>
            <a:r>
              <a:rPr lang="en-US" baseline="0" dirty="0" smtClean="0"/>
              <a:t>ing and bringing forth the lawsuit.  The defense attorney, represents the defendant – the person defending themselves in a trial.</a:t>
            </a:r>
            <a:endParaRPr lang="en-US" dirty="0"/>
          </a:p>
        </p:txBody>
      </p:sp>
      <p:sp>
        <p:nvSpPr>
          <p:cNvPr id="4" name="Rectangle 3"/>
          <p:cNvSpPr>
            <a:spLocks noGrp="1"/>
          </p:cNvSpPr>
          <p:nvPr>
            <p:ph type="sldNum" sz="quarter" idx="10"/>
          </p:nvPr>
        </p:nvSpPr>
        <p:spPr/>
        <p:txBody>
          <a:bodyPr/>
          <a:lstStyle>
            <a:extLst/>
          </a:lstStyle>
          <a:p>
            <a:fld id="{61807874-5299-41B2-A37A-6AA3547857F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1" dirty="0" smtClean="0"/>
              <a:t>defend</a:t>
            </a:r>
            <a:r>
              <a:rPr lang="en-US" dirty="0" smtClean="0"/>
              <a:t>ant is the</a:t>
            </a:r>
            <a:r>
              <a:rPr lang="en-US" baseline="0" dirty="0" smtClean="0"/>
              <a:t> one who </a:t>
            </a:r>
            <a:r>
              <a:rPr lang="en-US" baseline="0" dirty="0" smtClean="0"/>
              <a:t>is </a:t>
            </a:r>
            <a:r>
              <a:rPr lang="en-US" b="1" baseline="0" dirty="0" smtClean="0"/>
              <a:t>defending</a:t>
            </a:r>
            <a:r>
              <a:rPr lang="en-US" baseline="0" dirty="0" smtClean="0"/>
              <a:t> </a:t>
            </a:r>
            <a:r>
              <a:rPr lang="en-US" baseline="0" dirty="0" smtClean="0"/>
              <a:t>him or herself </a:t>
            </a:r>
            <a:r>
              <a:rPr lang="en-US" baseline="0" dirty="0" smtClean="0"/>
              <a:t>with </a:t>
            </a:r>
            <a:r>
              <a:rPr lang="en-US" baseline="0" dirty="0" smtClean="0"/>
              <a:t>the help of an </a:t>
            </a:r>
            <a:r>
              <a:rPr lang="en-US" baseline="0" dirty="0" smtClean="0"/>
              <a:t>attorney.</a:t>
            </a:r>
            <a:endParaRPr lang="en-US" dirty="0"/>
          </a:p>
        </p:txBody>
      </p:sp>
      <p:sp>
        <p:nvSpPr>
          <p:cNvPr id="4" name="Slide Number Placeholder 3"/>
          <p:cNvSpPr>
            <a:spLocks noGrp="1"/>
          </p:cNvSpPr>
          <p:nvPr>
            <p:ph type="sldNum" sz="quarter" idx="10"/>
          </p:nvPr>
        </p:nvSpPr>
        <p:spPr/>
        <p:txBody>
          <a:bodyPr/>
          <a:lstStyle/>
          <a:p>
            <a:fld id="{61807874-5299-41B2-A37A-6AA3547857F4}" type="slidenum">
              <a:rPr lang="en-US" smtClean="0"/>
              <a:pPr/>
              <a:t>4</a:t>
            </a:fld>
            <a:endParaRPr lang="en-US"/>
          </a:p>
        </p:txBody>
      </p:sp>
    </p:spTree>
    <p:extLst>
      <p:ext uri="{BB962C8B-B14F-4D97-AF65-F5344CB8AC3E}">
        <p14:creationId xmlns:p14="http://schemas.microsoft.com/office/powerpoint/2010/main" val="808826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dirty="0" smtClean="0"/>
              <a:t>The attorney who represents the Plaintiff is the Plaintiff</a:t>
            </a:r>
            <a:r>
              <a:rPr lang="en-US" baseline="0" dirty="0" smtClean="0"/>
              <a:t>’s Attorney or Prosecuting </a:t>
            </a:r>
            <a:r>
              <a:rPr lang="en-US" baseline="0" dirty="0" smtClean="0"/>
              <a:t>Attorney.  The one </a:t>
            </a:r>
            <a:r>
              <a:rPr lang="en-US" b="1" baseline="0" dirty="0" smtClean="0"/>
              <a:t>complain</a:t>
            </a:r>
            <a:r>
              <a:rPr lang="en-US" baseline="0" dirty="0" smtClean="0"/>
              <a:t>ing is the plaintiff (easy way to remember).</a:t>
            </a:r>
            <a:endParaRPr lang="en-US" dirty="0"/>
          </a:p>
        </p:txBody>
      </p:sp>
      <p:sp>
        <p:nvSpPr>
          <p:cNvPr id="4" name="Rectangle 4"/>
          <p:cNvSpPr>
            <a:spLocks noGrp="1"/>
          </p:cNvSpPr>
          <p:nvPr>
            <p:ph type="sldNum" sz="quarter" idx="10"/>
          </p:nvPr>
        </p:nvSpPr>
        <p:spPr/>
        <p:txBody>
          <a:bodyPr/>
          <a:lstStyle>
            <a:extLst/>
          </a:lstStyle>
          <a:p>
            <a:fld id="{61807874-5299-41B2-A37A-6AA3547857F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Attorney’s can “object”, or question whether something can be said or used in a trial, or if the way the other attorney is questioning someone is not within</a:t>
            </a:r>
            <a:r>
              <a:rPr lang="en-US" baseline="0" dirty="0" smtClean="0"/>
              <a:t> the rules.  If the judge says, Overruled – it means that the rule has not been broken and the objection itself was “</a:t>
            </a:r>
            <a:r>
              <a:rPr lang="en-US" baseline="0" dirty="0" smtClean="0"/>
              <a:t>overruled”.  </a:t>
            </a:r>
            <a:r>
              <a:rPr lang="en-US" baseline="0" dirty="0" smtClean="0"/>
              <a:t>The attorney moves on.</a:t>
            </a:r>
            <a:endParaRPr lang="en-US" dirty="0"/>
          </a:p>
        </p:txBody>
      </p:sp>
      <p:sp>
        <p:nvSpPr>
          <p:cNvPr id="4" name="Slide Number Placeholder 3"/>
          <p:cNvSpPr>
            <a:spLocks noGrp="1"/>
          </p:cNvSpPr>
          <p:nvPr>
            <p:ph type="sldNum" sz="quarter" idx="10"/>
          </p:nvPr>
        </p:nvSpPr>
        <p:spPr/>
        <p:txBody>
          <a:bodyPr/>
          <a:lstStyle/>
          <a:p>
            <a:fld id="{61807874-5299-41B2-A37A-6AA3547857F4}" type="slidenum">
              <a:rPr lang="en-US" smtClean="0"/>
              <a:pPr/>
              <a:t>6</a:t>
            </a:fld>
            <a:endParaRPr lang="en-US"/>
          </a:p>
        </p:txBody>
      </p:sp>
    </p:spTree>
    <p:extLst>
      <p:ext uri="{BB962C8B-B14F-4D97-AF65-F5344CB8AC3E}">
        <p14:creationId xmlns:p14="http://schemas.microsoft.com/office/powerpoint/2010/main" val="1678992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judge says,</a:t>
            </a:r>
            <a:r>
              <a:rPr lang="en-US" baseline="0" dirty="0" smtClean="0"/>
              <a:t> Sustained, following an objection by one of the attorneys it means that the judge agrees that a rule has been broken by the attorney who is doing the questioning.  The question must be dropped or changed.</a:t>
            </a:r>
            <a:endParaRPr lang="en-US" dirty="0"/>
          </a:p>
        </p:txBody>
      </p:sp>
      <p:sp>
        <p:nvSpPr>
          <p:cNvPr id="4" name="Slide Number Placeholder 3"/>
          <p:cNvSpPr>
            <a:spLocks noGrp="1"/>
          </p:cNvSpPr>
          <p:nvPr>
            <p:ph type="sldNum" sz="quarter" idx="10"/>
          </p:nvPr>
        </p:nvSpPr>
        <p:spPr/>
        <p:txBody>
          <a:bodyPr/>
          <a:lstStyle/>
          <a:p>
            <a:fld id="{61807874-5299-41B2-A37A-6AA3547857F4}" type="slidenum">
              <a:rPr lang="en-US" smtClean="0"/>
              <a:pPr/>
              <a:t>7</a:t>
            </a:fld>
            <a:endParaRPr lang="en-US"/>
          </a:p>
        </p:txBody>
      </p:sp>
    </p:spTree>
    <p:extLst>
      <p:ext uri="{BB962C8B-B14F-4D97-AF65-F5344CB8AC3E}">
        <p14:creationId xmlns:p14="http://schemas.microsoft.com/office/powerpoint/2010/main" val="3753443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a:t>
            </a:r>
            <a:r>
              <a:rPr lang="en-US" baseline="0" dirty="0" smtClean="0"/>
              <a:t> basis for the judicial branch of government…judges cannot make decisions based on personal opinions and all interpretations must be based on Constitutional law</a:t>
            </a:r>
            <a:r>
              <a:rPr lang="en-US" baseline="0" dirty="0" smtClean="0"/>
              <a:t>.  The jury is also responsible for looking at all of the facts and details in a case and following the Jury Directions given by a judge.  The directions explain the law for this case.</a:t>
            </a:r>
            <a:endParaRPr lang="en-US" dirty="0"/>
          </a:p>
        </p:txBody>
      </p:sp>
      <p:sp>
        <p:nvSpPr>
          <p:cNvPr id="4" name="Slide Number Placeholder 3"/>
          <p:cNvSpPr>
            <a:spLocks noGrp="1"/>
          </p:cNvSpPr>
          <p:nvPr>
            <p:ph type="sldNum" sz="quarter" idx="10"/>
          </p:nvPr>
        </p:nvSpPr>
        <p:spPr/>
        <p:txBody>
          <a:bodyPr/>
          <a:lstStyle/>
          <a:p>
            <a:fld id="{61807874-5299-41B2-A37A-6AA3547857F4}" type="slidenum">
              <a:rPr lang="en-US" smtClean="0"/>
              <a:pPr/>
              <a:t>8</a:t>
            </a:fld>
            <a:endParaRPr lang="en-US"/>
          </a:p>
        </p:txBody>
      </p:sp>
    </p:spTree>
    <p:extLst>
      <p:ext uri="{BB962C8B-B14F-4D97-AF65-F5344CB8AC3E}">
        <p14:creationId xmlns:p14="http://schemas.microsoft.com/office/powerpoint/2010/main" val="3443312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r>
              <a:rPr lang="en-US" dirty="0" smtClean="0"/>
              <a:t>Follow up:  Due</a:t>
            </a:r>
            <a:r>
              <a:rPr lang="en-US" baseline="0" dirty="0" smtClean="0"/>
              <a:t> process is part of the Rule of Law.  Legal rights must be followed for everyone.</a:t>
            </a:r>
            <a:endParaRPr lang="en-US" dirty="0"/>
          </a:p>
        </p:txBody>
      </p:sp>
      <p:sp>
        <p:nvSpPr>
          <p:cNvPr id="4" name="Rectangle 3"/>
          <p:cNvSpPr>
            <a:spLocks noGrp="1"/>
          </p:cNvSpPr>
          <p:nvPr>
            <p:ph type="sldNum" sz="quarter" idx="10"/>
          </p:nvPr>
        </p:nvSpPr>
        <p:spPr/>
        <p:txBody>
          <a:bodyPr/>
          <a:lstStyle>
            <a:extLst/>
          </a:lstStyle>
          <a:p>
            <a:fld id="{61807874-5299-41B2-A37A-6AA3547857F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9" name="Rectangle 34"/>
          <p:cNvSpPr>
            <a:spLocks noGrp="1"/>
          </p:cNvSpPr>
          <p:nvPr>
            <p:ph type="dt" sz="half" idx="10"/>
          </p:nvPr>
        </p:nvSpPr>
        <p:spPr/>
        <p:txBody>
          <a:bodyPr rtlCol="0"/>
          <a:lstStyle>
            <a:extLst/>
          </a:lstStyle>
          <a:p>
            <a:pPr algn="r"/>
            <a:fld id="{8F67D422-08A8-451B-9A67-21962FC4B660}" type="datetimeFigureOut">
              <a:rPr lang="en-US" sz="1100" smtClean="0"/>
              <a:pPr algn="r"/>
              <a:t>10/28/14</a:t>
            </a:fld>
            <a:endParaRPr lang="en-US"/>
          </a:p>
        </p:txBody>
      </p:sp>
      <p:sp>
        <p:nvSpPr>
          <p:cNvPr id="25" name="Rectangle 35"/>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extLst/>
          </a:lstStyle>
          <a:p>
            <a:endParaRPr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smtClean="0"/>
              <a:t>Show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0"/>
          <p:cNvSpPr>
            <a:spLocks noGrp="1"/>
          </p:cNvSpPr>
          <p:nvPr>
            <p:ph type="dt" sz="half" idx="10"/>
          </p:nvPr>
        </p:nvSpPr>
        <p:spPr/>
        <p:txBody>
          <a:bodyPr rtlCol="0"/>
          <a:lstStyle>
            <a:extLst/>
          </a:lstStyle>
          <a:p>
            <a:pPr algn="r"/>
            <a:fld id="{8F67D422-08A8-451B-9A67-21962FC4B660}" type="datetimeFigureOut">
              <a:rPr lang="en-US" sz="1100" smtClean="0"/>
              <a:pPr algn="r"/>
              <a:t>10/28/14</a:t>
            </a:fld>
            <a:endParaRPr lang="en-US"/>
          </a:p>
        </p:txBody>
      </p:sp>
      <p:sp>
        <p:nvSpPr>
          <p:cNvPr id="27" name="Rectangle 11"/>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extLst/>
          </a:lstStyle>
          <a:p>
            <a:endParaRPr lang="en-US"/>
          </a:p>
        </p:txBody>
      </p:sp>
      <p:sp>
        <p:nvSpPr>
          <p:cNvPr id="28" name="Rectangle 14"/>
          <p:cNvSpPr>
            <a:spLocks noGrp="1"/>
          </p:cNvSpPr>
          <p:nvPr>
            <p:ph type="title"/>
          </p:nvPr>
        </p:nvSpPr>
        <p:spPr/>
        <p:txBody>
          <a:bodyPr rtlCol="0" anchor="b"/>
          <a:lstStyle>
            <a:extLst/>
          </a:lstStyle>
          <a:p>
            <a:r>
              <a:rPr lang="en-US" smtClean="0"/>
              <a:t>Click to edit Master title style</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lang="en-US" sz="1100" smtClean="0"/>
              <a:pPr algn="r"/>
              <a:t>10/28/14</a:t>
            </a:fld>
            <a:endParaRPr lang="en-US"/>
          </a:p>
        </p:txBody>
      </p:sp>
      <p:sp>
        <p:nvSpPr>
          <p:cNvPr id="26" name="Rectangle 4"/>
          <p:cNvSpPr>
            <a:spLocks noGrp="1"/>
          </p:cNvSpPr>
          <p:nvPr>
            <p:ph type="ftr" sz="quarter" idx="11"/>
          </p:nvPr>
        </p:nvSpPr>
        <p:spPr/>
        <p:txBody>
          <a:bodyPr rtlCol="0"/>
          <a:lstStyle>
            <a:extLst/>
          </a:lstStyle>
          <a:p>
            <a:endParaRPr lang="en-US"/>
          </a:p>
        </p:txBody>
      </p:sp>
      <p:sp>
        <p:nvSpPr>
          <p:cNvPr id="12" name="Rectangle 5"/>
          <p:cNvSpPr>
            <a:spLocks noGrp="1"/>
          </p:cNvSpPr>
          <p:nvPr>
            <p:ph type="sldNum" sz="quarter" idx="12"/>
          </p:nvPr>
        </p:nvSpPr>
        <p:spPr/>
        <p:txBody>
          <a:bodyPr rtlCol="0"/>
          <a:lstStyle>
            <a:extLst/>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smtClean="0"/>
              <a:t>Click to add section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10/28/14</a:t>
            </a:fld>
            <a:endParaRPr lang="en-US"/>
          </a:p>
        </p:txBody>
      </p:sp>
      <p:sp>
        <p:nvSpPr>
          <p:cNvPr id="22" name="Rectangle 4"/>
          <p:cNvSpPr>
            <a:spLocks noGrp="1"/>
          </p:cNvSpPr>
          <p:nvPr>
            <p:ph type="ftr" sz="quarter" idx="11"/>
          </p:nvPr>
        </p:nvSpPr>
        <p:spPr/>
        <p:txBody>
          <a:bodyPr vert="horz"/>
          <a:lstStyle>
            <a:extLst/>
          </a:lstStyle>
          <a:p>
            <a:endParaRPr lang="en-US"/>
          </a:p>
        </p:txBody>
      </p:sp>
      <p:sp>
        <p:nvSpPr>
          <p:cNvPr id="31"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xmlns:p14="http://schemas.microsoft.com/office/powerpoint/2010/mai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10/28/14</a:t>
            </a:fld>
            <a:endParaRPr lang="en-US"/>
          </a:p>
        </p:txBody>
      </p:sp>
      <p:sp>
        <p:nvSpPr>
          <p:cNvPr id="28"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smtClean="0"/>
              <a:t>Click to add detail to the answer</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xmlns:p14="http://schemas.microsoft.com/office/powerpoint/2010/mai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xmlns:p14="http://schemas.microsoft.com/office/powerpoint/2010/mai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10/28/14</a:t>
            </a:fld>
            <a:endParaRPr lang="en-US"/>
          </a:p>
        </p:txBody>
      </p:sp>
      <p:sp>
        <p:nvSpPr>
          <p:cNvPr id="11"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smtClean="0">
                <a:solidFill>
                  <a:prstClr val="white">
                    <a:alpha val="40000"/>
                  </a:prstClr>
                </a:solidFill>
                <a:ea typeface="+mn-ea"/>
                <a:cs typeface="+mn-cs"/>
              </a:rPr>
              <a:t>or FALSE?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10/28/14</a:t>
            </a:fld>
            <a:endParaRPr lang="en-US"/>
          </a:p>
        </p:txBody>
      </p:sp>
      <p:sp>
        <p:nvSpPr>
          <p:cNvPr id="2" name="Rectangle 4"/>
          <p:cNvSpPr>
            <a:spLocks noGrp="1"/>
          </p:cNvSpPr>
          <p:nvPr>
            <p:ph type="ftr" sz="quarter" idx="11"/>
          </p:nvPr>
        </p:nvSpPr>
        <p:spPr/>
        <p:txBody>
          <a:bodyPr vert="horz"/>
          <a:lstStyle>
            <a:extLst/>
          </a:lstStyle>
          <a:p>
            <a:endParaRPr lang="en-US"/>
          </a:p>
        </p:txBody>
      </p:sp>
      <p:sp>
        <p:nvSpPr>
          <p:cNvPr id="28"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lang="en-US" sz="7200" dirty="0" smtClean="0">
                <a:solidFill>
                  <a:prstClr val="white">
                    <a:alpha val="40000"/>
                  </a:prstClr>
                </a:solidFill>
                <a:ea typeface="+mn-ea"/>
                <a:cs typeface="+mn-cs"/>
              </a:rPr>
              <a:t>TRUE or </a:t>
            </a: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smtClean="0">
                <a:solidFill>
                  <a:prstClr val="white">
                    <a:alpha val="40000"/>
                  </a:prstClr>
                </a:solidFill>
                <a:ea typeface="+mn-ea"/>
                <a:cs typeface="+mn-cs"/>
              </a:rPr>
              <a:t>?</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Multiple Choice">
    <p:spTree>
      <p:nvGrpSpPr>
        <p:cNvPr id="1" name=""/>
        <p:cNvGrpSpPr/>
        <p:nvPr/>
      </p:nvGrpSpPr>
      <p:grpSpPr>
        <a:xfrm>
          <a:off x="0" y="0"/>
          <a:ext cx="0" cy="0"/>
          <a:chOff x="0" y="0"/>
          <a:chExt cx="0" cy="0"/>
        </a:xfrm>
      </p:grpSpPr>
      <p:sp>
        <p:nvSpPr>
          <p:cNvPr id="11" name="Rectangle 2"/>
          <p:cNvSpPr>
            <a:spLocks noGrp="1"/>
          </p:cNvSpPr>
          <p:nvPr>
            <p:ph type="title" hasCustomPrompt="1"/>
          </p:nvPr>
        </p:nvSpPr>
        <p:spPr>
          <a:xfrm>
            <a:off x="685800" y="228600"/>
            <a:ext cx="7696200" cy="1371600"/>
          </a:xfrm>
        </p:spPr>
        <p:txBody>
          <a:bodyPr vert="horz"/>
          <a:lstStyle>
            <a:lvl1pPr algn="l">
              <a:defRPr i="1" baseline="0"/>
            </a:lvl1pPr>
            <a:extLst/>
          </a:lstStyle>
          <a:p>
            <a:r>
              <a:rPr lang="en-US" dirty="0" smtClean="0"/>
              <a:t>Click to add question</a:t>
            </a:r>
            <a:endParaRPr lang="en-US" dirty="0"/>
          </a:p>
        </p:txBody>
      </p:sp>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10/28/14</a:t>
            </a:fld>
            <a:endParaRPr lang="en-US"/>
          </a:p>
        </p:txBody>
      </p:sp>
      <p:sp>
        <p:nvSpPr>
          <p:cNvPr id="26" name="Rectangle 4"/>
          <p:cNvSpPr>
            <a:spLocks noGrp="1"/>
          </p:cNvSpPr>
          <p:nvPr>
            <p:ph type="ftr" sz="quarter" idx="11"/>
          </p:nvPr>
        </p:nvSpPr>
        <p:spPr/>
        <p:txBody>
          <a:bodyPr vert="horz"/>
          <a:lstStyle>
            <a:extLst/>
          </a:lstStyle>
          <a:p>
            <a:endParaRPr lang="en-US"/>
          </a:p>
        </p:txBody>
      </p:sp>
      <p:sp>
        <p:nvSpPr>
          <p:cNvPr id="9"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10" name="Rectangle 10"/>
          <p:cNvSpPr txBox="1"/>
          <p:nvPr userDrawn="1"/>
        </p:nvSpPr>
        <p:spPr>
          <a:xfrm>
            <a:off x="457200" y="2057400"/>
            <a:ext cx="685800" cy="492443"/>
          </a:xfrm>
          <a:prstGeom prst="rect">
            <a:avLst/>
          </a:prstGeom>
          <a:noFill/>
        </p:spPr>
        <p:txBody>
          <a:bodyPr wrap="square" tIns="91440" bIns="91440" rtlCol="0">
            <a:spAutoFit/>
          </a:bodyPr>
          <a:lstStyle>
            <a:extLst/>
          </a:lstStyle>
          <a:p>
            <a:pPr algn="r">
              <a:lnSpc>
                <a:spcPct val="100000"/>
              </a:lnSpc>
            </a:pPr>
            <a:r>
              <a:rPr lang="en-US" sz="2000" b="1" dirty="0" smtClean="0">
                <a:ln>
                  <a:solidFill>
                    <a:schemeClr val="tx2"/>
                  </a:solidFill>
                </a:ln>
                <a:solidFill>
                  <a:schemeClr val="bg2"/>
                </a:solidFill>
                <a:effectLst>
                  <a:outerShdw blurRad="50800" dist="50800" dir="2700000" algn="tl" rotWithShape="0">
                    <a:srgbClr val="000000">
                      <a:alpha val="43137"/>
                    </a:srgbClr>
                  </a:outerShdw>
                </a:effectLst>
              </a:rPr>
              <a:t>A.</a:t>
            </a:r>
          </a:p>
        </p:txBody>
      </p:sp>
      <p:sp>
        <p:nvSpPr>
          <p:cNvPr id="15" name="Rectangle 13"/>
          <p:cNvSpPr>
            <a:spLocks noGrp="1"/>
          </p:cNvSpPr>
          <p:nvPr>
            <p:ph type="body" sz="quarter" idx="17" hasCustomPrompt="1"/>
          </p:nvPr>
        </p:nvSpPr>
        <p:spPr>
          <a:xfrm>
            <a:off x="1143000" y="4800600"/>
            <a:ext cx="7086600" cy="457200"/>
          </a:xfrm>
        </p:spPr>
        <p:txBody>
          <a:bodyPr rtlCol="0" anchor="ctr"/>
          <a:lstStyle>
            <a:lvl1pPr marL="0" indent="0">
              <a:buFontTx/>
              <a:buNone/>
              <a:defRPr i="0" baseline="0"/>
            </a:lvl1pPr>
            <a:extLst/>
          </a:lstStyle>
          <a:p>
            <a:pPr lvl="0"/>
            <a:r>
              <a:rPr lang="en-US" dirty="0" smtClean="0"/>
              <a:t>Click to add an incorrect answer</a:t>
            </a:r>
            <a:endParaRPr lang="en-US" dirty="0"/>
          </a:p>
        </p:txBody>
      </p:sp>
      <p:sp>
        <p:nvSpPr>
          <p:cNvPr id="16" name="Rectangle 13"/>
          <p:cNvSpPr>
            <a:spLocks noGrp="1"/>
          </p:cNvSpPr>
          <p:nvPr>
            <p:ph type="body" sz="quarter" idx="18" hasCustomPrompt="1"/>
          </p:nvPr>
        </p:nvSpPr>
        <p:spPr>
          <a:xfrm>
            <a:off x="1143000" y="4114800"/>
            <a:ext cx="7086600" cy="457200"/>
          </a:xfrm>
        </p:spPr>
        <p:txBody>
          <a:bodyPr rtlCol="0" anchor="ctr"/>
          <a:lstStyle>
            <a:lvl1pPr marL="0" indent="0">
              <a:buFontTx/>
              <a:buNone/>
              <a:defRPr i="0" baseline="0"/>
            </a:lvl1pPr>
            <a:extLst/>
          </a:lstStyle>
          <a:p>
            <a:pPr lvl="0"/>
            <a:r>
              <a:rPr lang="en-US" dirty="0" smtClean="0"/>
              <a:t>Click to add an incorrect answer</a:t>
            </a:r>
            <a:endParaRPr lang="en-US" dirty="0"/>
          </a:p>
        </p:txBody>
      </p:sp>
      <p:sp>
        <p:nvSpPr>
          <p:cNvPr id="17" name="Rectangle 13"/>
          <p:cNvSpPr>
            <a:spLocks noGrp="1"/>
          </p:cNvSpPr>
          <p:nvPr>
            <p:ph type="body" sz="quarter" idx="19" hasCustomPrompt="1"/>
          </p:nvPr>
        </p:nvSpPr>
        <p:spPr>
          <a:xfrm>
            <a:off x="1143000" y="3429000"/>
            <a:ext cx="7086600" cy="457200"/>
          </a:xfrm>
        </p:spPr>
        <p:txBody>
          <a:bodyPr rtlCol="0" anchor="ctr"/>
          <a:lstStyle>
            <a:lvl1pPr marL="0" indent="0">
              <a:buFontTx/>
              <a:buNone/>
              <a:defRPr i="0" baseline="0"/>
            </a:lvl1pPr>
            <a:extLst/>
          </a:lstStyle>
          <a:p>
            <a:pPr lvl="0"/>
            <a:r>
              <a:rPr lang="en-US" dirty="0" smtClean="0"/>
              <a:t>Click to add an incorrect answer</a:t>
            </a:r>
            <a:endParaRPr lang="en-US" dirty="0"/>
          </a:p>
        </p:txBody>
      </p:sp>
      <p:sp>
        <p:nvSpPr>
          <p:cNvPr id="18" name="Rectangle 13"/>
          <p:cNvSpPr>
            <a:spLocks noGrp="1"/>
          </p:cNvSpPr>
          <p:nvPr>
            <p:ph type="body" sz="quarter" idx="20" hasCustomPrompt="1"/>
          </p:nvPr>
        </p:nvSpPr>
        <p:spPr>
          <a:xfrm>
            <a:off x="1143000" y="2743200"/>
            <a:ext cx="7086600" cy="457200"/>
          </a:xfrm>
        </p:spPr>
        <p:txBody>
          <a:bodyPr rtlCol="0" anchor="ctr"/>
          <a:lstStyle>
            <a:lvl1pPr marL="0" indent="0">
              <a:buFontTx/>
              <a:buNone/>
              <a:defRPr i="0" baseline="0"/>
            </a:lvl1pPr>
            <a:extLst/>
          </a:lstStyle>
          <a:p>
            <a:pPr lvl="0"/>
            <a:r>
              <a:rPr lang="en-US" dirty="0" smtClean="0"/>
              <a:t>Click to add an incorrect answer</a:t>
            </a:r>
            <a:endParaRPr lang="en-US" dirty="0"/>
          </a:p>
        </p:txBody>
      </p:sp>
      <p:sp>
        <p:nvSpPr>
          <p:cNvPr id="19" name="Rectangle 13"/>
          <p:cNvSpPr>
            <a:spLocks noGrp="1"/>
          </p:cNvSpPr>
          <p:nvPr>
            <p:ph type="body" sz="quarter" idx="21" hasCustomPrompt="1"/>
          </p:nvPr>
        </p:nvSpPr>
        <p:spPr>
          <a:xfrm>
            <a:off x="1143000" y="2057400"/>
            <a:ext cx="7086600" cy="457200"/>
          </a:xfrm>
        </p:spPr>
        <p:txBody>
          <a:bodyPr rtlCol="0" anchor="ctr"/>
          <a:lstStyle>
            <a:lvl1pPr marL="0" indent="0">
              <a:buFontTx/>
              <a:buNone/>
              <a:defRPr i="0" baseline="0"/>
            </a:lvl1pPr>
            <a:extLst/>
          </a:lstStyle>
          <a:p>
            <a:pPr lvl="0"/>
            <a:r>
              <a:rPr lang="en-US" dirty="0" smtClean="0"/>
              <a:t>Click to add a correct answer (then rearrange the choices)</a:t>
            </a:r>
            <a:endParaRPr lang="en-US"/>
          </a:p>
        </p:txBody>
      </p:sp>
      <p:sp>
        <p:nvSpPr>
          <p:cNvPr id="13" name="TextBox 12"/>
          <p:cNvSpPr txBox="1"/>
          <p:nvPr userDrawn="1"/>
        </p:nvSpPr>
        <p:spPr>
          <a:xfrm>
            <a:off x="457200" y="2707957"/>
            <a:ext cx="685800" cy="492443"/>
          </a:xfrm>
          <a:prstGeom prst="rect">
            <a:avLst/>
          </a:prstGeom>
          <a:noFill/>
        </p:spPr>
        <p:txBody>
          <a:bodyPr wrap="square" tIns="91440" bIns="91440" rtlCol="0">
            <a:spAutoFit/>
          </a:bodyPr>
          <a:lstStyle>
            <a:extLst/>
          </a:lstStyle>
          <a:p>
            <a:pPr algn="r">
              <a:lnSpc>
                <a:spcPct val="100000"/>
              </a:lnSpc>
            </a:pPr>
            <a:r>
              <a:rPr lang="en-US" sz="2000" b="1" dirty="0" smtClean="0">
                <a:ln>
                  <a:solidFill>
                    <a:schemeClr val="tx2"/>
                  </a:solidFill>
                </a:ln>
                <a:solidFill>
                  <a:schemeClr val="bg2"/>
                </a:solidFill>
                <a:effectLst>
                  <a:outerShdw blurRad="50800" dist="50800" dir="2700000" algn="tl" rotWithShape="0">
                    <a:srgbClr val="000000">
                      <a:alpha val="43137"/>
                    </a:srgbClr>
                  </a:outerShdw>
                </a:effectLst>
              </a:rPr>
              <a:t>B.</a:t>
            </a:r>
          </a:p>
        </p:txBody>
      </p:sp>
      <p:sp>
        <p:nvSpPr>
          <p:cNvPr id="14" name="TextBox 13"/>
          <p:cNvSpPr txBox="1"/>
          <p:nvPr userDrawn="1"/>
        </p:nvSpPr>
        <p:spPr>
          <a:xfrm>
            <a:off x="457200" y="3429000"/>
            <a:ext cx="685800" cy="492443"/>
          </a:xfrm>
          <a:prstGeom prst="rect">
            <a:avLst/>
          </a:prstGeom>
          <a:noFill/>
        </p:spPr>
        <p:txBody>
          <a:bodyPr wrap="square" tIns="91440" bIns="91440" rtlCol="0">
            <a:spAutoFit/>
          </a:bodyPr>
          <a:lstStyle>
            <a:extLst/>
          </a:lstStyle>
          <a:p>
            <a:pPr algn="r">
              <a:lnSpc>
                <a:spcPct val="100000"/>
              </a:lnSpc>
            </a:pPr>
            <a:r>
              <a:rPr lang="en-US" sz="2000" b="1" dirty="0" smtClean="0">
                <a:ln>
                  <a:solidFill>
                    <a:schemeClr val="tx2"/>
                  </a:solidFill>
                </a:ln>
                <a:solidFill>
                  <a:schemeClr val="bg2"/>
                </a:solidFill>
                <a:effectLst>
                  <a:outerShdw blurRad="50800" dist="50800" dir="2700000" algn="tl" rotWithShape="0">
                    <a:srgbClr val="000000">
                      <a:alpha val="43137"/>
                    </a:srgbClr>
                  </a:outerShdw>
                </a:effectLst>
              </a:rPr>
              <a:t>C.</a:t>
            </a:r>
          </a:p>
        </p:txBody>
      </p:sp>
      <p:sp>
        <p:nvSpPr>
          <p:cNvPr id="20" name="TextBox 19"/>
          <p:cNvSpPr txBox="1"/>
          <p:nvPr userDrawn="1"/>
        </p:nvSpPr>
        <p:spPr>
          <a:xfrm>
            <a:off x="457200" y="4114800"/>
            <a:ext cx="685800" cy="492443"/>
          </a:xfrm>
          <a:prstGeom prst="rect">
            <a:avLst/>
          </a:prstGeom>
          <a:noFill/>
        </p:spPr>
        <p:txBody>
          <a:bodyPr wrap="square" tIns="91440" bIns="91440" rtlCol="0">
            <a:spAutoFit/>
          </a:bodyPr>
          <a:lstStyle>
            <a:extLst/>
          </a:lstStyle>
          <a:p>
            <a:pPr algn="r">
              <a:lnSpc>
                <a:spcPct val="100000"/>
              </a:lnSpc>
            </a:pPr>
            <a:r>
              <a:rPr lang="en-US" sz="2000" b="1" dirty="0" smtClean="0">
                <a:ln>
                  <a:solidFill>
                    <a:schemeClr val="tx2"/>
                  </a:solidFill>
                </a:ln>
                <a:solidFill>
                  <a:schemeClr val="bg2"/>
                </a:solidFill>
                <a:effectLst>
                  <a:outerShdw blurRad="50800" dist="50800" dir="2700000" algn="tl" rotWithShape="0">
                    <a:srgbClr val="000000">
                      <a:alpha val="43137"/>
                    </a:srgbClr>
                  </a:outerShdw>
                </a:effectLst>
              </a:rPr>
              <a:t>D.</a:t>
            </a:r>
          </a:p>
        </p:txBody>
      </p:sp>
      <p:sp>
        <p:nvSpPr>
          <p:cNvPr id="21" name="TextBox 20"/>
          <p:cNvSpPr txBox="1"/>
          <p:nvPr userDrawn="1"/>
        </p:nvSpPr>
        <p:spPr>
          <a:xfrm>
            <a:off x="457200" y="4800600"/>
            <a:ext cx="685800" cy="492443"/>
          </a:xfrm>
          <a:prstGeom prst="rect">
            <a:avLst/>
          </a:prstGeom>
          <a:noFill/>
        </p:spPr>
        <p:txBody>
          <a:bodyPr wrap="square" tIns="91440" bIns="91440" rtlCol="0">
            <a:spAutoFit/>
          </a:bodyPr>
          <a:lstStyle>
            <a:extLst/>
          </a:lstStyle>
          <a:p>
            <a:pPr algn="r">
              <a:lnSpc>
                <a:spcPct val="100000"/>
              </a:lnSpc>
            </a:pPr>
            <a:r>
              <a:rPr lang="en-US" sz="2000" b="1" dirty="0" smtClean="0">
                <a:ln>
                  <a:solidFill>
                    <a:schemeClr val="tx2"/>
                  </a:solidFill>
                </a:ln>
                <a:solidFill>
                  <a:schemeClr val="bg2"/>
                </a:solidFill>
                <a:effectLst>
                  <a:outerShdw blurRad="50800" dist="50800" dir="2700000" algn="tl" rotWithShape="0">
                    <a:srgbClr val="000000">
                      <a:alpha val="43137"/>
                    </a:srgbClr>
                  </a:outerShdw>
                </a:effectLst>
              </a:rPr>
              <a:t>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18">
                                            <p:txEl>
                                              <p:pRg st="0" end="0"/>
                                            </p:txEl>
                                          </p:spTgt>
                                        </p:tgtEl>
                                      </p:cBhvr>
                                    </p:animEffect>
                                    <p:set>
                                      <p:cBhvr>
                                        <p:cTn id="7" dur="1" fill="hold">
                                          <p:stCondLst>
                                            <p:cond delay="999"/>
                                          </p:stCondLst>
                                        </p:cTn>
                                        <p:tgtEl>
                                          <p:spTgt spid="18">
                                            <p:txEl>
                                              <p:pRg st="0" end="0"/>
                                            </p:txEl>
                                          </p:spTgt>
                                        </p:tgtEl>
                                        <p:attrNameLst>
                                          <p:attrName>style.visibility</p:attrName>
                                        </p:attrNameLst>
                                      </p:cBhvr>
                                      <p:to>
                                        <p:strVal val="hidden"/>
                                      </p:to>
                                    </p:set>
                                  </p:childTnLst>
                                </p:cTn>
                              </p:par>
                            </p:childTnLst>
                          </p:cTn>
                        </p:par>
                        <p:par>
                          <p:cTn id="8" fill="hold">
                            <p:stCondLst>
                              <p:cond delay="1000"/>
                            </p:stCondLst>
                            <p:childTnLst>
                              <p:par>
                                <p:cTn id="9" presetID="10" presetClass="exit" presetSubtype="0" fill="hold" grpId="0" nodeType="afterEffect">
                                  <p:stCondLst>
                                    <p:cond delay="0"/>
                                  </p:stCondLst>
                                  <p:childTnLst>
                                    <p:animEffect transition="out" filter="fade">
                                      <p:cBhvr>
                                        <p:cTn id="10" dur="1000"/>
                                        <p:tgtEl>
                                          <p:spTgt spid="16">
                                            <p:txEl>
                                              <p:pRg st="0" end="0"/>
                                            </p:txEl>
                                          </p:spTgt>
                                        </p:tgtEl>
                                      </p:cBhvr>
                                    </p:animEffect>
                                    <p:set>
                                      <p:cBhvr>
                                        <p:cTn id="11" dur="1" fill="hold">
                                          <p:stCondLst>
                                            <p:cond delay="999"/>
                                          </p:stCondLst>
                                        </p:cTn>
                                        <p:tgtEl>
                                          <p:spTgt spid="16">
                                            <p:txEl>
                                              <p:pRg st="0" end="0"/>
                                            </p:txEl>
                                          </p:spTgt>
                                        </p:tgtEl>
                                        <p:attrNameLst>
                                          <p:attrName>style.visibility</p:attrName>
                                        </p:attrNameLst>
                                      </p:cBhvr>
                                      <p:to>
                                        <p:strVal val="hidden"/>
                                      </p:to>
                                    </p:set>
                                  </p:childTnLst>
                                </p:cTn>
                              </p:par>
                            </p:childTnLst>
                          </p:cTn>
                        </p:par>
                        <p:par>
                          <p:cTn id="12" fill="hold">
                            <p:stCondLst>
                              <p:cond delay="2000"/>
                            </p:stCondLst>
                            <p:childTnLst>
                              <p:par>
                                <p:cTn id="13" presetID="10" presetClass="exit" presetSubtype="0" fill="hold" grpId="0" nodeType="afterEffect">
                                  <p:stCondLst>
                                    <p:cond delay="0"/>
                                  </p:stCondLst>
                                  <p:childTnLst>
                                    <p:animEffect transition="out" filter="fade">
                                      <p:cBhvr>
                                        <p:cTn id="14" dur="1000"/>
                                        <p:tgtEl>
                                          <p:spTgt spid="15">
                                            <p:txEl>
                                              <p:pRg st="0" end="0"/>
                                            </p:txEl>
                                          </p:spTgt>
                                        </p:tgtEl>
                                      </p:cBhvr>
                                    </p:animEffect>
                                    <p:set>
                                      <p:cBhvr>
                                        <p:cTn id="15" dur="1" fill="hold">
                                          <p:stCondLst>
                                            <p:cond delay="999"/>
                                          </p:stCondLst>
                                        </p:cTn>
                                        <p:tgtEl>
                                          <p:spTgt spid="15">
                                            <p:txEl>
                                              <p:pRg st="0" end="0"/>
                                            </p:txEl>
                                          </p:spTgt>
                                        </p:tgtEl>
                                        <p:attrNameLst>
                                          <p:attrName>style.visibility</p:attrName>
                                        </p:attrNameLst>
                                      </p:cBhvr>
                                      <p:to>
                                        <p:strVal val="hidden"/>
                                      </p:to>
                                    </p:set>
                                  </p:childTnLst>
                                </p:cTn>
                              </p:par>
                            </p:childTnLst>
                          </p:cTn>
                        </p:par>
                        <p:par>
                          <p:cTn id="16" fill="hold">
                            <p:stCondLst>
                              <p:cond delay="3000"/>
                            </p:stCondLst>
                            <p:childTnLst>
                              <p:par>
                                <p:cTn id="17" presetID="10" presetClass="exit" presetSubtype="0" fill="hold" grpId="0" nodeType="afterEffect">
                                  <p:stCondLst>
                                    <p:cond delay="0"/>
                                  </p:stCondLst>
                                  <p:childTnLst>
                                    <p:animEffect transition="out" filter="fade">
                                      <p:cBhvr>
                                        <p:cTn id="18" dur="1000"/>
                                        <p:tgtEl>
                                          <p:spTgt spid="17">
                                            <p:txEl>
                                              <p:pRg st="0" end="0"/>
                                            </p:txEl>
                                          </p:spTgt>
                                        </p:tgtEl>
                                      </p:cBhvr>
                                    </p:animEffect>
                                    <p:set>
                                      <p:cBhvr>
                                        <p:cTn id="19" dur="1" fill="hold">
                                          <p:stCondLst>
                                            <p:cond delay="999"/>
                                          </p:stCondLst>
                                        </p:cTn>
                                        <p:tgtEl>
                                          <p:spTgt spid="1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xmlns:p14="http://schemas.microsoft.com/office/powerpoint/2010/main" presetID="10" presetClass="exit" presetSubtype="0" fill="hold" nodeType="afterEffect">
                  <p:stCondLst>
                    <p:cond delay="0"/>
                  </p:stCondLst>
                  <p:childTnLst>
                    <p:animEffect transition="out" filter="fade">
                      <p:cBhvr>
                        <p:cTn dur="1000"/>
                        <p:tgtEl>
                          <p:spTgt spid="15"/>
                        </p:tgtEl>
                      </p:cBhvr>
                    </p:animEffect>
                    <p:set>
                      <p:cBhvr>
                        <p:cTn dur="1" fill="hold">
                          <p:stCondLst>
                            <p:cond delay="999"/>
                          </p:stCondLst>
                        </p:cTn>
                        <p:tgtEl>
                          <p:spTgt spid="15"/>
                        </p:tgtEl>
                        <p:attrNameLst>
                          <p:attrName>style.visibility</p:attrName>
                        </p:attrNameLst>
                      </p:cBhvr>
                      <p:to>
                        <p:strVal val="hidden"/>
                      </p:to>
                    </p:set>
                  </p:childTnLst>
                </p:cTn>
              </p:par>
            </p:tnLst>
          </p:tmpl>
        </p:tmplLst>
      </p:bldP>
      <p:bldP spid="16" grpId="0" build="p">
        <p:tmplLst>
          <p:tmpl lvl="1">
            <p:tnLst>
              <p:par>
                <p:cTn xmlns:p14="http://schemas.microsoft.com/office/powerpoint/2010/main" presetID="10" presetClass="exit" presetSubtype="0" fill="hold" nodeType="afterEffect">
                  <p:stCondLst>
                    <p:cond delay="0"/>
                  </p:stCondLst>
                  <p:childTnLst>
                    <p:animEffect transition="out" filter="fade">
                      <p:cBhvr>
                        <p:cTn dur="1000"/>
                        <p:tgtEl>
                          <p:spTgt spid="16"/>
                        </p:tgtEl>
                      </p:cBhvr>
                    </p:animEffect>
                    <p:set>
                      <p:cBhvr>
                        <p:cTn dur="1" fill="hold">
                          <p:stCondLst>
                            <p:cond delay="999"/>
                          </p:stCondLst>
                        </p:cTn>
                        <p:tgtEl>
                          <p:spTgt spid="16"/>
                        </p:tgtEl>
                        <p:attrNameLst>
                          <p:attrName>style.visibility</p:attrName>
                        </p:attrNameLst>
                      </p:cBhvr>
                      <p:to>
                        <p:strVal val="hidden"/>
                      </p:to>
                    </p:set>
                  </p:childTnLst>
                </p:cTn>
              </p:par>
            </p:tnLst>
          </p:tmpl>
        </p:tmplLst>
      </p:bldP>
      <p:bldP spid="17" grpId="0" build="p">
        <p:tmplLst>
          <p:tmpl lvl="1">
            <p:tnLst>
              <p:par>
                <p:cTn xmlns:p14="http://schemas.microsoft.com/office/powerpoint/2010/main" presetID="10" presetClass="exit" presetSubtype="0" fill="hold" nodeType="afterEffect">
                  <p:stCondLst>
                    <p:cond delay="0"/>
                  </p:stCondLst>
                  <p:childTnLst>
                    <p:animEffect transition="out" filter="fade">
                      <p:cBhvr>
                        <p:cTn dur="1000"/>
                        <p:tgtEl>
                          <p:spTgt spid="17"/>
                        </p:tgtEl>
                      </p:cBhvr>
                    </p:animEffect>
                    <p:set>
                      <p:cBhvr>
                        <p:cTn dur="1" fill="hold">
                          <p:stCondLst>
                            <p:cond delay="999"/>
                          </p:stCondLst>
                        </p:cTn>
                        <p:tgtEl>
                          <p:spTgt spid="17"/>
                        </p:tgtEl>
                        <p:attrNameLst>
                          <p:attrName>style.visibility</p:attrName>
                        </p:attrNameLst>
                      </p:cBhvr>
                      <p:to>
                        <p:strVal val="hidden"/>
                      </p:to>
                    </p:set>
                  </p:childTnLst>
                </p:cTn>
              </p:par>
            </p:tnLst>
          </p:tmpl>
        </p:tmplLst>
      </p:bldP>
      <p:bldP spid="18" grpId="0" build="p">
        <p:tmplLst>
          <p:tmpl lvl="1">
            <p:tnLst>
              <p:par>
                <p:cTn xmlns:p14="http://schemas.microsoft.com/office/powerpoint/2010/main" presetID="10" presetClass="exit" presetSubtype="0" fill="hold" nodeType="clickEffect">
                  <p:stCondLst>
                    <p:cond delay="0"/>
                  </p:stCondLst>
                  <p:childTnLst>
                    <p:animEffect transition="out" filter="fade">
                      <p:cBhvr>
                        <p:cTn dur="1000"/>
                        <p:tgtEl>
                          <p:spTgt spid="18"/>
                        </p:tgtEl>
                      </p:cBhvr>
                    </p:animEffect>
                    <p:set>
                      <p:cBhvr>
                        <p:cTn dur="1" fill="hold">
                          <p:stCondLst>
                            <p:cond delay="999"/>
                          </p:stCondLst>
                        </p:cTn>
                        <p:tgtEl>
                          <p:spTgt spid="18"/>
                        </p:tgtEl>
                        <p:attrNameLst>
                          <p:attrName>style.visibility</p:attrName>
                        </p:attrNameLst>
                      </p:cBhvr>
                      <p:to>
                        <p:strVal val="hidden"/>
                      </p:to>
                    </p:se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1</a:t>
            </a:r>
            <a:endParaRPr lang="en-US" dirty="0"/>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2</a:t>
            </a:r>
            <a:endParaRPr lang="en-US" dirty="0"/>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3</a:t>
            </a:r>
            <a:endParaRPr lang="en-US" dirty="0"/>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4</a:t>
            </a:r>
            <a:endParaRPr lang="en-US" dirty="0"/>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5</a:t>
            </a:r>
            <a:endParaRPr lang="en-US" dirty="0"/>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10/28/14</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5</a:t>
            </a:r>
            <a:endParaRPr lang="en-US" dirty="0"/>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3</a:t>
            </a:r>
            <a:endParaRPr lang="en-US" dirty="0"/>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1</a:t>
            </a:r>
            <a:endParaRPr lang="en-US" dirty="0"/>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2</a:t>
            </a:r>
            <a:endParaRPr lang="en-US" dirty="0"/>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4</a:t>
            </a:r>
            <a:endParaRPr lang="en-US" dirty="0"/>
          </a:p>
        </p:txBody>
      </p:sp>
      <p:sp>
        <p:nvSpPr>
          <p:cNvPr id="11" name="Rectangle 2"/>
          <p:cNvSpPr>
            <a:spLocks noGrp="1"/>
          </p:cNvSpPr>
          <p:nvPr>
            <p:ph type="title" hasCustomPrompt="1"/>
          </p:nvPr>
        </p:nvSpPr>
        <p:spPr/>
        <p:txBody>
          <a:bodyPr vert="horz"/>
          <a:lstStyle>
            <a:lvl1pPr algn="l">
              <a:defRPr i="1" baseline="0"/>
            </a:lvl1pPr>
            <a:extLst/>
          </a:lstStyle>
          <a:p>
            <a:r>
              <a:rPr lang="en-US" dirty="0" smtClean="0"/>
              <a:t>Click to type your question</a:t>
            </a:r>
            <a:endParaRPr lang="en-US" dirty="0"/>
          </a:p>
        </p:txBody>
      </p:sp>
      <p:sp>
        <p:nvSpPr>
          <p:cNvPr id="7"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r>
              <a:rPr lang="en-US" smtClean="0"/>
              <a:t>Click to edit Master title style</a:t>
            </a:r>
            <a:endParaRPr lang="en-US" dirty="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10/28/14</a:t>
            </a:fld>
            <a:endParaRPr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xmlns:p14="http://schemas.microsoft.com/office/powerpoint/2010/main" id="1" dur="indefinite" restart="never" nodeType="tmRoot"/>
      </p:par>
    </p:tnLst>
  </p:timing>
  <p:txStyles>
    <p:titleStyle>
      <a:lvl1pPr algn="l" rtl="0" eaLnBrk="1" latinLnBrk="0" hangingPunct="1">
        <a:spcBef>
          <a:spcPct val="0"/>
        </a:spcBef>
        <a:buNone/>
        <a:defRPr sz="36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000">
          <a:solidFill>
            <a:schemeClr val="tx1"/>
          </a:solidFill>
          <a:latin typeface="+mn-lt"/>
          <a:ea typeface="+mn-ea"/>
          <a:cs typeface="+mn-cs"/>
        </a:defRPr>
      </a:lvl1pPr>
      <a:lvl2pPr marL="742950" indent="-285750" algn="l" rtl="0" eaLnBrk="1" latinLnBrk="0" hangingPunct="1">
        <a:spcBef>
          <a:spcPct val="20000"/>
        </a:spcBef>
        <a:buChar char="–"/>
        <a:defRPr sz="20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2000">
          <a:solidFill>
            <a:schemeClr val="tx1"/>
          </a:solidFill>
          <a:latin typeface="+mn-lt"/>
          <a:ea typeface="+mn-ea"/>
          <a:cs typeface="+mn-cs"/>
        </a:defRPr>
      </a:lvl4pPr>
      <a:lvl5pPr marL="2057400" indent="-228600" algn="l" rtl="0" eaLnBrk="1" latinLnBrk="0" hangingPunct="1">
        <a:spcBef>
          <a:spcPct val="20000"/>
        </a:spcBef>
        <a:buChar char="»"/>
        <a:defRPr sz="20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304800"/>
            <a:ext cx="7620000" cy="838200"/>
          </a:xfrm>
        </p:spPr>
        <p:txBody>
          <a:bodyPr/>
          <a:lstStyle/>
          <a:p>
            <a:pPr algn="ctr"/>
            <a:r>
              <a:rPr lang="en-US" dirty="0" smtClean="0"/>
              <a:t>Courtroom Diagram</a:t>
            </a:r>
            <a:endParaRPr lang="en-US" dirty="0"/>
          </a:p>
        </p:txBody>
      </p:sp>
      <p:pic>
        <p:nvPicPr>
          <p:cNvPr id="5" name="Content Placeholder 4" descr="DSCN0832 2.jpg"/>
          <p:cNvPicPr>
            <a:picLocks noGrp="1" noChangeAspect="1"/>
          </p:cNvPicPr>
          <p:nvPr>
            <p:ph idx="1"/>
          </p:nvPr>
        </p:nvPicPr>
        <p:blipFill>
          <a:blip r:embed="rId3" cstate="print">
            <a:extLst>
              <a:ext uri="{28A0092B-C50C-407E-A947-70E740481C1C}">
                <a14:useLocalDpi xmlns:a14="http://schemas.microsoft.com/office/drawing/2010/main" val="0"/>
              </a:ext>
            </a:extLst>
          </a:blip>
          <a:srcRect t="12316" b="12316"/>
          <a:stretch>
            <a:fillRect/>
          </a:stretch>
        </p:blipFill>
        <p:spPr>
          <a:xfrm>
            <a:off x="914400" y="1295400"/>
            <a:ext cx="7467600" cy="4830763"/>
          </a:xfrm>
        </p:spPr>
      </p:pic>
    </p:spTree>
    <p:extLst>
      <p:ext uri="{BB962C8B-B14F-4D97-AF65-F5344CB8AC3E}">
        <p14:creationId xmlns:p14="http://schemas.microsoft.com/office/powerpoint/2010/main" val="29743755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Burden of proof means:</a:t>
            </a:r>
            <a:endParaRPr lang="en-US" dirty="0"/>
          </a:p>
        </p:txBody>
      </p:sp>
      <p:sp>
        <p:nvSpPr>
          <p:cNvPr id="3" name="Text Placeholder 2"/>
          <p:cNvSpPr>
            <a:spLocks noGrp="1"/>
          </p:cNvSpPr>
          <p:nvPr>
            <p:ph type="body" sz="quarter" idx="17"/>
          </p:nvPr>
        </p:nvSpPr>
        <p:spPr/>
        <p:txBody>
          <a:bodyPr/>
          <a:lstStyle/>
          <a:p>
            <a:r>
              <a:rPr lang="en-US" dirty="0" smtClean="0"/>
              <a:t>It is a burden to prove innocence.</a:t>
            </a:r>
            <a:endParaRPr lang="en-US" dirty="0"/>
          </a:p>
        </p:txBody>
      </p:sp>
      <p:sp>
        <p:nvSpPr>
          <p:cNvPr id="4" name="Text Placeholder 3"/>
          <p:cNvSpPr>
            <a:spLocks noGrp="1"/>
          </p:cNvSpPr>
          <p:nvPr>
            <p:ph type="body" sz="quarter" idx="18"/>
          </p:nvPr>
        </p:nvSpPr>
        <p:spPr/>
        <p:txBody>
          <a:bodyPr/>
          <a:lstStyle/>
          <a:p>
            <a:r>
              <a:rPr lang="en-US" dirty="0" smtClean="0"/>
              <a:t>The judge must have proof.</a:t>
            </a:r>
            <a:endParaRPr lang="en-US" dirty="0"/>
          </a:p>
        </p:txBody>
      </p:sp>
      <p:sp>
        <p:nvSpPr>
          <p:cNvPr id="5" name="Text Placeholder 4"/>
          <p:cNvSpPr>
            <a:spLocks noGrp="1"/>
          </p:cNvSpPr>
          <p:nvPr>
            <p:ph type="body" sz="quarter" idx="19"/>
          </p:nvPr>
        </p:nvSpPr>
        <p:spPr/>
        <p:txBody>
          <a:bodyPr/>
          <a:lstStyle/>
          <a:p>
            <a:r>
              <a:rPr lang="en-US" dirty="0" smtClean="0"/>
              <a:t>The defense attorney must prove the defendant is not guilty</a:t>
            </a:r>
            <a:endParaRPr lang="en-US" dirty="0"/>
          </a:p>
        </p:txBody>
      </p:sp>
      <p:sp>
        <p:nvSpPr>
          <p:cNvPr id="6" name="Text Placeholder 5"/>
          <p:cNvSpPr>
            <a:spLocks noGrp="1"/>
          </p:cNvSpPr>
          <p:nvPr>
            <p:ph type="body" sz="quarter" idx="20"/>
          </p:nvPr>
        </p:nvSpPr>
        <p:spPr/>
        <p:txBody>
          <a:bodyPr/>
          <a:lstStyle/>
          <a:p>
            <a:r>
              <a:rPr lang="en-US" dirty="0" smtClean="0"/>
              <a:t>The defendant must prove his/her innocence.</a:t>
            </a:r>
            <a:endParaRPr lang="en-US" dirty="0"/>
          </a:p>
        </p:txBody>
      </p:sp>
      <p:sp>
        <p:nvSpPr>
          <p:cNvPr id="7" name="Text Placeholder 6"/>
          <p:cNvSpPr>
            <a:spLocks noGrp="1"/>
          </p:cNvSpPr>
          <p:nvPr>
            <p:ph type="body" sz="quarter" idx="21"/>
          </p:nvPr>
        </p:nvSpPr>
        <p:spPr/>
        <p:txBody>
          <a:bodyPr>
            <a:normAutofit fontScale="85000" lnSpcReduction="10000"/>
          </a:bodyPr>
          <a:lstStyle/>
          <a:p>
            <a:r>
              <a:rPr lang="en-US" dirty="0" smtClean="0"/>
              <a:t>The prosecution has the burden of proving the guilt of the defendant.</a:t>
            </a:r>
            <a:endParaRPr lang="en-US" dirty="0"/>
          </a:p>
        </p:txBody>
      </p:sp>
    </p:spTree>
    <p:extLst>
      <p:ext uri="{BB962C8B-B14F-4D97-AF65-F5344CB8AC3E}">
        <p14:creationId xmlns:p14="http://schemas.microsoft.com/office/powerpoint/2010/main" val="314622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Impartiality means:</a:t>
            </a:r>
            <a:endParaRPr lang="en-US" dirty="0"/>
          </a:p>
        </p:txBody>
      </p:sp>
      <p:sp>
        <p:nvSpPr>
          <p:cNvPr id="3" name="Text Placeholder 2"/>
          <p:cNvSpPr>
            <a:spLocks noGrp="1"/>
          </p:cNvSpPr>
          <p:nvPr>
            <p:ph type="body" sz="quarter" idx="17"/>
          </p:nvPr>
        </p:nvSpPr>
        <p:spPr>
          <a:xfrm>
            <a:off x="1143000" y="2133600"/>
            <a:ext cx="7086600" cy="457200"/>
          </a:xfrm>
        </p:spPr>
        <p:txBody>
          <a:bodyPr>
            <a:normAutofit fontScale="62500" lnSpcReduction="20000"/>
          </a:bodyPr>
          <a:lstStyle/>
          <a:p>
            <a:endParaRPr lang="en-US" dirty="0" smtClean="0"/>
          </a:p>
          <a:p>
            <a:r>
              <a:rPr lang="en-US" dirty="0" smtClean="0"/>
              <a:t>The defendant broke part of the law.</a:t>
            </a:r>
          </a:p>
          <a:p>
            <a:endParaRPr lang="en-US" dirty="0"/>
          </a:p>
        </p:txBody>
      </p:sp>
      <p:sp>
        <p:nvSpPr>
          <p:cNvPr id="4" name="Text Placeholder 3"/>
          <p:cNvSpPr>
            <a:spLocks noGrp="1"/>
          </p:cNvSpPr>
          <p:nvPr>
            <p:ph type="body" sz="quarter" idx="18"/>
          </p:nvPr>
        </p:nvSpPr>
        <p:spPr/>
        <p:txBody>
          <a:bodyPr>
            <a:normAutofit fontScale="62500" lnSpcReduction="20000"/>
          </a:bodyPr>
          <a:lstStyle/>
          <a:p>
            <a:endParaRPr lang="en-US" dirty="0" smtClean="0"/>
          </a:p>
          <a:p>
            <a:r>
              <a:rPr lang="en-US" dirty="0" smtClean="0"/>
              <a:t>The witnesses have some information about the case.</a:t>
            </a:r>
            <a:endParaRPr lang="en-US" dirty="0"/>
          </a:p>
          <a:p>
            <a:endParaRPr lang="en-US" dirty="0"/>
          </a:p>
        </p:txBody>
      </p:sp>
      <p:sp>
        <p:nvSpPr>
          <p:cNvPr id="5" name="Text Placeholder 4"/>
          <p:cNvSpPr>
            <a:spLocks noGrp="1"/>
          </p:cNvSpPr>
          <p:nvPr>
            <p:ph type="body" sz="quarter" idx="19"/>
          </p:nvPr>
        </p:nvSpPr>
        <p:spPr/>
        <p:txBody>
          <a:bodyPr>
            <a:normAutofit fontScale="62500" lnSpcReduction="20000"/>
          </a:bodyPr>
          <a:lstStyle/>
          <a:p>
            <a:endParaRPr lang="en-US" dirty="0" smtClean="0"/>
          </a:p>
          <a:p>
            <a:r>
              <a:rPr lang="en-US" dirty="0" smtClean="0"/>
              <a:t>The defendant is partially guilty of the crime.</a:t>
            </a:r>
          </a:p>
          <a:p>
            <a:endParaRPr lang="en-US" dirty="0"/>
          </a:p>
        </p:txBody>
      </p:sp>
      <p:sp>
        <p:nvSpPr>
          <p:cNvPr id="6" name="Text Placeholder 5"/>
          <p:cNvSpPr>
            <a:spLocks noGrp="1"/>
          </p:cNvSpPr>
          <p:nvPr>
            <p:ph type="body" sz="quarter" idx="20"/>
          </p:nvPr>
        </p:nvSpPr>
        <p:spPr/>
        <p:txBody>
          <a:bodyPr>
            <a:normAutofit fontScale="70000" lnSpcReduction="20000"/>
          </a:bodyPr>
          <a:lstStyle/>
          <a:p>
            <a:r>
              <a:rPr lang="en-US" dirty="0" smtClean="0"/>
              <a:t>A juror (person serving on the jury) may be partially sure when making a decision.</a:t>
            </a:r>
            <a:endParaRPr lang="en-US" dirty="0"/>
          </a:p>
        </p:txBody>
      </p:sp>
      <p:sp>
        <p:nvSpPr>
          <p:cNvPr id="7" name="Text Placeholder 6"/>
          <p:cNvSpPr>
            <a:spLocks noGrp="1"/>
          </p:cNvSpPr>
          <p:nvPr>
            <p:ph type="body" sz="quarter" idx="21"/>
          </p:nvPr>
        </p:nvSpPr>
        <p:spPr>
          <a:xfrm>
            <a:off x="1143000" y="4800600"/>
            <a:ext cx="7086600" cy="457200"/>
          </a:xfrm>
        </p:spPr>
        <p:txBody>
          <a:bodyPr>
            <a:normAutofit fontScale="70000" lnSpcReduction="20000"/>
          </a:bodyPr>
          <a:lstStyle/>
          <a:p>
            <a:r>
              <a:rPr lang="en-US" dirty="0" smtClean="0"/>
              <a:t>The judge and jury must follow the rule of law, and may not make decisions based on personal feelings.</a:t>
            </a:r>
            <a:endParaRPr lang="en-US" dirty="0"/>
          </a:p>
        </p:txBody>
      </p:sp>
    </p:spTree>
    <p:extLst>
      <p:ext uri="{BB962C8B-B14F-4D97-AF65-F5344CB8AC3E}">
        <p14:creationId xmlns:p14="http://schemas.microsoft.com/office/powerpoint/2010/main" val="246914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normAutofit/>
          </a:bodyPr>
          <a:lstStyle>
            <a:extLst/>
          </a:lstStyle>
          <a:p>
            <a:r>
              <a:rPr lang="en-US" dirty="0" smtClean="0"/>
              <a:t>Match the title to the role in court:</a:t>
            </a:r>
            <a:endParaRPr lang="en-US" dirty="0"/>
          </a:p>
        </p:txBody>
      </p:sp>
      <p:sp>
        <p:nvSpPr>
          <p:cNvPr id="3" name="Rectangle 3"/>
          <p:cNvSpPr>
            <a:spLocks noGrp="1"/>
          </p:cNvSpPr>
          <p:nvPr>
            <p:ph type="body" sz="quarter" idx="13"/>
          </p:nvPr>
        </p:nvSpPr>
        <p:spPr/>
        <p:txBody>
          <a:bodyPr/>
          <a:lstStyle>
            <a:extLst/>
          </a:lstStyle>
          <a:p>
            <a:r>
              <a:rPr lang="en-US" dirty="0" smtClean="0"/>
              <a:t>Judge</a:t>
            </a:r>
            <a:endParaRPr lang="en-US" dirty="0"/>
          </a:p>
        </p:txBody>
      </p:sp>
      <p:sp>
        <p:nvSpPr>
          <p:cNvPr id="4" name="Rectangle 4"/>
          <p:cNvSpPr>
            <a:spLocks noGrp="1"/>
          </p:cNvSpPr>
          <p:nvPr>
            <p:ph type="body" sz="quarter" idx="14"/>
          </p:nvPr>
        </p:nvSpPr>
        <p:spPr/>
        <p:txBody>
          <a:bodyPr/>
          <a:lstStyle>
            <a:extLst/>
          </a:lstStyle>
          <a:p>
            <a:r>
              <a:rPr lang="en-US" dirty="0" smtClean="0"/>
              <a:t>Court Reporter</a:t>
            </a:r>
            <a:endParaRPr lang="en-US" dirty="0"/>
          </a:p>
        </p:txBody>
      </p:sp>
      <p:sp>
        <p:nvSpPr>
          <p:cNvPr id="5" name="Rectangle 5"/>
          <p:cNvSpPr>
            <a:spLocks noGrp="1"/>
          </p:cNvSpPr>
          <p:nvPr>
            <p:ph type="body" sz="quarter" idx="15"/>
          </p:nvPr>
        </p:nvSpPr>
        <p:spPr/>
        <p:txBody>
          <a:bodyPr/>
          <a:lstStyle>
            <a:extLst/>
          </a:lstStyle>
          <a:p>
            <a:r>
              <a:rPr lang="en-US" dirty="0" smtClean="0"/>
              <a:t>Jury</a:t>
            </a:r>
            <a:endParaRPr lang="en-US" dirty="0"/>
          </a:p>
        </p:txBody>
      </p:sp>
      <p:sp>
        <p:nvSpPr>
          <p:cNvPr id="6" name="Rectangle 6"/>
          <p:cNvSpPr>
            <a:spLocks noGrp="1"/>
          </p:cNvSpPr>
          <p:nvPr>
            <p:ph type="body" sz="quarter" idx="16"/>
          </p:nvPr>
        </p:nvSpPr>
        <p:spPr/>
        <p:txBody>
          <a:bodyPr/>
          <a:lstStyle>
            <a:extLst/>
          </a:lstStyle>
          <a:p>
            <a:r>
              <a:rPr lang="en-US" dirty="0" smtClean="0"/>
              <a:t>Bailiff</a:t>
            </a:r>
            <a:endParaRPr lang="en-US" dirty="0"/>
          </a:p>
        </p:txBody>
      </p:sp>
      <p:sp>
        <p:nvSpPr>
          <p:cNvPr id="7" name="Rectangle 7"/>
          <p:cNvSpPr>
            <a:spLocks noGrp="1"/>
          </p:cNvSpPr>
          <p:nvPr>
            <p:ph type="body" sz="quarter" idx="17"/>
          </p:nvPr>
        </p:nvSpPr>
        <p:spPr/>
        <p:txBody>
          <a:bodyPr/>
          <a:lstStyle>
            <a:extLst/>
          </a:lstStyle>
          <a:p>
            <a:r>
              <a:rPr lang="en-US" dirty="0" smtClean="0"/>
              <a:t>Court Clerk</a:t>
            </a:r>
            <a:endParaRPr lang="en-US" dirty="0"/>
          </a:p>
        </p:txBody>
      </p:sp>
      <p:sp>
        <p:nvSpPr>
          <p:cNvPr id="8" name="Rectangle 8"/>
          <p:cNvSpPr>
            <a:spLocks noGrp="1"/>
          </p:cNvSpPr>
          <p:nvPr>
            <p:ph type="body" sz="quarter" idx="18"/>
          </p:nvPr>
        </p:nvSpPr>
        <p:spPr/>
        <p:txBody>
          <a:bodyPr/>
          <a:lstStyle>
            <a:extLst/>
          </a:lstStyle>
          <a:p>
            <a:r>
              <a:rPr lang="en-US" dirty="0" smtClean="0"/>
              <a:t>Assists the judge </a:t>
            </a:r>
            <a:endParaRPr lang="en-US" dirty="0"/>
          </a:p>
        </p:txBody>
      </p:sp>
      <p:sp>
        <p:nvSpPr>
          <p:cNvPr id="9" name="Rectangle 9"/>
          <p:cNvSpPr>
            <a:spLocks noGrp="1"/>
          </p:cNvSpPr>
          <p:nvPr>
            <p:ph type="body" sz="quarter" idx="19"/>
          </p:nvPr>
        </p:nvSpPr>
        <p:spPr/>
        <p:txBody>
          <a:bodyPr>
            <a:normAutofit fontScale="77500" lnSpcReduction="20000"/>
          </a:bodyPr>
          <a:lstStyle>
            <a:extLst/>
          </a:lstStyle>
          <a:p>
            <a:r>
              <a:rPr lang="en-US" dirty="0" smtClean="0"/>
              <a:t>Citizens who decide the case</a:t>
            </a:r>
            <a:endParaRPr lang="en-US" dirty="0"/>
          </a:p>
        </p:txBody>
      </p:sp>
      <p:sp>
        <p:nvSpPr>
          <p:cNvPr id="10" name="Rectangle 10"/>
          <p:cNvSpPr>
            <a:spLocks noGrp="1"/>
          </p:cNvSpPr>
          <p:nvPr>
            <p:ph type="body" sz="quarter" idx="20"/>
          </p:nvPr>
        </p:nvSpPr>
        <p:spPr>
          <a:xfrm>
            <a:off x="4724400" y="3886200"/>
            <a:ext cx="2971800" cy="457200"/>
          </a:xfrm>
        </p:spPr>
        <p:txBody>
          <a:bodyPr/>
          <a:lstStyle>
            <a:extLst/>
          </a:lstStyle>
          <a:p>
            <a:r>
              <a:rPr lang="en-US" dirty="0" smtClean="0"/>
              <a:t>Referee and guide</a:t>
            </a:r>
            <a:endParaRPr lang="en-US" dirty="0"/>
          </a:p>
        </p:txBody>
      </p:sp>
      <p:sp>
        <p:nvSpPr>
          <p:cNvPr id="11" name="Rectangle 11"/>
          <p:cNvSpPr>
            <a:spLocks noGrp="1"/>
          </p:cNvSpPr>
          <p:nvPr>
            <p:ph type="body" sz="quarter" idx="21"/>
          </p:nvPr>
        </p:nvSpPr>
        <p:spPr/>
        <p:txBody>
          <a:bodyPr>
            <a:normAutofit fontScale="92500"/>
          </a:bodyPr>
          <a:lstStyle>
            <a:extLst/>
          </a:lstStyle>
          <a:p>
            <a:r>
              <a:rPr lang="en-US" dirty="0" smtClean="0"/>
              <a:t>Types every word in trial</a:t>
            </a:r>
            <a:endParaRPr lang="en-US" dirty="0"/>
          </a:p>
        </p:txBody>
      </p:sp>
      <p:sp>
        <p:nvSpPr>
          <p:cNvPr id="12" name="Rectangle 12"/>
          <p:cNvSpPr>
            <a:spLocks noGrp="1"/>
          </p:cNvSpPr>
          <p:nvPr>
            <p:ph type="body" sz="quarter" idx="22"/>
          </p:nvPr>
        </p:nvSpPr>
        <p:spPr/>
        <p:txBody>
          <a:bodyPr/>
          <a:lstStyle>
            <a:extLst/>
          </a:lstStyle>
          <a:p>
            <a:r>
              <a:rPr lang="en-US" dirty="0" smtClean="0"/>
              <a:t>Police Officer in court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0" name="Rectangle 24"/>
          <p:cNvSpPr>
            <a:spLocks noGrp="1"/>
          </p:cNvSpPr>
          <p:nvPr>
            <p:ph type="ctrTitle"/>
          </p:nvPr>
        </p:nvSpPr>
        <p:spPr>
          <a:xfrm>
            <a:off x="1447800" y="281352"/>
            <a:ext cx="7118839" cy="3886200"/>
          </a:xfrm>
        </p:spPr>
        <p:txBody>
          <a:bodyPr/>
          <a:lstStyle>
            <a:extLst/>
          </a:lstStyle>
          <a:p>
            <a:r>
              <a:rPr lang="en-US" dirty="0" smtClean="0"/>
              <a:t>Quiz Show</a:t>
            </a:r>
            <a:br>
              <a:rPr lang="en-US" dirty="0" smtClean="0"/>
            </a:br>
            <a:r>
              <a:rPr lang="en-US" dirty="0"/>
              <a:t/>
            </a:r>
            <a:br>
              <a:rPr lang="en-US" dirty="0"/>
            </a:br>
            <a:r>
              <a:rPr lang="en-US" sz="4800" dirty="0" smtClean="0"/>
              <a:t>Vocabulary Introduction</a:t>
            </a:r>
            <a:endParaRPr lang="en-US" sz="4800" dirty="0"/>
          </a:p>
        </p:txBody>
      </p:sp>
      <p:sp>
        <p:nvSpPr>
          <p:cNvPr id="18" name="Rectangle 25"/>
          <p:cNvSpPr>
            <a:spLocks noGrp="1"/>
          </p:cNvSpPr>
          <p:nvPr>
            <p:ph type="subTitle" idx="1"/>
          </p:nvPr>
        </p:nvSpPr>
        <p:spPr/>
        <p:txBody>
          <a:bodyPr/>
          <a:lstStyle>
            <a:extLst/>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extLst/>
          </a:lstStyle>
          <a:p>
            <a:r>
              <a:rPr lang="en-US" dirty="0" smtClean="0"/>
              <a:t>An attorney is called a lawyer and a counselor.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The defendant is the person accused of a crime. </a:t>
            </a:r>
            <a:endParaRPr lang="en-US" dirty="0"/>
          </a:p>
        </p:txBody>
      </p:sp>
    </p:spTree>
    <p:extLst>
      <p:ext uri="{BB962C8B-B14F-4D97-AF65-F5344CB8AC3E}">
        <p14:creationId xmlns:p14="http://schemas.microsoft.com/office/powerpoint/2010/main" val="30069484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2"/>
          <p:cNvSpPr>
            <a:spLocks noGrp="1"/>
          </p:cNvSpPr>
          <p:nvPr>
            <p:ph type="title"/>
          </p:nvPr>
        </p:nvSpPr>
        <p:spPr/>
        <p:txBody>
          <a:bodyPr>
            <a:normAutofit fontScale="90000"/>
          </a:bodyPr>
          <a:lstStyle>
            <a:extLst/>
          </a:lstStyle>
          <a:p>
            <a:r>
              <a:rPr lang="en-US" dirty="0" smtClean="0"/>
              <a:t>In a trial, what is the person called who has made the complaint?</a:t>
            </a:r>
            <a:endParaRPr lang="en-US" dirty="0"/>
          </a:p>
        </p:txBody>
      </p:sp>
      <p:sp>
        <p:nvSpPr>
          <p:cNvPr id="22" name="Rectangle 7"/>
          <p:cNvSpPr>
            <a:spLocks noGrp="1"/>
          </p:cNvSpPr>
          <p:nvPr>
            <p:ph type="body" sz="quarter" idx="14"/>
          </p:nvPr>
        </p:nvSpPr>
        <p:spPr>
          <a:xfrm>
            <a:off x="304800" y="2819400"/>
            <a:ext cx="8229600" cy="1143000"/>
          </a:xfrm>
        </p:spPr>
        <p:txBody>
          <a:bodyPr/>
          <a:lstStyle>
            <a:extLst/>
          </a:lstStyle>
          <a:p>
            <a:r>
              <a:rPr lang="en-US" dirty="0" smtClean="0"/>
              <a:t>The Plaintiff</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an objection is overruled, the judge has decided…</a:t>
            </a:r>
            <a:endParaRPr lang="en-US" dirty="0"/>
          </a:p>
        </p:txBody>
      </p:sp>
      <p:sp>
        <p:nvSpPr>
          <p:cNvPr id="3" name="Text Placeholder 2"/>
          <p:cNvSpPr>
            <a:spLocks noGrp="1"/>
          </p:cNvSpPr>
          <p:nvPr>
            <p:ph type="body" sz="quarter" idx="14"/>
          </p:nvPr>
        </p:nvSpPr>
        <p:spPr>
          <a:xfrm>
            <a:off x="381000" y="3048000"/>
            <a:ext cx="8229600" cy="1143000"/>
          </a:xfrm>
        </p:spPr>
        <p:txBody>
          <a:bodyPr>
            <a:normAutofit fontScale="85000" lnSpcReduction="10000"/>
          </a:bodyPr>
          <a:lstStyle/>
          <a:p>
            <a:r>
              <a:rPr lang="en-US" dirty="0" smtClean="0"/>
              <a:t>That a rule has </a:t>
            </a:r>
            <a:r>
              <a:rPr lang="en-US" u="sng" dirty="0" smtClean="0"/>
              <a:t>not</a:t>
            </a:r>
            <a:r>
              <a:rPr lang="en-US" dirty="0" smtClean="0"/>
              <a:t> been broken</a:t>
            </a:r>
            <a:endParaRPr lang="en-US" dirty="0"/>
          </a:p>
        </p:txBody>
      </p:sp>
    </p:spTree>
    <p:extLst>
      <p:ext uri="{BB962C8B-B14F-4D97-AF65-F5344CB8AC3E}">
        <p14:creationId xmlns:p14="http://schemas.microsoft.com/office/powerpoint/2010/main" val="19974283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the judge agrees that a rule has been broken during the trial, he or she says the objection is….</a:t>
            </a:r>
            <a:endParaRPr lang="en-US" dirty="0"/>
          </a:p>
        </p:txBody>
      </p:sp>
      <p:sp>
        <p:nvSpPr>
          <p:cNvPr id="3" name="Text Placeholder 2"/>
          <p:cNvSpPr>
            <a:spLocks noGrp="1"/>
          </p:cNvSpPr>
          <p:nvPr>
            <p:ph type="body" sz="quarter" idx="14"/>
          </p:nvPr>
        </p:nvSpPr>
        <p:spPr>
          <a:xfrm>
            <a:off x="228600" y="2819400"/>
            <a:ext cx="8229600" cy="1143000"/>
          </a:xfrm>
        </p:spPr>
        <p:txBody>
          <a:bodyPr/>
          <a:lstStyle/>
          <a:p>
            <a:r>
              <a:rPr lang="en-US" dirty="0" smtClean="0"/>
              <a:t>Sustained</a:t>
            </a:r>
            <a:endParaRPr lang="en-US" dirty="0"/>
          </a:p>
        </p:txBody>
      </p:sp>
    </p:spTree>
    <p:extLst>
      <p:ext uri="{BB962C8B-B14F-4D97-AF65-F5344CB8AC3E}">
        <p14:creationId xmlns:p14="http://schemas.microsoft.com/office/powerpoint/2010/main" val="37594088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4"/>
          </p:nvPr>
        </p:nvSpPr>
        <p:spPr/>
        <p:txBody>
          <a:bodyPr/>
          <a:lstStyle/>
          <a:p>
            <a:r>
              <a:rPr lang="en-US" dirty="0" smtClean="0"/>
              <a:t>The Rule of Law means </a:t>
            </a:r>
            <a:endParaRPr lang="en-US" dirty="0"/>
          </a:p>
        </p:txBody>
      </p:sp>
      <p:sp>
        <p:nvSpPr>
          <p:cNvPr id="4" name="Text Placeholder 3"/>
          <p:cNvSpPr>
            <a:spLocks noGrp="1"/>
          </p:cNvSpPr>
          <p:nvPr>
            <p:ph type="body" sz="quarter" idx="15"/>
          </p:nvPr>
        </p:nvSpPr>
        <p:spPr/>
        <p:txBody>
          <a:bodyPr/>
          <a:lstStyle/>
          <a:p>
            <a:r>
              <a:rPr lang="en-US" i="0" dirty="0" smtClean="0"/>
              <a:t>Decisions in a trial must be made by using the law as a guide.  The rules must be followed the same way for everyone.  The judge and jury must be impartial</a:t>
            </a:r>
            <a:r>
              <a:rPr lang="en-US" b="1" dirty="0" smtClean="0"/>
              <a:t>.</a:t>
            </a:r>
            <a:endParaRPr lang="en-US" b="1" dirty="0"/>
          </a:p>
        </p:txBody>
      </p:sp>
    </p:spTree>
    <p:extLst>
      <p:ext uri="{BB962C8B-B14F-4D97-AF65-F5344CB8AC3E}">
        <p14:creationId xmlns:p14="http://schemas.microsoft.com/office/powerpoint/2010/main" val="10930526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dirty="0"/>
              <a:t>What is </a:t>
            </a:r>
            <a:r>
              <a:rPr lang="en-US" dirty="0" smtClean="0"/>
              <a:t>due process?</a:t>
            </a:r>
            <a:endParaRPr lang="en-US" dirty="0"/>
          </a:p>
        </p:txBody>
      </p:sp>
      <p:sp>
        <p:nvSpPr>
          <p:cNvPr id="11" name="Rectangle 11"/>
          <p:cNvSpPr>
            <a:spLocks noGrp="1"/>
          </p:cNvSpPr>
          <p:nvPr>
            <p:ph type="body" sz="quarter" idx="17"/>
          </p:nvPr>
        </p:nvSpPr>
        <p:spPr/>
        <p:txBody>
          <a:bodyPr/>
          <a:lstStyle>
            <a:extLst/>
          </a:lstStyle>
          <a:p>
            <a:r>
              <a:rPr lang="en-US" dirty="0" smtClean="0"/>
              <a:t>All of the above</a:t>
            </a:r>
            <a:endParaRPr lang="en-US" dirty="0"/>
          </a:p>
        </p:txBody>
      </p:sp>
      <p:sp>
        <p:nvSpPr>
          <p:cNvPr id="12" name="Rectangle 12"/>
          <p:cNvSpPr>
            <a:spLocks noGrp="1"/>
          </p:cNvSpPr>
          <p:nvPr>
            <p:ph type="body" sz="quarter" idx="18"/>
          </p:nvPr>
        </p:nvSpPr>
        <p:spPr/>
        <p:txBody>
          <a:bodyPr/>
          <a:lstStyle>
            <a:extLst/>
          </a:lstStyle>
          <a:p>
            <a:r>
              <a:rPr lang="en-US" dirty="0" smtClean="0"/>
              <a:t>The process of being told your rights </a:t>
            </a:r>
            <a:endParaRPr lang="en-US" dirty="0"/>
          </a:p>
        </p:txBody>
      </p:sp>
      <p:sp>
        <p:nvSpPr>
          <p:cNvPr id="15" name="Rectangle 15"/>
          <p:cNvSpPr>
            <a:spLocks noGrp="1"/>
          </p:cNvSpPr>
          <p:nvPr>
            <p:ph type="body" sz="quarter" idx="19"/>
          </p:nvPr>
        </p:nvSpPr>
        <p:spPr>
          <a:xfrm>
            <a:off x="1143000" y="2057400"/>
            <a:ext cx="7086600" cy="457200"/>
          </a:xfrm>
        </p:spPr>
        <p:txBody>
          <a:bodyPr/>
          <a:lstStyle>
            <a:extLst/>
          </a:lstStyle>
          <a:p>
            <a:r>
              <a:rPr lang="en-US" dirty="0" smtClean="0"/>
              <a:t>The time you are “due” in court as a citizen</a:t>
            </a:r>
            <a:endParaRPr lang="en-US" dirty="0"/>
          </a:p>
        </p:txBody>
      </p:sp>
      <p:sp>
        <p:nvSpPr>
          <p:cNvPr id="16" name="Rectangle 16"/>
          <p:cNvSpPr>
            <a:spLocks noGrp="1"/>
          </p:cNvSpPr>
          <p:nvPr>
            <p:ph type="body" sz="quarter" idx="20"/>
          </p:nvPr>
        </p:nvSpPr>
        <p:spPr/>
        <p:txBody>
          <a:bodyPr/>
          <a:lstStyle>
            <a:extLst/>
          </a:lstStyle>
          <a:p>
            <a:r>
              <a:rPr lang="en-US" dirty="0" smtClean="0"/>
              <a:t>The processing of your court case </a:t>
            </a:r>
            <a:endParaRPr lang="en-US" dirty="0"/>
          </a:p>
        </p:txBody>
      </p:sp>
      <p:sp>
        <p:nvSpPr>
          <p:cNvPr id="17" name="Rectangle 17"/>
          <p:cNvSpPr>
            <a:spLocks noGrp="1"/>
          </p:cNvSpPr>
          <p:nvPr>
            <p:ph type="body" sz="quarter" idx="21"/>
          </p:nvPr>
        </p:nvSpPr>
        <p:spPr>
          <a:xfrm>
            <a:off x="1143000" y="3429000"/>
            <a:ext cx="7086600" cy="457200"/>
          </a:xfrm>
        </p:spPr>
        <p:txBody>
          <a:bodyPr/>
          <a:lstStyle>
            <a:extLst/>
          </a:lstStyle>
          <a:p>
            <a:r>
              <a:rPr lang="en-US" dirty="0" smtClean="0"/>
              <a:t>Legal rights that must be followed for all persons</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 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 Show.potx</Template>
  <TotalTime>0</TotalTime>
  <Words>815</Words>
  <Application>Microsoft Macintosh PowerPoint</Application>
  <PresentationFormat>On-screen Show (4:3)</PresentationFormat>
  <Paragraphs>63</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Quiz Show</vt:lpstr>
      <vt:lpstr>Courtroom Diagram</vt:lpstr>
      <vt:lpstr>Quiz Show  Vocabulary Introduction</vt:lpstr>
      <vt:lpstr>An attorney is called a lawyer and a counselor.</vt:lpstr>
      <vt:lpstr> The defendant is the person accused of a crime. </vt:lpstr>
      <vt:lpstr>In a trial, what is the person called who has made the complaint?</vt:lpstr>
      <vt:lpstr>When an objection is overruled, the judge has decided…</vt:lpstr>
      <vt:lpstr>When the judge agrees that a rule has been broken during the trial, he or she says the objection is….</vt:lpstr>
      <vt:lpstr>PowerPoint Presentation</vt:lpstr>
      <vt:lpstr>What is due process?</vt:lpstr>
      <vt:lpstr>Burden of proof means:</vt:lpstr>
      <vt:lpstr>Impartiality means:</vt:lpstr>
      <vt:lpstr>Match the title to the role in court: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2010-04-19T20:49:56Z</dcterms:created>
  <dcterms:modified xsi:type="dcterms:W3CDTF">2014-10-28T22:14:58Z</dcterms:modified>
</cp:coreProperties>
</file>