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96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AF1C-F2B8-324D-BFF3-91F86A85657F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DEB05-2375-9C4E-82EA-09417C9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could say, “No</a:t>
            </a:r>
            <a:r>
              <a:rPr lang="en-US" baseline="0" dirty="0" smtClean="0"/>
              <a:t> way!  That’s not true!”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0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State a thesis</a:t>
            </a:r>
            <a:r>
              <a:rPr lang="en-US" dirty="0" smtClean="0"/>
              <a:t>: </a:t>
            </a:r>
            <a:r>
              <a:rPr lang="en-US" dirty="0" err="1" smtClean="0"/>
              <a:t>ie</a:t>
            </a:r>
            <a:r>
              <a:rPr lang="en-US" dirty="0" smtClean="0"/>
              <a:t>:  This is the best cake in the entire world.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a case has been taken to court, the jury, attorneys, plaintiff and defendant are all trying to persuade others to believe </a:t>
            </a:r>
            <a:r>
              <a:rPr lang="en-US" baseline="0" smtClean="0"/>
              <a:t>their opinion.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73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State a claim</a:t>
            </a:r>
            <a:r>
              <a:rPr lang="en-US" dirty="0" smtClean="0"/>
              <a:t>: </a:t>
            </a:r>
            <a:r>
              <a:rPr lang="en-US" dirty="0" err="1" smtClean="0"/>
              <a:t>ie</a:t>
            </a:r>
            <a:r>
              <a:rPr lang="en-US" dirty="0" smtClean="0"/>
              <a:t>:  David is guilty</a:t>
            </a:r>
            <a:r>
              <a:rPr lang="en-US" baseline="0" dirty="0" smtClean="0"/>
              <a:t> of stealing the stickers off of the teachers desk.</a:t>
            </a:r>
          </a:p>
          <a:p>
            <a:r>
              <a:rPr lang="en-US" baseline="0" dirty="0" smtClean="0"/>
              <a:t>Please note:  A TE of the “cake argument” as an example of format </a:t>
            </a:r>
            <a:r>
              <a:rPr lang="en-US" baseline="0" smtClean="0"/>
              <a:t>is provided.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constitution</a:t>
            </a:r>
            <a:r>
              <a:rPr lang="en-US" baseline="0" dirty="0" smtClean="0"/>
              <a:t> supports debate, or argument ~ we must respect different opinions, and welcome all sides of an argument!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EB05-2375-9C4E-82EA-09417C9FBC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1441"/>
            <a:ext cx="7772400" cy="1780108"/>
          </a:xfrm>
        </p:spPr>
        <p:txBody>
          <a:bodyPr/>
          <a:lstStyle/>
          <a:p>
            <a:r>
              <a:rPr lang="en-US" dirty="0" smtClean="0"/>
              <a:t>Personal Opinions and Argument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there a difference?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38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B83D68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I love this cake!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This is your personal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2800" b="1" dirty="0" smtClean="0">
                <a:solidFill>
                  <a:schemeClr val="tx1"/>
                </a:solidFill>
              </a:rPr>
              <a:t>pinion – no one can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</a:rPr>
              <a:t>isagree with you!  It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</a:rPr>
              <a:t>s your personal opinion!</a:t>
            </a:r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Opinion</a:t>
            </a:r>
            <a:endParaRPr lang="en-US" dirty="0"/>
          </a:p>
        </p:txBody>
      </p:sp>
      <p:pic>
        <p:nvPicPr>
          <p:cNvPr id="4" name="Picture 3" descr="Birthday-Cake-3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9902" y="2045169"/>
            <a:ext cx="3573640" cy="333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9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72067" y="2173897"/>
            <a:ext cx="7588420" cy="395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you </a:t>
            </a:r>
            <a:r>
              <a:rPr lang="en-US" sz="2800" b="1" dirty="0" smtClean="0"/>
              <a:t>want</a:t>
            </a:r>
            <a:r>
              <a:rPr lang="en-US" sz="2800" dirty="0" smtClean="0"/>
              <a:t> everyone else to agree with you, you might say, “This is the best cake in the entire world!”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You are trying to get others to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b</a:t>
            </a:r>
            <a:r>
              <a:rPr lang="en-US" sz="2800" b="1" dirty="0" smtClean="0">
                <a:solidFill>
                  <a:srgbClr val="000000"/>
                </a:solidFill>
              </a:rPr>
              <a:t>elieve it too!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11" name="Picture 10" descr="Birthday-Cake-3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0051" y="3659042"/>
            <a:ext cx="2411131" cy="284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5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367" y="1591056"/>
            <a:ext cx="8202152" cy="486606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State a claim (main argument) with an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introduction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Give three logically ordered reasons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Support reasons with a variety of evidence in three separate paragraphs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Recognize counter claims and give reasons against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Summarize the main argument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Writing</a:t>
            </a:r>
            <a:endParaRPr lang="en-US" dirty="0"/>
          </a:p>
        </p:txBody>
      </p:sp>
      <p:pic>
        <p:nvPicPr>
          <p:cNvPr id="4" name="Picture 3" descr="Birthday-Cake-3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3449" y="1414021"/>
            <a:ext cx="1959043" cy="231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0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0000"/>
                </a:solidFill>
              </a:rPr>
              <a:t>Linking words: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i="1" dirty="0" smtClean="0"/>
              <a:t>for instance, in order to, in addition,        specifically, this is important because, this shows that, this proves that, this has shown me that, this made me realize……</a:t>
            </a:r>
            <a:endParaRPr lang="en-US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transitions!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1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44755"/>
            <a:ext cx="7408333" cy="40814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 Is David guilty or innocent of the charge of theft? 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You must convince other jury members to believe as you do.  Provide a good argument!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	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David?</a:t>
            </a:r>
            <a:endParaRPr lang="en-US" dirty="0"/>
          </a:p>
        </p:txBody>
      </p:sp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2697" y="4265381"/>
            <a:ext cx="3386480" cy="186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9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367" y="1591056"/>
            <a:ext cx="8202152" cy="4866064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State a claim (main argument) within your introduction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Give three logically ordered reasons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Support reasons with a variety of evidence (one paragraph for each reason)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Recognize counter claims and give reasons against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Summarize the main argument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“Brief”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6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38093"/>
            <a:ext cx="7408333" cy="55880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How </a:t>
            </a:r>
            <a:r>
              <a:rPr lang="en-US" sz="3600" b="1" dirty="0"/>
              <a:t>we </a:t>
            </a:r>
            <a:r>
              <a:rPr lang="en-US" sz="3600" b="1" dirty="0" smtClean="0"/>
              <a:t>argue </a:t>
            </a:r>
            <a:r>
              <a:rPr lang="en-US" sz="3600" b="1" dirty="0"/>
              <a:t>is as important as what we </a:t>
            </a:r>
            <a:r>
              <a:rPr lang="en-US" sz="3600" b="1" dirty="0" smtClean="0"/>
              <a:t>argue.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6904" y="1371467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9740" y="3314887"/>
            <a:ext cx="4886847" cy="263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46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124</TotalTime>
  <Words>371</Words>
  <Application>Microsoft Macintosh PowerPoint</Application>
  <PresentationFormat>On-screen Show (4:3)</PresentationFormat>
  <Paragraphs>72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Personal Opinions and Argument Writing</vt:lpstr>
      <vt:lpstr>Personal Opinion</vt:lpstr>
      <vt:lpstr>Argument </vt:lpstr>
      <vt:lpstr>Argument Writing</vt:lpstr>
      <vt:lpstr>Don’t forget transitions!</vt:lpstr>
      <vt:lpstr>What about David?</vt:lpstr>
      <vt:lpstr>Argument “Brief”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Opinions and Persuasive Essays</dc:title>
  <dc:creator>Patrick Stouffer</dc:creator>
  <cp:lastModifiedBy>Dave Woods</cp:lastModifiedBy>
  <cp:revision>15</cp:revision>
  <dcterms:created xsi:type="dcterms:W3CDTF">2014-09-15T19:59:13Z</dcterms:created>
  <dcterms:modified xsi:type="dcterms:W3CDTF">2015-10-17T00:21:54Z</dcterms:modified>
</cp:coreProperties>
</file>