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206400" cy="32918400"/>
  <p:notesSz cx="6858000" cy="9144000"/>
  <p:defaultTextStyle>
    <a:defPPr>
      <a:defRPr lang="en-US"/>
    </a:defPPr>
    <a:lvl1pPr marL="0" algn="l" defTabSz="4037112" rtl="0" eaLnBrk="1" latinLnBrk="0" hangingPunct="1">
      <a:defRPr sz="7949" kern="1200">
        <a:solidFill>
          <a:schemeClr val="tx1"/>
        </a:solidFill>
        <a:latin typeface="+mn-lt"/>
        <a:ea typeface="+mn-ea"/>
        <a:cs typeface="+mn-cs"/>
      </a:defRPr>
    </a:lvl1pPr>
    <a:lvl2pPr marL="2018554" algn="l" defTabSz="4037112" rtl="0" eaLnBrk="1" latinLnBrk="0" hangingPunct="1">
      <a:defRPr sz="7949" kern="1200">
        <a:solidFill>
          <a:schemeClr val="tx1"/>
        </a:solidFill>
        <a:latin typeface="+mn-lt"/>
        <a:ea typeface="+mn-ea"/>
        <a:cs typeface="+mn-cs"/>
      </a:defRPr>
    </a:lvl2pPr>
    <a:lvl3pPr marL="4037112" algn="l" defTabSz="4037112" rtl="0" eaLnBrk="1" latinLnBrk="0" hangingPunct="1">
      <a:defRPr sz="7949" kern="1200">
        <a:solidFill>
          <a:schemeClr val="tx1"/>
        </a:solidFill>
        <a:latin typeface="+mn-lt"/>
        <a:ea typeface="+mn-ea"/>
        <a:cs typeface="+mn-cs"/>
      </a:defRPr>
    </a:lvl3pPr>
    <a:lvl4pPr marL="6055670" algn="l" defTabSz="4037112" rtl="0" eaLnBrk="1" latinLnBrk="0" hangingPunct="1">
      <a:defRPr sz="7949" kern="1200">
        <a:solidFill>
          <a:schemeClr val="tx1"/>
        </a:solidFill>
        <a:latin typeface="+mn-lt"/>
        <a:ea typeface="+mn-ea"/>
        <a:cs typeface="+mn-cs"/>
      </a:defRPr>
    </a:lvl4pPr>
    <a:lvl5pPr marL="8074223" algn="l" defTabSz="4037112" rtl="0" eaLnBrk="1" latinLnBrk="0" hangingPunct="1">
      <a:defRPr sz="7949" kern="1200">
        <a:solidFill>
          <a:schemeClr val="tx1"/>
        </a:solidFill>
        <a:latin typeface="+mn-lt"/>
        <a:ea typeface="+mn-ea"/>
        <a:cs typeface="+mn-cs"/>
      </a:defRPr>
    </a:lvl5pPr>
    <a:lvl6pPr marL="10092781" algn="l" defTabSz="4037112" rtl="0" eaLnBrk="1" latinLnBrk="0" hangingPunct="1">
      <a:defRPr sz="7949" kern="1200">
        <a:solidFill>
          <a:schemeClr val="tx1"/>
        </a:solidFill>
        <a:latin typeface="+mn-lt"/>
        <a:ea typeface="+mn-ea"/>
        <a:cs typeface="+mn-cs"/>
      </a:defRPr>
    </a:lvl6pPr>
    <a:lvl7pPr marL="12111335" algn="l" defTabSz="4037112" rtl="0" eaLnBrk="1" latinLnBrk="0" hangingPunct="1">
      <a:defRPr sz="7949" kern="1200">
        <a:solidFill>
          <a:schemeClr val="tx1"/>
        </a:solidFill>
        <a:latin typeface="+mn-lt"/>
        <a:ea typeface="+mn-ea"/>
        <a:cs typeface="+mn-cs"/>
      </a:defRPr>
    </a:lvl7pPr>
    <a:lvl8pPr marL="14129893" algn="l" defTabSz="4037112" rtl="0" eaLnBrk="1" latinLnBrk="0" hangingPunct="1">
      <a:defRPr sz="7949" kern="1200">
        <a:solidFill>
          <a:schemeClr val="tx1"/>
        </a:solidFill>
        <a:latin typeface="+mn-lt"/>
        <a:ea typeface="+mn-ea"/>
        <a:cs typeface="+mn-cs"/>
      </a:defRPr>
    </a:lvl8pPr>
    <a:lvl9pPr marL="16148446" algn="l" defTabSz="4037112"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660"/>
  </p:normalViewPr>
  <p:slideViewPr>
    <p:cSldViewPr snapToGrid="0">
      <p:cViewPr>
        <p:scale>
          <a:sx n="33" d="100"/>
          <a:sy n="33" d="100"/>
        </p:scale>
        <p:origin x="-4110" y="-3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111EAD-0F1A-43B5-A4E9-486FDB8E89D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290806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11EAD-0F1A-43B5-A4E9-486FDB8E89D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271830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11EAD-0F1A-43B5-A4E9-486FDB8E89D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324522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11EAD-0F1A-43B5-A4E9-486FDB8E89D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173116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11EAD-0F1A-43B5-A4E9-486FDB8E89D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95299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111EAD-0F1A-43B5-A4E9-486FDB8E89D4}"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201728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111EAD-0F1A-43B5-A4E9-486FDB8E89D4}"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332493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111EAD-0F1A-43B5-A4E9-486FDB8E89D4}"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53790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11EAD-0F1A-43B5-A4E9-486FDB8E89D4}"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224447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11EAD-0F1A-43B5-A4E9-486FDB8E89D4}"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337663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11EAD-0F1A-43B5-A4E9-486FDB8E89D4}"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AB200-9955-4395-AC83-3FB30663E750}" type="slidenum">
              <a:rPr lang="en-US" smtClean="0"/>
              <a:t>‹#›</a:t>
            </a:fld>
            <a:endParaRPr lang="en-US"/>
          </a:p>
        </p:txBody>
      </p:sp>
    </p:spTree>
    <p:extLst>
      <p:ext uri="{BB962C8B-B14F-4D97-AF65-F5344CB8AC3E}">
        <p14:creationId xmlns:p14="http://schemas.microsoft.com/office/powerpoint/2010/main" val="342342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5C111EAD-0F1A-43B5-A4E9-486FDB8E89D4}" type="datetimeFigureOut">
              <a:rPr lang="en-US" smtClean="0"/>
              <a:t>10/15/2016</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5E4AB200-9955-4395-AC83-3FB30663E750}" type="slidenum">
              <a:rPr lang="en-US" smtClean="0"/>
              <a:t>‹#›</a:t>
            </a:fld>
            <a:endParaRPr lang="en-US"/>
          </a:p>
        </p:txBody>
      </p:sp>
    </p:spTree>
    <p:extLst>
      <p:ext uri="{BB962C8B-B14F-4D97-AF65-F5344CB8AC3E}">
        <p14:creationId xmlns:p14="http://schemas.microsoft.com/office/powerpoint/2010/main" val="3761374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45424"/>
            <a:ext cx="51206400" cy="4071883"/>
          </a:xfrm>
          <a:prstGeom prst="rect">
            <a:avLst/>
          </a:prstGeom>
          <a:solidFill>
            <a:schemeClr val="accent1">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3386"/>
          </a:p>
        </p:txBody>
      </p:sp>
      <p:sp>
        <p:nvSpPr>
          <p:cNvPr id="7" name="TextBox 6"/>
          <p:cNvSpPr txBox="1"/>
          <p:nvPr/>
        </p:nvSpPr>
        <p:spPr>
          <a:xfrm>
            <a:off x="6881374" y="-445266"/>
            <a:ext cx="44272140" cy="4616648"/>
          </a:xfrm>
          <a:prstGeom prst="rect">
            <a:avLst/>
          </a:prstGeom>
          <a:noFill/>
        </p:spPr>
        <p:txBody>
          <a:bodyPr wrap="square" rtlCol="0">
            <a:spAutoFit/>
          </a:bodyPr>
          <a:lstStyle/>
          <a:p>
            <a:pPr algn="ctr">
              <a:lnSpc>
                <a:spcPct val="150000"/>
              </a:lnSpc>
            </a:pPr>
            <a:r>
              <a:rPr lang="en-US" sz="7200" b="1" dirty="0">
                <a:solidFill>
                  <a:schemeClr val="bg1"/>
                </a:solidFill>
                <a:latin typeface="Arial" panose="020B0604020202020204" pitchFamily="34" charset="0"/>
                <a:cs typeface="Arial" panose="020B0604020202020204" pitchFamily="34" charset="0"/>
              </a:rPr>
              <a:t>Characterization of Regional Skin Temperatures in Recreational Surfers Wearing A Wetsuit</a:t>
            </a:r>
            <a:endParaRPr lang="en-US" sz="7200" dirty="0">
              <a:solidFill>
                <a:schemeClr val="bg1"/>
              </a:solidFill>
              <a:latin typeface="Arial" panose="020B0604020202020204" pitchFamily="34" charset="0"/>
              <a:cs typeface="Arial" panose="020B0604020202020204" pitchFamily="34" charset="0"/>
            </a:endParaRPr>
          </a:p>
          <a:p>
            <a:pPr algn="ctr">
              <a:lnSpc>
                <a:spcPct val="150000"/>
              </a:lnSpc>
            </a:pPr>
            <a:r>
              <a:rPr lang="en-US" sz="6000" dirty="0">
                <a:solidFill>
                  <a:schemeClr val="bg1"/>
                </a:solidFill>
                <a:latin typeface="Arial" panose="020B0604020202020204" pitchFamily="34" charset="0"/>
                <a:cs typeface="Arial" panose="020B0604020202020204" pitchFamily="34" charset="0"/>
              </a:rPr>
              <a:t>  </a:t>
            </a:r>
            <a:r>
              <a:rPr lang="en-US" sz="6000" dirty="0" smtClean="0">
                <a:solidFill>
                  <a:schemeClr val="bg1"/>
                </a:solidFill>
                <a:latin typeface="Arial" panose="020B0604020202020204" pitchFamily="34" charset="0"/>
                <a:cs typeface="Arial" panose="020B0604020202020204" pitchFamily="34" charset="0"/>
              </a:rPr>
              <a:t>Luis J. Corona</a:t>
            </a:r>
            <a:r>
              <a:rPr lang="en-US" sz="6000" baseline="30000" dirty="0" smtClean="0">
                <a:solidFill>
                  <a:schemeClr val="bg1"/>
                </a:solidFill>
                <a:latin typeface="Arial" panose="020B0604020202020204" pitchFamily="34" charset="0"/>
                <a:cs typeface="Arial" panose="020B0604020202020204" pitchFamily="34" charset="0"/>
              </a:rPr>
              <a:t>1</a:t>
            </a:r>
            <a:r>
              <a:rPr lang="en-US" sz="6000" dirty="0" smtClean="0">
                <a:solidFill>
                  <a:schemeClr val="bg1"/>
                </a:solidFill>
                <a:latin typeface="Arial" panose="020B0604020202020204" pitchFamily="34" charset="0"/>
                <a:cs typeface="Arial" panose="020B0604020202020204" pitchFamily="34" charset="0"/>
              </a:rPr>
              <a:t>, Jean C</a:t>
            </a:r>
            <a:r>
              <a:rPr lang="en-US" sz="6000" dirty="0">
                <a:solidFill>
                  <a:schemeClr val="bg1"/>
                </a:solidFill>
                <a:latin typeface="Arial" panose="020B0604020202020204" pitchFamily="34" charset="0"/>
                <a:cs typeface="Arial" panose="020B0604020202020204" pitchFamily="34" charset="0"/>
              </a:rPr>
              <a:t>. </a:t>
            </a:r>
            <a:r>
              <a:rPr lang="en-US" sz="6000" dirty="0" smtClean="0">
                <a:solidFill>
                  <a:schemeClr val="bg1"/>
                </a:solidFill>
                <a:latin typeface="Arial" panose="020B0604020202020204" pitchFamily="34" charset="0"/>
                <a:cs typeface="Arial" panose="020B0604020202020204" pitchFamily="34" charset="0"/>
              </a:rPr>
              <a:t>Aguilar</a:t>
            </a:r>
            <a:r>
              <a:rPr lang="en-US" sz="6000" baseline="30000" dirty="0" smtClean="0">
                <a:solidFill>
                  <a:schemeClr val="bg1"/>
                </a:solidFill>
                <a:latin typeface="Arial" panose="020B0604020202020204" pitchFamily="34" charset="0"/>
                <a:cs typeface="Arial" panose="020B0604020202020204" pitchFamily="34" charset="0"/>
              </a:rPr>
              <a:t>1</a:t>
            </a:r>
            <a:r>
              <a:rPr lang="en-US" sz="6000" dirty="0" smtClean="0">
                <a:solidFill>
                  <a:schemeClr val="bg1"/>
                </a:solidFill>
                <a:latin typeface="Arial" panose="020B0604020202020204" pitchFamily="34" charset="0"/>
                <a:cs typeface="Arial" panose="020B0604020202020204" pitchFamily="34" charset="0"/>
              </a:rPr>
              <a:t>, Vladymir Kuryshko</a:t>
            </a:r>
            <a:r>
              <a:rPr lang="en-US" sz="6000" baseline="30000" dirty="0" smtClean="0">
                <a:solidFill>
                  <a:schemeClr val="bg1"/>
                </a:solidFill>
                <a:latin typeface="Arial" panose="020B0604020202020204" pitchFamily="34" charset="0"/>
                <a:cs typeface="Arial" panose="020B0604020202020204" pitchFamily="34" charset="0"/>
              </a:rPr>
              <a:t>1</a:t>
            </a:r>
            <a:r>
              <a:rPr lang="en-US" sz="6000" dirty="0" smtClean="0">
                <a:solidFill>
                  <a:schemeClr val="bg1"/>
                </a:solidFill>
                <a:latin typeface="Arial" panose="020B0604020202020204" pitchFamily="34" charset="0"/>
                <a:cs typeface="Arial" panose="020B0604020202020204" pitchFamily="34" charset="0"/>
              </a:rPr>
              <a:t>, Grant Simmons</a:t>
            </a:r>
            <a:r>
              <a:rPr lang="en-US" sz="6000" baseline="30000" dirty="0" smtClean="0">
                <a:solidFill>
                  <a:schemeClr val="bg1"/>
                </a:solidFill>
                <a:latin typeface="Arial" panose="020B0604020202020204" pitchFamily="34" charset="0"/>
                <a:cs typeface="Arial" panose="020B0604020202020204" pitchFamily="34" charset="0"/>
              </a:rPr>
              <a:t>2</a:t>
            </a:r>
            <a:r>
              <a:rPr lang="en-US" sz="6000" dirty="0" smtClean="0">
                <a:solidFill>
                  <a:schemeClr val="bg1"/>
                </a:solidFill>
                <a:latin typeface="Arial" panose="020B0604020202020204" pitchFamily="34" charset="0"/>
                <a:cs typeface="Arial" panose="020B0604020202020204" pitchFamily="34" charset="0"/>
              </a:rPr>
              <a:t>, Jeff A</a:t>
            </a:r>
            <a:r>
              <a:rPr lang="en-US" sz="6000" dirty="0">
                <a:solidFill>
                  <a:schemeClr val="bg1"/>
                </a:solidFill>
                <a:latin typeface="Arial" panose="020B0604020202020204" pitchFamily="34" charset="0"/>
                <a:cs typeface="Arial" panose="020B0604020202020204" pitchFamily="34" charset="0"/>
              </a:rPr>
              <a:t>. </a:t>
            </a:r>
            <a:r>
              <a:rPr lang="en-US" sz="6000" dirty="0" smtClean="0">
                <a:solidFill>
                  <a:schemeClr val="bg1"/>
                </a:solidFill>
                <a:latin typeface="Arial" panose="020B0604020202020204" pitchFamily="34" charset="0"/>
                <a:cs typeface="Arial" panose="020B0604020202020204" pitchFamily="34" charset="0"/>
              </a:rPr>
              <a:t>Nessler</a:t>
            </a:r>
            <a:r>
              <a:rPr lang="en-US" sz="6000" baseline="30000" dirty="0" smtClean="0">
                <a:solidFill>
                  <a:schemeClr val="bg1"/>
                </a:solidFill>
                <a:latin typeface="Arial" panose="020B0604020202020204" pitchFamily="34" charset="0"/>
                <a:cs typeface="Arial" panose="020B0604020202020204" pitchFamily="34" charset="0"/>
              </a:rPr>
              <a:t>1</a:t>
            </a:r>
            <a:r>
              <a:rPr lang="en-US" sz="6000" dirty="0" smtClean="0">
                <a:solidFill>
                  <a:schemeClr val="bg1"/>
                </a:solidFill>
                <a:latin typeface="Arial" panose="020B0604020202020204" pitchFamily="34" charset="0"/>
                <a:cs typeface="Arial" panose="020B0604020202020204" pitchFamily="34" charset="0"/>
              </a:rPr>
              <a:t>, Sean C</a:t>
            </a:r>
            <a:r>
              <a:rPr lang="en-US" sz="6000" dirty="0">
                <a:solidFill>
                  <a:schemeClr val="bg1"/>
                </a:solidFill>
                <a:latin typeface="Arial" panose="020B0604020202020204" pitchFamily="34" charset="0"/>
                <a:cs typeface="Arial" panose="020B0604020202020204" pitchFamily="34" charset="0"/>
              </a:rPr>
              <a:t>. </a:t>
            </a:r>
            <a:r>
              <a:rPr lang="en-US" sz="6000" dirty="0" smtClean="0">
                <a:solidFill>
                  <a:schemeClr val="bg1"/>
                </a:solidFill>
                <a:latin typeface="Arial" panose="020B0604020202020204" pitchFamily="34" charset="0"/>
                <a:cs typeface="Arial" panose="020B0604020202020204" pitchFamily="34" charset="0"/>
              </a:rPr>
              <a:t>Newcomer</a:t>
            </a:r>
            <a:r>
              <a:rPr lang="en-US" sz="6000" baseline="30000" dirty="0" smtClean="0">
                <a:solidFill>
                  <a:schemeClr val="bg1"/>
                </a:solidFill>
                <a:latin typeface="Arial" panose="020B0604020202020204" pitchFamily="34" charset="0"/>
                <a:cs typeface="Arial" panose="020B0604020202020204" pitchFamily="34" charset="0"/>
              </a:rPr>
              <a:t>1</a:t>
            </a:r>
            <a:endParaRPr lang="en-US" sz="6000" dirty="0">
              <a:solidFill>
                <a:schemeClr val="bg1"/>
              </a:solidFill>
              <a:latin typeface="Arial" panose="020B0604020202020204" pitchFamily="34" charset="0"/>
              <a:cs typeface="Arial" panose="020B0604020202020204" pitchFamily="34" charset="0"/>
            </a:endParaRPr>
          </a:p>
          <a:p>
            <a:pPr algn="ctr"/>
            <a:r>
              <a:rPr lang="en-US" sz="4620" dirty="0">
                <a:solidFill>
                  <a:schemeClr val="bg1"/>
                </a:solidFill>
                <a:latin typeface="Arial" panose="020B0604020202020204" pitchFamily="34" charset="0"/>
                <a:cs typeface="Arial" panose="020B0604020202020204" pitchFamily="34" charset="0"/>
              </a:rPr>
              <a:t>  </a:t>
            </a:r>
            <a:r>
              <a:rPr lang="en-US" sz="4400" baseline="30000" dirty="0" smtClean="0">
                <a:solidFill>
                  <a:schemeClr val="bg1"/>
                </a:solidFill>
                <a:latin typeface="Arial" panose="020B0604020202020204" pitchFamily="34" charset="0"/>
                <a:cs typeface="Arial" panose="020B0604020202020204" pitchFamily="34" charset="0"/>
              </a:rPr>
              <a:t>1</a:t>
            </a:r>
            <a:r>
              <a:rPr lang="en-US" sz="4400" dirty="0" smtClean="0">
                <a:solidFill>
                  <a:schemeClr val="bg1"/>
                </a:solidFill>
                <a:latin typeface="Arial" panose="020B0604020202020204" pitchFamily="34" charset="0"/>
                <a:cs typeface="Arial" panose="020B0604020202020204" pitchFamily="34" charset="0"/>
              </a:rPr>
              <a:t>Department </a:t>
            </a:r>
            <a:r>
              <a:rPr lang="en-US" sz="4400" dirty="0">
                <a:solidFill>
                  <a:schemeClr val="bg1"/>
                </a:solidFill>
                <a:latin typeface="Arial" panose="020B0604020202020204" pitchFamily="34" charset="0"/>
                <a:cs typeface="Arial" panose="020B0604020202020204" pitchFamily="34" charset="0"/>
              </a:rPr>
              <a:t>of Kinesiology, California State University San Marcos, </a:t>
            </a:r>
            <a:r>
              <a:rPr lang="en-US" sz="4400" dirty="0" smtClean="0">
                <a:solidFill>
                  <a:schemeClr val="bg1"/>
                </a:solidFill>
                <a:latin typeface="Arial" panose="020B0604020202020204" pitchFamily="34" charset="0"/>
                <a:cs typeface="Arial" panose="020B0604020202020204" pitchFamily="34" charset="0"/>
              </a:rPr>
              <a:t>CA.</a:t>
            </a:r>
          </a:p>
          <a:p>
            <a:pPr algn="ctr"/>
            <a:r>
              <a:rPr lang="en-US" sz="4400" dirty="0" smtClean="0">
                <a:solidFill>
                  <a:schemeClr val="bg1"/>
                </a:solidFill>
                <a:latin typeface="Arial" panose="020B0604020202020204" pitchFamily="34" charset="0"/>
                <a:cs typeface="Arial" panose="020B0604020202020204" pitchFamily="34" charset="0"/>
              </a:rPr>
              <a:t> </a:t>
            </a:r>
            <a:r>
              <a:rPr lang="en-US" sz="4400" baseline="30000" dirty="0" smtClean="0">
                <a:solidFill>
                  <a:schemeClr val="bg1"/>
                </a:solidFill>
                <a:latin typeface="Arial" panose="020B0604020202020204" pitchFamily="34" charset="0"/>
                <a:cs typeface="Arial" panose="020B0604020202020204" pitchFamily="34" charset="0"/>
              </a:rPr>
              <a:t>2</a:t>
            </a:r>
            <a:r>
              <a:rPr lang="en-US" sz="4400" dirty="0" smtClean="0">
                <a:solidFill>
                  <a:schemeClr val="bg1"/>
                </a:solidFill>
                <a:latin typeface="Arial" panose="020B0604020202020204" pitchFamily="34" charset="0"/>
                <a:cs typeface="Arial" panose="020B0604020202020204" pitchFamily="34" charset="0"/>
              </a:rPr>
              <a:t>Department </a:t>
            </a:r>
            <a:r>
              <a:rPr lang="en-US" sz="4400" dirty="0">
                <a:solidFill>
                  <a:schemeClr val="bg1"/>
                </a:solidFill>
                <a:latin typeface="Arial" panose="020B0604020202020204" pitchFamily="34" charset="0"/>
                <a:cs typeface="Arial" panose="020B0604020202020204" pitchFamily="34" charset="0"/>
              </a:rPr>
              <a:t>of Medical Pharmacology and Physiology, University of Missouri School of Medicine, Columbia, MO.</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10492" y="20312709"/>
            <a:ext cx="21166719" cy="1024712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45360" y="9614873"/>
            <a:ext cx="14363926" cy="8570477"/>
          </a:xfrm>
          <a:prstGeom prst="rect">
            <a:avLst/>
          </a:prstGeom>
        </p:spPr>
      </p:pic>
      <p:sp>
        <p:nvSpPr>
          <p:cNvPr id="11" name="TextBox 10"/>
          <p:cNvSpPr txBox="1"/>
          <p:nvPr/>
        </p:nvSpPr>
        <p:spPr>
          <a:xfrm>
            <a:off x="555452" y="6018277"/>
            <a:ext cx="13921361" cy="8217634"/>
          </a:xfrm>
          <a:prstGeom prst="rect">
            <a:avLst/>
          </a:prstGeom>
          <a:solidFill>
            <a:schemeClr val="bg1"/>
          </a:solidFill>
        </p:spPr>
        <p:txBody>
          <a:bodyPr wrap="square" rtlCol="0">
            <a:spAutoFit/>
          </a:bodyPr>
          <a:lstStyle/>
          <a:p>
            <a:pPr algn="just"/>
            <a:r>
              <a:rPr lang="en-US" sz="2400" b="1" dirty="0">
                <a:latin typeface="Arial" panose="020B0604020202020204" pitchFamily="34" charset="0"/>
                <a:cs typeface="Arial" panose="020B0604020202020204" pitchFamily="34" charset="0"/>
              </a:rPr>
              <a:t>Background</a:t>
            </a:r>
            <a:r>
              <a:rPr lang="en-US" sz="2400" dirty="0">
                <a:latin typeface="Arial" panose="020B0604020202020204" pitchFamily="34" charset="0"/>
                <a:cs typeface="Arial" panose="020B0604020202020204" pitchFamily="34" charset="0"/>
              </a:rPr>
              <a:t>: The dynamic nature of surfing exposes the body to variable rates of convective heat loss through both water and air. Currently, there is a paucity of research regarding the thermoregulatory responses to prolonged partial submersion in seawater while surfing. </a:t>
            </a:r>
            <a:r>
              <a:rPr lang="en-US" sz="2400" b="1" dirty="0">
                <a:latin typeface="Arial" panose="020B0604020202020204" pitchFamily="34" charset="0"/>
                <a:cs typeface="Arial" panose="020B0604020202020204" pitchFamily="34" charset="0"/>
              </a:rPr>
              <a:t>Purpose: </a:t>
            </a:r>
            <a:r>
              <a:rPr lang="en-US" sz="2400" dirty="0">
                <a:latin typeface="Arial" panose="020B0604020202020204" pitchFamily="34" charset="0"/>
                <a:cs typeface="Arial" panose="020B0604020202020204" pitchFamily="34" charset="0"/>
              </a:rPr>
              <a:t>The purpose of this study was to investigate skin temperatures across surfers’ bodies while wearing a wetsuit during recreational surfing. </a:t>
            </a:r>
            <a:r>
              <a:rPr lang="en-US" sz="2400" b="1" dirty="0">
                <a:latin typeface="Arial" panose="020B0604020202020204" pitchFamily="34" charset="0"/>
                <a:cs typeface="Arial" panose="020B0604020202020204" pitchFamily="34" charset="0"/>
              </a:rPr>
              <a:t>Methods</a:t>
            </a:r>
            <a:r>
              <a:rPr lang="en-US" sz="2400" dirty="0">
                <a:latin typeface="Arial" panose="020B0604020202020204" pitchFamily="34" charset="0"/>
                <a:cs typeface="Arial" panose="020B0604020202020204" pitchFamily="34" charset="0"/>
              </a:rPr>
              <a:t>: Forty-seven male recreational surfers were recruited and agreed to participate in this study (Age: 30.6±9.3 years, Height: 1.78±0.07 m, Weight: 77.4±7.6 kg, Years surfed: 14.1±10.1 years). Participants were instrumented with eight wireless iButton thermal sensors [chest, back, lower abdomen, lower back, arm, forearm, thigh and calf], a Polar RCX5 heart rate monitor, and a custom 2mm full wetsuit. Skin temperature and heart rate measurements were sampled at 1-minute intervals. Environmental conditions were obtained for each surf session using information from the National Oceanic and Atmospheric Administration. Following instrumentation, participants were instructed to engage in recreational surfing activities as normal, with the duration of each session determined by the individual. </a:t>
            </a:r>
            <a:r>
              <a:rPr lang="en-US" sz="2400" b="1" dirty="0">
                <a:latin typeface="Arial" panose="020B0604020202020204" pitchFamily="34" charset="0"/>
                <a:cs typeface="Arial" panose="020B0604020202020204" pitchFamily="34" charset="0"/>
              </a:rPr>
              <a:t>Results:</a:t>
            </a:r>
            <a:r>
              <a:rPr lang="en-US" sz="2400" dirty="0">
                <a:latin typeface="Arial" panose="020B0604020202020204" pitchFamily="34" charset="0"/>
                <a:cs typeface="Arial" panose="020B0604020202020204" pitchFamily="34" charset="0"/>
              </a:rPr>
              <a:t> Significant differences (p&lt;0.001) in mean skin temperature were found across the body (chest: 30.7±1.6°C, back: 33.6±1.5°C, lower abdomen: 27.9±1.6°C, lower back: 32.7±2.2°C, arm: 31.3±2.1°C, forearm: 29.4±1.2°C, thigh: 27.0±1.6°C, and calf: 26.1±1.6°C) while wearing a wetsuit during recreational surfing. In addition, within session changes in skin temperature were significant for several regions of the body (p&lt;0.001), and the magnitude of these changes varied significantly between regions (chest: 7.8±5.6%, back: 6.3±5.6%, lower abdomen: 15.7±5.6%, lower back: 13.4±7.0%, arm: 8.3±6.4%, forearm: 11.1±4.4%, thigh: 16.8±5.9%, calf: 20.5±4.9%). </a:t>
            </a:r>
            <a:r>
              <a:rPr lang="en-US" sz="2400" b="1" dirty="0">
                <a:latin typeface="Arial" panose="020B0604020202020204" pitchFamily="34" charset="0"/>
                <a:cs typeface="Arial" panose="020B0604020202020204" pitchFamily="34" charset="0"/>
              </a:rPr>
              <a:t>Conclusion:</a:t>
            </a:r>
            <a:r>
              <a:rPr lang="en-US" sz="2400" dirty="0">
                <a:latin typeface="Arial" panose="020B0604020202020204" pitchFamily="34" charset="0"/>
                <a:cs typeface="Arial" panose="020B0604020202020204" pitchFamily="34" charset="0"/>
              </a:rPr>
              <a:t> These data are the first to demonstrate that significant differences exist in skin temperature across the body while wearing a wetsuit during an average recreational surfing session. These findings may have implications for wetsuit design.</a:t>
            </a:r>
          </a:p>
        </p:txBody>
      </p:sp>
      <p:sp>
        <p:nvSpPr>
          <p:cNvPr id="15" name="TextBox 14"/>
          <p:cNvSpPr txBox="1"/>
          <p:nvPr/>
        </p:nvSpPr>
        <p:spPr>
          <a:xfrm>
            <a:off x="37429233" y="4768214"/>
            <a:ext cx="13224120"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smtClean="0"/>
              <a:t>Characteristic Results</a:t>
            </a:r>
            <a:endParaRPr lang="en-US" sz="6000" b="1" dirty="0"/>
          </a:p>
        </p:txBody>
      </p:sp>
      <p:sp>
        <p:nvSpPr>
          <p:cNvPr id="16" name="TextBox 15"/>
          <p:cNvSpPr txBox="1"/>
          <p:nvPr/>
        </p:nvSpPr>
        <p:spPr>
          <a:xfrm>
            <a:off x="37429233" y="12118521"/>
            <a:ext cx="13224120"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smtClean="0"/>
              <a:t>Discussion</a:t>
            </a:r>
            <a:endParaRPr lang="en-US" sz="6000" b="1" dirty="0"/>
          </a:p>
        </p:txBody>
      </p:sp>
      <p:sp>
        <p:nvSpPr>
          <p:cNvPr id="17" name="TextBox 16"/>
          <p:cNvSpPr txBox="1"/>
          <p:nvPr/>
        </p:nvSpPr>
        <p:spPr>
          <a:xfrm>
            <a:off x="37439839" y="19492259"/>
            <a:ext cx="13224120"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References</a:t>
            </a:r>
          </a:p>
        </p:txBody>
      </p:sp>
      <p:sp>
        <p:nvSpPr>
          <p:cNvPr id="21" name="TextBox 20"/>
          <p:cNvSpPr txBox="1"/>
          <p:nvPr/>
        </p:nvSpPr>
        <p:spPr>
          <a:xfrm>
            <a:off x="412007" y="24545627"/>
            <a:ext cx="14061357" cy="7848302"/>
          </a:xfrm>
          <a:prstGeom prst="rect">
            <a:avLst/>
          </a:prstGeom>
          <a:solidFill>
            <a:schemeClr val="bg1"/>
          </a:solidFill>
        </p:spPr>
        <p:txBody>
          <a:bodyPr wrap="square" rtlCol="0">
            <a:spAutoFit/>
          </a:bodyPr>
          <a:lstStyle/>
          <a:p>
            <a:endParaRPr lang="en-US" sz="2400" b="1"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Subjects</a:t>
            </a:r>
            <a:r>
              <a:rPr lang="en-US" sz="2400" b="1" dirty="0">
                <a:latin typeface="Arial" panose="020B0604020202020204" pitchFamily="34" charset="0"/>
                <a:cs typeface="Arial" panose="020B0604020202020204" pitchFamily="34" charset="0"/>
              </a:rPr>
              <a:t>: </a:t>
            </a:r>
          </a:p>
          <a:p>
            <a:pPr marL="246700" indent="-246700" algn="just">
              <a:buFont typeface="Arial" panose="020B0604020202020204" pitchFamily="34" charset="0"/>
              <a:buChar char="•"/>
            </a:pPr>
            <a:r>
              <a:rPr lang="en-US" sz="2400" dirty="0">
                <a:latin typeface="Arial" panose="020B0604020202020204" pitchFamily="34" charset="0"/>
                <a:cs typeface="Arial" panose="020B0604020202020204" pitchFamily="34" charset="0"/>
              </a:rPr>
              <a:t>Forty-seven male recreational surfers, between the ages of 18 and 57, were randomly recruited from Southern Californian beaches.</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Inclusion participation criteria included having at least 1-year of recreational surfing experience.</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Informed consent and surfing demographic questionnaire forms were fill out by subjects.</a:t>
            </a:r>
          </a:p>
          <a:p>
            <a:r>
              <a:rPr lang="en-US" sz="2400" b="1" dirty="0">
                <a:latin typeface="Arial" panose="020B0604020202020204" pitchFamily="34" charset="0"/>
                <a:cs typeface="Arial" panose="020B0604020202020204" pitchFamily="34" charset="0"/>
              </a:rPr>
              <a:t>Protocol:</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Participants were instrumented with eight wireless iButton thermal sensors [chest, back, lower abdomen, lower back, arm, forearm, thigh and calf</a:t>
            </a: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(Figure 2</a:t>
            </a:r>
            <a:r>
              <a:rPr lang="en-US" sz="2400"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 Polar RCX5 heart rate monitor, and a custom 2mm full wetsuit.</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Skin temperature and heart rate measurements were sampled at 1-minute intervals.</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Following instrumentation, participants were instructed to engage in recreational surfing activities as normal, with the duration of each session determined by the individual.</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Environmental conditions were obtained for each surf session using information from the National Oceanic and Atmospheric Administration.</a:t>
            </a:r>
          </a:p>
          <a:p>
            <a:r>
              <a:rPr lang="en-US" sz="2400" b="1" dirty="0">
                <a:latin typeface="Arial" panose="020B0604020202020204" pitchFamily="34" charset="0"/>
                <a:cs typeface="Arial" panose="020B0604020202020204" pitchFamily="34" charset="0"/>
              </a:rPr>
              <a:t>Data Analysis:</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All values reported are means ± standard deviations.</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Mean skin temperatures and percent change in skin temperatures were analyzed using a repeated measure analysis of variance (RMANOVA) via MATLAB software.</a:t>
            </a: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Statistical Package for the Social Sciences (SPSS) was used to perform all statistical tests at </a:t>
            </a:r>
            <a:r>
              <a:rPr lang="el-GR" sz="2400" dirty="0">
                <a:latin typeface="Arial" panose="020B0604020202020204" pitchFamily="34" charset="0"/>
                <a:cs typeface="Arial" panose="020B0604020202020204" pitchFamily="34" charset="0"/>
              </a:rPr>
              <a:t>α</a:t>
            </a:r>
            <a:r>
              <a:rPr lang="en-US" sz="2400" dirty="0">
                <a:latin typeface="Arial" panose="020B0604020202020204" pitchFamily="34" charset="0"/>
                <a:cs typeface="Arial" panose="020B0604020202020204" pitchFamily="34" charset="0"/>
              </a:rPr>
              <a:t> = 0.05</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22" name="TextBox 21"/>
          <p:cNvSpPr txBox="1"/>
          <p:nvPr/>
        </p:nvSpPr>
        <p:spPr>
          <a:xfrm>
            <a:off x="446138" y="21299453"/>
            <a:ext cx="14030674" cy="2308324"/>
          </a:xfrm>
          <a:prstGeom prst="rect">
            <a:avLst/>
          </a:prstGeom>
          <a:solidFill>
            <a:schemeClr val="bg1"/>
          </a:solidFill>
        </p:spPr>
        <p:txBody>
          <a:bodyPr wrap="square" rtlCol="0">
            <a:spAutoFit/>
          </a:bodyPr>
          <a:lstStyle/>
          <a:p>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purpose of this study was to investigate skin temperatures across surfers’ bodies while wearing a wetsuit during recreational surfing. Due to the more frequent immersion of the lower body in water during a typical surfing epoch, it was hypothesized that the torso and upper extremities of surfers wearing a wetsuit would maintain higher skin temperatures when compared to lower extremities</a:t>
            </a:r>
            <a:r>
              <a:rPr lang="en-US" sz="2400" dirty="0" smtClean="0">
                <a:latin typeface="Arial" panose="020B0604020202020204" pitchFamily="34" charset="0"/>
                <a:cs typeface="Arial" panose="020B0604020202020204" pitchFamily="34" charset="0"/>
              </a:rPr>
              <a:t>.</a:t>
            </a:r>
          </a:p>
          <a:p>
            <a:endParaRPr lang="en-US" sz="2400" dirty="0" smtClean="0">
              <a:latin typeface="Arial" panose="020B0604020202020204" pitchFamily="34" charset="0"/>
              <a:cs typeface="Arial" panose="020B0604020202020204" pitchFamily="34" charset="0"/>
            </a:endParaRPr>
          </a:p>
        </p:txBody>
      </p:sp>
      <p:sp>
        <p:nvSpPr>
          <p:cNvPr id="2" name="TextBox 1"/>
          <p:cNvSpPr txBox="1"/>
          <p:nvPr/>
        </p:nvSpPr>
        <p:spPr>
          <a:xfrm>
            <a:off x="443014" y="15541342"/>
            <a:ext cx="14104850" cy="4893647"/>
          </a:xfrm>
          <a:prstGeom prst="rect">
            <a:avLst/>
          </a:prstGeom>
          <a:solidFill>
            <a:schemeClr val="bg1"/>
          </a:solidFill>
        </p:spPr>
        <p:txBody>
          <a:bodyPr wrap="square" rtlCol="0">
            <a:spAutoFit/>
          </a:bodyPr>
          <a:lstStyle/>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Despite </a:t>
            </a:r>
            <a:r>
              <a:rPr lang="en-US" sz="2400" dirty="0">
                <a:latin typeface="Arial" panose="020B0604020202020204" pitchFamily="34" charset="0"/>
                <a:cs typeface="Arial" panose="020B0604020202020204" pitchFamily="34" charset="0"/>
              </a:rPr>
              <a:t>the increase in popularity of surfing as a recreational </a:t>
            </a:r>
            <a:r>
              <a:rPr lang="en-US" sz="2400" dirty="0" smtClean="0">
                <a:latin typeface="Arial" panose="020B0604020202020204" pitchFamily="34" charset="0"/>
                <a:cs typeface="Arial" panose="020B0604020202020204" pitchFamily="34" charset="0"/>
              </a:rPr>
              <a:t>sport (Loveless &amp; Minahan, 2010), </a:t>
            </a:r>
            <a:r>
              <a:rPr lang="en-US" sz="2400" dirty="0">
                <a:latin typeface="Arial" panose="020B0604020202020204" pitchFamily="34" charset="0"/>
                <a:cs typeface="Arial" panose="020B0604020202020204" pitchFamily="34" charset="0"/>
              </a:rPr>
              <a:t>there is a paucity of research on the physiological aspects of surfing; more specifically, the thermoregulatory responses to prolonged partial submersion in seawater. </a:t>
            </a:r>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dynamic nature of surfing </a:t>
            </a:r>
            <a:r>
              <a:rPr lang="en-US" sz="2400" dirty="0" smtClean="0">
                <a:latin typeface="Arial" panose="020B0604020202020204" pitchFamily="34" charset="0"/>
                <a:cs typeface="Arial" panose="020B0604020202020204" pitchFamily="34" charset="0"/>
              </a:rPr>
              <a:t>(Meir et al., 1991; Farley et al., 2012) likely </a:t>
            </a:r>
            <a:r>
              <a:rPr lang="en-US" sz="2400" dirty="0">
                <a:latin typeface="Arial" panose="020B0604020202020204" pitchFamily="34" charset="0"/>
                <a:cs typeface="Arial" panose="020B0604020202020204" pitchFamily="34" charset="0"/>
              </a:rPr>
              <a:t>causes the upper and lower body to lose heat at different rates, in part because of the difference in thermal conductivity between water and air</a:t>
            </a:r>
            <a:r>
              <a:rPr lang="en-US" sz="2400" dirty="0" smtClean="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Although </a:t>
            </a:r>
            <a:r>
              <a:rPr lang="en-US" sz="2400" dirty="0">
                <a:latin typeface="Arial" panose="020B0604020202020204" pitchFamily="34" charset="0"/>
                <a:cs typeface="Arial" panose="020B0604020202020204" pitchFamily="34" charset="0"/>
              </a:rPr>
              <a:t>evidence shows that wetsuits assist with </a:t>
            </a:r>
            <a:r>
              <a:rPr lang="en-US" sz="2400" dirty="0" smtClean="0">
                <a:latin typeface="Arial" panose="020B0604020202020204" pitchFamily="34" charset="0"/>
                <a:cs typeface="Arial" panose="020B0604020202020204" pitchFamily="34" charset="0"/>
              </a:rPr>
              <a:t>thermoregulation (Wakabayashi et al., 2008; Naebe et al., 2014; Riera et al., 2014), </a:t>
            </a:r>
            <a:r>
              <a:rPr lang="en-US" sz="2400" dirty="0">
                <a:latin typeface="Arial" panose="020B0604020202020204" pitchFamily="34" charset="0"/>
                <a:cs typeface="Arial" panose="020B0604020202020204" pitchFamily="34" charset="0"/>
              </a:rPr>
              <a:t>regional skin temperatures differ across the body in </a:t>
            </a:r>
            <a:r>
              <a:rPr lang="en-US" sz="2400" dirty="0" smtClean="0">
                <a:latin typeface="Arial" panose="020B0604020202020204" pitchFamily="34" charset="0"/>
                <a:cs typeface="Arial" panose="020B0604020202020204" pitchFamily="34" charset="0"/>
              </a:rPr>
              <a:t>thermoneutral environments </a:t>
            </a:r>
            <a:r>
              <a:rPr lang="en-US" sz="2400" dirty="0">
                <a:latin typeface="Arial" panose="020B0604020202020204" pitchFamily="34" charset="0"/>
                <a:cs typeface="Arial" panose="020B0604020202020204" pitchFamily="34" charset="0"/>
              </a:rPr>
              <a:t>and adjust during exercise as a thermoregulatory </a:t>
            </a:r>
            <a:r>
              <a:rPr lang="en-US" sz="2400" dirty="0" smtClean="0">
                <a:latin typeface="Arial" panose="020B0604020202020204" pitchFamily="34" charset="0"/>
                <a:cs typeface="Arial" panose="020B0604020202020204" pitchFamily="34" charset="0"/>
              </a:rPr>
              <a:t>response (Fernandes et al., 2016).</a:t>
            </a:r>
          </a:p>
          <a:p>
            <a:endParaRPr lang="en-US" sz="2400" dirty="0">
              <a:latin typeface="Arial" panose="020B0604020202020204" pitchFamily="34" charset="0"/>
              <a:cs typeface="Arial" panose="020B0604020202020204" pitchFamily="34" charset="0"/>
            </a:endParaRPr>
          </a:p>
        </p:txBody>
      </p:sp>
      <p:sp>
        <p:nvSpPr>
          <p:cNvPr id="23" name="TextBox 22"/>
          <p:cNvSpPr txBox="1"/>
          <p:nvPr/>
        </p:nvSpPr>
        <p:spPr>
          <a:xfrm>
            <a:off x="19079313" y="4768215"/>
            <a:ext cx="14090668"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Results</a:t>
            </a:r>
          </a:p>
        </p:txBody>
      </p:sp>
      <p:pic>
        <p:nvPicPr>
          <p:cNvPr id="24" name="Picture 23"/>
          <p:cNvPicPr>
            <a:picLocks noChangeAspect="1"/>
          </p:cNvPicPr>
          <p:nvPr/>
        </p:nvPicPr>
        <p:blipFill>
          <a:blip r:embed="rId4"/>
          <a:stretch>
            <a:fillRect/>
          </a:stretch>
        </p:blipFill>
        <p:spPr>
          <a:xfrm>
            <a:off x="447580" y="408051"/>
            <a:ext cx="7197716" cy="3374931"/>
          </a:xfrm>
          <a:prstGeom prst="rect">
            <a:avLst/>
          </a:prstGeom>
        </p:spPr>
      </p:pic>
      <p:sp>
        <p:nvSpPr>
          <p:cNvPr id="13" name="TextBox 12"/>
          <p:cNvSpPr txBox="1"/>
          <p:nvPr/>
        </p:nvSpPr>
        <p:spPr>
          <a:xfrm>
            <a:off x="555452" y="20507922"/>
            <a:ext cx="14022777"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Purpose</a:t>
            </a:r>
          </a:p>
        </p:txBody>
      </p:sp>
      <p:sp>
        <p:nvSpPr>
          <p:cNvPr id="5" name="TextBox 4"/>
          <p:cNvSpPr txBox="1"/>
          <p:nvPr/>
        </p:nvSpPr>
        <p:spPr>
          <a:xfrm>
            <a:off x="15541288" y="30696599"/>
            <a:ext cx="21166719" cy="1938992"/>
          </a:xfrm>
          <a:prstGeom prst="rect">
            <a:avLst/>
          </a:prstGeom>
          <a:solidFill>
            <a:schemeClr val="bg1"/>
          </a:solidFill>
        </p:spPr>
        <p:txBody>
          <a:bodyPr wrap="square" rtlCol="0">
            <a:spAutoFit/>
          </a:bodyPr>
          <a:lstStyle/>
          <a:p>
            <a:endParaRPr lang="en-US" sz="3200" b="1" dirty="0" smtClean="0">
              <a:latin typeface="Arial" panose="020B0604020202020204" pitchFamily="34" charset="0"/>
              <a:cs typeface="Arial" panose="020B0604020202020204" pitchFamily="34" charset="0"/>
            </a:endParaRPr>
          </a:p>
          <a:p>
            <a:r>
              <a:rPr lang="en-US" sz="3200" b="1" dirty="0" smtClean="0">
                <a:latin typeface="Arial" panose="020B0604020202020204" pitchFamily="34" charset="0"/>
                <a:cs typeface="Arial" panose="020B0604020202020204" pitchFamily="34" charset="0"/>
              </a:rPr>
              <a:t>Figure </a:t>
            </a:r>
            <a:r>
              <a:rPr lang="en-US" sz="3200" b="1" dirty="0">
                <a:latin typeface="Arial" panose="020B0604020202020204" pitchFamily="34" charset="0"/>
                <a:cs typeface="Arial" panose="020B0604020202020204" pitchFamily="34" charset="0"/>
              </a:rPr>
              <a:t>2</a:t>
            </a:r>
            <a:r>
              <a:rPr lang="en-US" sz="3200" b="1"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Mean skin temperatures (</a:t>
            </a:r>
            <a:r>
              <a:rPr lang="en-US" sz="3200" b="1" dirty="0">
                <a:latin typeface="Arial" panose="020B0604020202020204" pitchFamily="34" charset="0"/>
                <a:cs typeface="Arial" panose="020B0604020202020204" pitchFamily="34" charset="0"/>
              </a:rPr>
              <a:t>A </a:t>
            </a:r>
            <a:r>
              <a:rPr lang="en-US" sz="3200" dirty="0">
                <a:latin typeface="Arial" panose="020B0604020202020204" pitchFamily="34" charset="0"/>
                <a:cs typeface="Arial" panose="020B0604020202020204" pitchFamily="34" charset="0"/>
              </a:rPr>
              <a:t>and </a:t>
            </a:r>
            <a:r>
              <a:rPr lang="en-US" sz="3200" b="1" dirty="0">
                <a:latin typeface="Arial" panose="020B0604020202020204" pitchFamily="34" charset="0"/>
                <a:cs typeface="Arial" panose="020B0604020202020204" pitchFamily="34" charset="0"/>
              </a:rPr>
              <a:t>B</a:t>
            </a:r>
            <a:r>
              <a:rPr lang="en-US" sz="3200" dirty="0">
                <a:latin typeface="Arial" panose="020B0604020202020204" pitchFamily="34" charset="0"/>
                <a:cs typeface="Arial" panose="020B0604020202020204" pitchFamily="34" charset="0"/>
              </a:rPr>
              <a:t>) and percent changes (</a:t>
            </a:r>
            <a:r>
              <a:rPr lang="en-US" sz="3200" b="1" dirty="0">
                <a:latin typeface="Arial" panose="020B0604020202020204" pitchFamily="34" charset="0"/>
                <a:cs typeface="Arial" panose="020B0604020202020204" pitchFamily="34" charset="0"/>
              </a:rPr>
              <a:t>C </a:t>
            </a:r>
            <a:r>
              <a:rPr lang="en-US" sz="3200" dirty="0">
                <a:latin typeface="Arial" panose="020B0604020202020204" pitchFamily="34" charset="0"/>
                <a:cs typeface="Arial" panose="020B0604020202020204" pitchFamily="34" charset="0"/>
              </a:rPr>
              <a:t>and </a:t>
            </a:r>
            <a:r>
              <a:rPr lang="en-US" sz="3200" b="1" dirty="0">
                <a:latin typeface="Arial" panose="020B0604020202020204" pitchFamily="34" charset="0"/>
                <a:cs typeface="Arial" panose="020B0604020202020204" pitchFamily="34" charset="0"/>
              </a:rPr>
              <a:t>D</a:t>
            </a:r>
            <a:r>
              <a:rPr lang="en-US" sz="3200" dirty="0">
                <a:latin typeface="Arial" panose="020B0604020202020204" pitchFamily="34" charset="0"/>
                <a:cs typeface="Arial" panose="020B0604020202020204" pitchFamily="34" charset="0"/>
              </a:rPr>
              <a:t>) across frontal and dorsal regional parts of the body during recreational surfing. Data </a:t>
            </a:r>
            <a:r>
              <a:rPr lang="en-US" sz="3200" dirty="0" smtClean="0">
                <a:latin typeface="Arial" panose="020B0604020202020204" pitchFamily="34" charset="0"/>
                <a:cs typeface="Arial" panose="020B0604020202020204" pitchFamily="34" charset="0"/>
              </a:rPr>
              <a:t>expressed </a:t>
            </a:r>
            <a:r>
              <a:rPr lang="en-US" sz="3200" dirty="0">
                <a:latin typeface="Arial" panose="020B0604020202020204" pitchFamily="34" charset="0"/>
                <a:cs typeface="Arial" panose="020B0604020202020204" pitchFamily="34" charset="0"/>
              </a:rPr>
              <a:t>in mean ± SD</a:t>
            </a:r>
            <a:r>
              <a:rPr lang="en-US" sz="3200" dirty="0">
                <a:latin typeface="Calibri" panose="020F050202020403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a:p>
            <a:endParaRPr lang="en-US" sz="2400" dirty="0" smtClean="0">
              <a:latin typeface="Calibri" panose="020F0502020204030204" pitchFamily="34" charset="0"/>
              <a:cs typeface="Arial" panose="020B0604020202020204" pitchFamily="34" charset="0"/>
            </a:endParaRPr>
          </a:p>
        </p:txBody>
      </p:sp>
      <p:sp>
        <p:nvSpPr>
          <p:cNvPr id="6" name="TextBox 5"/>
          <p:cNvSpPr txBox="1"/>
          <p:nvPr/>
        </p:nvSpPr>
        <p:spPr>
          <a:xfrm>
            <a:off x="37429233" y="21283731"/>
            <a:ext cx="13224120" cy="6878806"/>
          </a:xfrm>
          <a:prstGeom prst="rect">
            <a:avLst/>
          </a:prstGeom>
          <a:solidFill>
            <a:schemeClr val="bg1"/>
          </a:solidFill>
        </p:spPr>
        <p:txBody>
          <a:bodyPr wrap="square" rtlCol="0">
            <a:spAutoFit/>
          </a:bodyPr>
          <a:lstStyle/>
          <a:p>
            <a:r>
              <a:rPr lang="en-US" sz="2400" dirty="0" smtClean="0">
                <a:latin typeface="Arial" panose="020B0604020202020204" pitchFamily="34" charset="0"/>
                <a:cs typeface="Arial" panose="020B0604020202020204" pitchFamily="34" charset="0"/>
              </a:rPr>
              <a:t>Fernandes</a:t>
            </a:r>
            <a:r>
              <a:rPr lang="en-US" sz="2400" dirty="0">
                <a:latin typeface="Arial" panose="020B0604020202020204" pitchFamily="34" charset="0"/>
                <a:cs typeface="Arial" panose="020B0604020202020204" pitchFamily="34" charset="0"/>
              </a:rPr>
              <a:t>, A.A., Amorim, P.R.S, Brito, C.J., Sillero-Quintana, M., and Marins, J.C.B. (2016). Regional skin temperature response to moderate aerobic exercise measured by infrared technology. </a:t>
            </a:r>
            <a:r>
              <a:rPr lang="en-US" sz="2400" i="1" dirty="0">
                <a:latin typeface="Arial" panose="020B0604020202020204" pitchFamily="34" charset="0"/>
                <a:cs typeface="Arial" panose="020B0604020202020204" pitchFamily="34" charset="0"/>
              </a:rPr>
              <a:t>Asian J. Sports Med.</a:t>
            </a:r>
            <a:r>
              <a:rPr lang="en-US" sz="2400" dirty="0">
                <a:latin typeface="Arial" panose="020B0604020202020204" pitchFamily="34" charset="0"/>
                <a:cs typeface="Arial" panose="020B0604020202020204" pitchFamily="34" charset="0"/>
              </a:rPr>
              <a:t> 7(1): 1-8</a:t>
            </a:r>
            <a:r>
              <a:rPr lang="en-US" sz="2400"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Loveless, D. J. and Minahan, C. (2010) Peak aerobic power and paddling efficiency in recreational and competitive junior male surfers. </a:t>
            </a:r>
            <a:r>
              <a:rPr lang="en-US" sz="2400" i="1" dirty="0">
                <a:latin typeface="Arial" panose="020B0604020202020204" pitchFamily="34" charset="0"/>
                <a:cs typeface="Arial" panose="020B0604020202020204" pitchFamily="34" charset="0"/>
              </a:rPr>
              <a:t>European Journal of Sport Science</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10</a:t>
            </a:r>
            <a:r>
              <a:rPr lang="en-US" sz="2400" dirty="0">
                <a:latin typeface="Arial" panose="020B0604020202020204" pitchFamily="34" charset="0"/>
                <a:cs typeface="Arial" panose="020B0604020202020204" pitchFamily="34" charset="0"/>
              </a:rPr>
              <a:t>(6): 407-415</a:t>
            </a:r>
            <a:r>
              <a:rPr lang="en-US" sz="2400"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Meir, R. A., Lowdon, B. J., and Dave, A. J. (1991). Heart rates and estimated energy expenditure during recreational surfing. </a:t>
            </a:r>
            <a:r>
              <a:rPr lang="en-US" sz="2400" i="1" dirty="0">
                <a:latin typeface="Arial" panose="020B0604020202020204" pitchFamily="34" charset="0"/>
                <a:cs typeface="Arial" panose="020B0604020202020204" pitchFamily="34" charset="0"/>
              </a:rPr>
              <a:t>The Australian Journal of Science and Medicine in Sport</a:t>
            </a:r>
            <a:r>
              <a:rPr lang="en-US" sz="2400" dirty="0">
                <a:latin typeface="Arial" panose="020B0604020202020204" pitchFamily="34" charset="0"/>
                <a:cs typeface="Arial" panose="020B0604020202020204" pitchFamily="34" charset="0"/>
              </a:rPr>
              <a:t> 23(3): 70-74</a:t>
            </a:r>
            <a:r>
              <a:rPr lang="en-US" sz="2400"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Naebe, M., Robins, N., Wang, X., and Collins. P. (2013). Assessment of performance properties of wetsuits. </a:t>
            </a:r>
            <a:r>
              <a:rPr lang="en-US" sz="2400" i="1" dirty="0">
                <a:latin typeface="Arial" panose="020B0604020202020204" pitchFamily="34" charset="0"/>
                <a:cs typeface="Arial" panose="020B0604020202020204" pitchFamily="34" charset="0"/>
              </a:rPr>
              <a:t>Journal of Sports Engineering and Technology</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Wakabayashi, H., Kaneda, K., Sato, D., Tochihara, Y., Nomura, T. (2008). Effect of non-uniform skin temperature on thermoregulatory response during water immersion. </a:t>
            </a:r>
            <a:r>
              <a:rPr lang="en-US" sz="2400" i="1" dirty="0">
                <a:latin typeface="Arial" panose="020B0604020202020204" pitchFamily="34" charset="0"/>
                <a:cs typeface="Arial" panose="020B0604020202020204" pitchFamily="34" charset="0"/>
              </a:rPr>
              <a:t>European Journal of Applied Physiology</a:t>
            </a:r>
            <a:r>
              <a:rPr lang="en-US" sz="2400" dirty="0">
                <a:latin typeface="Arial" panose="020B0604020202020204" pitchFamily="34" charset="0"/>
                <a:cs typeface="Arial" panose="020B0604020202020204" pitchFamily="34" charset="0"/>
              </a:rPr>
              <a:t>. 104(2): 175-181. </a:t>
            </a:r>
          </a:p>
          <a:p>
            <a:r>
              <a:rPr lang="en-US" sz="2100" dirty="0">
                <a:latin typeface="Arial" panose="020B0604020202020204" pitchFamily="34" charset="0"/>
                <a:cs typeface="Arial" panose="020B0604020202020204" pitchFamily="34" charset="0"/>
              </a:rPr>
              <a:t>. </a:t>
            </a:r>
          </a:p>
        </p:txBody>
      </p:sp>
      <p:sp>
        <p:nvSpPr>
          <p:cNvPr id="20" name="TextBox 19"/>
          <p:cNvSpPr txBox="1"/>
          <p:nvPr/>
        </p:nvSpPr>
        <p:spPr>
          <a:xfrm>
            <a:off x="21846614" y="20731502"/>
            <a:ext cx="2406335" cy="1934376"/>
          </a:xfrm>
          <a:prstGeom prst="rect">
            <a:avLst/>
          </a:prstGeom>
          <a:noFill/>
        </p:spPr>
        <p:txBody>
          <a:bodyPr wrap="square" rtlCol="0">
            <a:spAutoFit/>
          </a:bodyPr>
          <a:lstStyle/>
          <a:p>
            <a:endParaRPr lang="en-US" sz="2520" dirty="0">
              <a:latin typeface="Arial" panose="020B0604020202020204" pitchFamily="34" charset="0"/>
              <a:cs typeface="Arial" panose="020B0604020202020204" pitchFamily="34" charset="0"/>
            </a:endParaRPr>
          </a:p>
          <a:p>
            <a:pPr>
              <a:lnSpc>
                <a:spcPct val="150000"/>
              </a:lnSpc>
            </a:pPr>
            <a:r>
              <a:rPr lang="en-US" sz="2100" b="1" dirty="0">
                <a:latin typeface="Arial" panose="020B0604020202020204" pitchFamily="34" charset="0"/>
                <a:cs typeface="Arial" panose="020B0604020202020204" pitchFamily="34" charset="0"/>
              </a:rPr>
              <a:t>   Chest</a:t>
            </a:r>
          </a:p>
          <a:p>
            <a:pPr>
              <a:lnSpc>
                <a:spcPct val="150000"/>
              </a:lnSpc>
            </a:pPr>
            <a:endParaRPr lang="en-US" sz="2100" b="1" dirty="0">
              <a:latin typeface="Arial" panose="020B0604020202020204" pitchFamily="34" charset="0"/>
              <a:cs typeface="Arial" panose="020B0604020202020204" pitchFamily="34" charset="0"/>
            </a:endParaRPr>
          </a:p>
          <a:p>
            <a:pPr>
              <a:lnSpc>
                <a:spcPct val="150000"/>
              </a:lnSpc>
            </a:pPr>
            <a:r>
              <a:rPr lang="en-US" sz="2100" b="1" dirty="0">
                <a:latin typeface="Arial" panose="020B0604020202020204" pitchFamily="34" charset="0"/>
                <a:cs typeface="Arial" panose="020B0604020202020204" pitchFamily="34" charset="0"/>
              </a:rPr>
              <a:t>Forearm</a:t>
            </a:r>
          </a:p>
        </p:txBody>
      </p:sp>
      <p:sp>
        <p:nvSpPr>
          <p:cNvPr id="28" name="TextBox 27"/>
          <p:cNvSpPr txBox="1"/>
          <p:nvPr/>
        </p:nvSpPr>
        <p:spPr>
          <a:xfrm>
            <a:off x="28920160" y="21283731"/>
            <a:ext cx="2617860" cy="138499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Back</a:t>
            </a:r>
          </a:p>
          <a:p>
            <a:endParaRPr lang="en-US" sz="2100" b="1" dirty="0">
              <a:solidFill>
                <a:schemeClr val="bg1"/>
              </a:solidFill>
              <a:latin typeface="Arial" panose="020B0604020202020204" pitchFamily="34" charset="0"/>
              <a:cs typeface="Arial" panose="020B0604020202020204" pitchFamily="34" charset="0"/>
            </a:endParaRPr>
          </a:p>
          <a:p>
            <a:endParaRPr lang="en-US" sz="2100" b="1" dirty="0">
              <a:latin typeface="Arial" panose="020B0604020202020204" pitchFamily="34" charset="0"/>
              <a:cs typeface="Arial" panose="020B0604020202020204" pitchFamily="34" charset="0"/>
            </a:endParaRPr>
          </a:p>
          <a:p>
            <a:r>
              <a:rPr lang="en-US" sz="2100" b="1" dirty="0">
                <a:latin typeface="Arial" panose="020B0604020202020204" pitchFamily="34" charset="0"/>
                <a:cs typeface="Arial" panose="020B0604020202020204" pitchFamily="34" charset="0"/>
              </a:rPr>
              <a:t>Arm</a:t>
            </a:r>
          </a:p>
        </p:txBody>
      </p:sp>
      <p:sp>
        <p:nvSpPr>
          <p:cNvPr id="29" name="TextBox 28"/>
          <p:cNvSpPr txBox="1"/>
          <p:nvPr/>
        </p:nvSpPr>
        <p:spPr>
          <a:xfrm>
            <a:off x="21714058" y="22739927"/>
            <a:ext cx="2131185" cy="1708160"/>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     Lower Abdomen</a:t>
            </a:r>
          </a:p>
          <a:p>
            <a:endParaRPr lang="en-US" sz="2100" b="1" dirty="0">
              <a:latin typeface="Arial" panose="020B0604020202020204" pitchFamily="34" charset="0"/>
              <a:cs typeface="Arial" panose="020B0604020202020204" pitchFamily="34" charset="0"/>
            </a:endParaRPr>
          </a:p>
          <a:p>
            <a:endParaRPr lang="en-US" sz="2100" b="1" dirty="0">
              <a:latin typeface="Arial" panose="020B0604020202020204" pitchFamily="34" charset="0"/>
              <a:cs typeface="Arial" panose="020B0604020202020204" pitchFamily="34" charset="0"/>
            </a:endParaRPr>
          </a:p>
          <a:p>
            <a:r>
              <a:rPr lang="en-US" sz="2100" b="1" dirty="0">
                <a:latin typeface="Arial" panose="020B0604020202020204" pitchFamily="34" charset="0"/>
                <a:cs typeface="Arial" panose="020B0604020202020204" pitchFamily="34" charset="0"/>
              </a:rPr>
              <a:t>        Thigh</a:t>
            </a:r>
          </a:p>
        </p:txBody>
      </p:sp>
      <p:sp>
        <p:nvSpPr>
          <p:cNvPr id="30" name="TextBox 29"/>
          <p:cNvSpPr txBox="1"/>
          <p:nvPr/>
        </p:nvSpPr>
        <p:spPr>
          <a:xfrm>
            <a:off x="21846615" y="25967100"/>
            <a:ext cx="2406335" cy="1934376"/>
          </a:xfrm>
          <a:prstGeom prst="rect">
            <a:avLst/>
          </a:prstGeom>
          <a:noFill/>
        </p:spPr>
        <p:txBody>
          <a:bodyPr wrap="square" rtlCol="0">
            <a:spAutoFit/>
          </a:bodyPr>
          <a:lstStyle/>
          <a:p>
            <a:endParaRPr lang="en-US" sz="2520" dirty="0">
              <a:latin typeface="Arial" panose="020B0604020202020204" pitchFamily="34" charset="0"/>
              <a:cs typeface="Arial" panose="020B0604020202020204" pitchFamily="34" charset="0"/>
            </a:endParaRPr>
          </a:p>
          <a:p>
            <a:pPr>
              <a:lnSpc>
                <a:spcPct val="150000"/>
              </a:lnSpc>
            </a:pPr>
            <a:r>
              <a:rPr lang="en-US" sz="2100" b="1" dirty="0">
                <a:latin typeface="Arial" panose="020B0604020202020204" pitchFamily="34" charset="0"/>
                <a:cs typeface="Arial" panose="020B0604020202020204" pitchFamily="34" charset="0"/>
              </a:rPr>
              <a:t>   Chest</a:t>
            </a:r>
          </a:p>
          <a:p>
            <a:pPr>
              <a:lnSpc>
                <a:spcPct val="150000"/>
              </a:lnSpc>
            </a:pPr>
            <a:endParaRPr lang="en-US" sz="2100" b="1" dirty="0">
              <a:latin typeface="Arial" panose="020B0604020202020204" pitchFamily="34" charset="0"/>
              <a:cs typeface="Arial" panose="020B0604020202020204" pitchFamily="34" charset="0"/>
            </a:endParaRPr>
          </a:p>
          <a:p>
            <a:pPr>
              <a:lnSpc>
                <a:spcPct val="150000"/>
              </a:lnSpc>
            </a:pPr>
            <a:r>
              <a:rPr lang="en-US" sz="2100" b="1" dirty="0">
                <a:latin typeface="Arial" panose="020B0604020202020204" pitchFamily="34" charset="0"/>
                <a:cs typeface="Arial" panose="020B0604020202020204" pitchFamily="34" charset="0"/>
              </a:rPr>
              <a:t>Forearm</a:t>
            </a:r>
          </a:p>
        </p:txBody>
      </p:sp>
      <p:sp>
        <p:nvSpPr>
          <p:cNvPr id="31" name="TextBox 30"/>
          <p:cNvSpPr txBox="1"/>
          <p:nvPr/>
        </p:nvSpPr>
        <p:spPr>
          <a:xfrm>
            <a:off x="21714058" y="27938456"/>
            <a:ext cx="2109345" cy="1708160"/>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     Lower Abdomen</a:t>
            </a:r>
          </a:p>
          <a:p>
            <a:endParaRPr lang="en-US" sz="2100" b="1" dirty="0">
              <a:latin typeface="Arial" panose="020B0604020202020204" pitchFamily="34" charset="0"/>
              <a:cs typeface="Arial" panose="020B0604020202020204" pitchFamily="34" charset="0"/>
            </a:endParaRPr>
          </a:p>
          <a:p>
            <a:r>
              <a:rPr lang="en-US" sz="2100" b="1" dirty="0">
                <a:latin typeface="Arial" panose="020B0604020202020204" pitchFamily="34" charset="0"/>
                <a:cs typeface="Arial" panose="020B0604020202020204" pitchFamily="34" charset="0"/>
              </a:rPr>
              <a:t>     </a:t>
            </a:r>
          </a:p>
          <a:p>
            <a:r>
              <a:rPr lang="en-US" sz="2100" b="1" dirty="0">
                <a:latin typeface="Arial" panose="020B0604020202020204" pitchFamily="34" charset="0"/>
                <a:cs typeface="Arial" panose="020B0604020202020204" pitchFamily="34" charset="0"/>
              </a:rPr>
              <a:t>      Thigh</a:t>
            </a:r>
          </a:p>
        </p:txBody>
      </p:sp>
      <p:sp>
        <p:nvSpPr>
          <p:cNvPr id="32" name="TextBox 31"/>
          <p:cNvSpPr txBox="1"/>
          <p:nvPr/>
        </p:nvSpPr>
        <p:spPr>
          <a:xfrm>
            <a:off x="28940804" y="26452201"/>
            <a:ext cx="2617860" cy="138499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Back</a:t>
            </a:r>
          </a:p>
          <a:p>
            <a:endParaRPr lang="en-US" sz="2100" b="1" dirty="0">
              <a:latin typeface="Arial" panose="020B0604020202020204" pitchFamily="34" charset="0"/>
              <a:cs typeface="Arial" panose="020B0604020202020204" pitchFamily="34" charset="0"/>
            </a:endParaRPr>
          </a:p>
          <a:p>
            <a:endParaRPr lang="en-US" sz="2100" b="1" dirty="0">
              <a:latin typeface="Arial" panose="020B0604020202020204" pitchFamily="34" charset="0"/>
              <a:cs typeface="Arial" panose="020B0604020202020204" pitchFamily="34" charset="0"/>
            </a:endParaRPr>
          </a:p>
          <a:p>
            <a:r>
              <a:rPr lang="en-US" sz="2100" b="1" dirty="0">
                <a:latin typeface="Arial" panose="020B0604020202020204" pitchFamily="34" charset="0"/>
                <a:cs typeface="Arial" panose="020B0604020202020204" pitchFamily="34" charset="0"/>
              </a:rPr>
              <a:t>Arm</a:t>
            </a:r>
          </a:p>
        </p:txBody>
      </p:sp>
      <p:sp>
        <p:nvSpPr>
          <p:cNvPr id="33" name="TextBox 32"/>
          <p:cNvSpPr txBox="1"/>
          <p:nvPr/>
        </p:nvSpPr>
        <p:spPr>
          <a:xfrm>
            <a:off x="28920160" y="23177651"/>
            <a:ext cx="2250461" cy="138499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Lower Back</a:t>
            </a:r>
          </a:p>
          <a:p>
            <a:endParaRPr lang="en-US" sz="2100" b="1" dirty="0">
              <a:latin typeface="Arial" panose="020B0604020202020204" pitchFamily="34" charset="0"/>
              <a:cs typeface="Arial" panose="020B0604020202020204" pitchFamily="34" charset="0"/>
            </a:endParaRPr>
          </a:p>
          <a:p>
            <a:endParaRPr lang="en-US" sz="2100" b="1" dirty="0">
              <a:latin typeface="Arial" panose="020B0604020202020204" pitchFamily="34" charset="0"/>
              <a:cs typeface="Arial" panose="020B0604020202020204" pitchFamily="34" charset="0"/>
            </a:endParaRPr>
          </a:p>
          <a:p>
            <a:r>
              <a:rPr lang="en-US" sz="2100" b="1" dirty="0">
                <a:latin typeface="Arial" panose="020B0604020202020204" pitchFamily="34" charset="0"/>
                <a:cs typeface="Arial" panose="020B0604020202020204" pitchFamily="34" charset="0"/>
              </a:rPr>
              <a:t>Calf</a:t>
            </a:r>
          </a:p>
        </p:txBody>
      </p:sp>
      <p:sp>
        <p:nvSpPr>
          <p:cNvPr id="34" name="TextBox 33"/>
          <p:cNvSpPr txBox="1"/>
          <p:nvPr/>
        </p:nvSpPr>
        <p:spPr>
          <a:xfrm>
            <a:off x="28920161" y="28178868"/>
            <a:ext cx="2250461" cy="138499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Lower Back</a:t>
            </a:r>
          </a:p>
          <a:p>
            <a:endParaRPr lang="en-US" sz="2100" b="1" dirty="0">
              <a:latin typeface="Arial" panose="020B0604020202020204" pitchFamily="34" charset="0"/>
              <a:cs typeface="Arial" panose="020B0604020202020204" pitchFamily="34" charset="0"/>
            </a:endParaRPr>
          </a:p>
          <a:p>
            <a:endParaRPr lang="en-US" sz="2100" b="1" dirty="0">
              <a:latin typeface="Arial" panose="020B0604020202020204" pitchFamily="34" charset="0"/>
              <a:cs typeface="Arial" panose="020B0604020202020204" pitchFamily="34" charset="0"/>
            </a:endParaRPr>
          </a:p>
          <a:p>
            <a:r>
              <a:rPr lang="en-US" sz="2100" b="1" dirty="0">
                <a:latin typeface="Arial" panose="020B0604020202020204" pitchFamily="34" charset="0"/>
                <a:cs typeface="Arial" panose="020B0604020202020204" pitchFamily="34" charset="0"/>
              </a:rPr>
              <a:t>Calf</a:t>
            </a:r>
          </a:p>
        </p:txBody>
      </p:sp>
      <p:sp>
        <p:nvSpPr>
          <p:cNvPr id="25" name="TextBox 24"/>
          <p:cNvSpPr txBox="1"/>
          <p:nvPr/>
        </p:nvSpPr>
        <p:spPr>
          <a:xfrm>
            <a:off x="37510891" y="29926920"/>
            <a:ext cx="13224120" cy="1569660"/>
          </a:xfrm>
          <a:prstGeom prst="rect">
            <a:avLst/>
          </a:prstGeom>
          <a:solidFill>
            <a:schemeClr val="bg1"/>
          </a:solidFill>
        </p:spPr>
        <p:txBody>
          <a:bodyPr wrap="square" rtlCol="0">
            <a:spAutoFit/>
          </a:bodyPr>
          <a:lstStyle/>
          <a:p>
            <a:pPr algn="just"/>
            <a:r>
              <a:rPr lang="en-US" sz="2400" dirty="0">
                <a:latin typeface="Arial" panose="020B0604020202020204" pitchFamily="34" charset="0"/>
                <a:cs typeface="Arial" panose="020B0604020202020204" pitchFamily="34" charset="0"/>
              </a:rPr>
              <a:t>We would like to thank the surf research interns: Cody Cuchna, Heather </a:t>
            </a:r>
            <a:r>
              <a:rPr lang="en-US" sz="2400" dirty="0" smtClean="0">
                <a:latin typeface="Arial" panose="020B0604020202020204" pitchFamily="34" charset="0"/>
                <a:cs typeface="Arial" panose="020B0604020202020204" pitchFamily="34" charset="0"/>
              </a:rPr>
              <a:t>Furr, Thomas Hastings, </a:t>
            </a:r>
            <a:r>
              <a:rPr lang="en-US" sz="2400" dirty="0">
                <a:latin typeface="Arial" panose="020B0604020202020204" pitchFamily="34" charset="0"/>
                <a:cs typeface="Arial" panose="020B0604020202020204" pitchFamily="34" charset="0"/>
              </a:rPr>
              <a:t>Ning Jia, Gavin Palma and Moses Wosk, and the California State University: San Marcos undergraduate </a:t>
            </a:r>
            <a:r>
              <a:rPr lang="en-US" sz="2400" dirty="0" smtClean="0">
                <a:latin typeface="Arial" panose="020B0604020202020204" pitchFamily="34" charset="0"/>
                <a:cs typeface="Arial" panose="020B0604020202020204" pitchFamily="34" charset="0"/>
              </a:rPr>
              <a:t>KINE 326 Exercise </a:t>
            </a:r>
            <a:r>
              <a:rPr lang="en-US" sz="2400" dirty="0">
                <a:latin typeface="Arial" panose="020B0604020202020204" pitchFamily="34" charset="0"/>
                <a:cs typeface="Arial" panose="020B0604020202020204" pitchFamily="34" charset="0"/>
              </a:rPr>
              <a:t>Physiology class participants for their help with data collection. </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We would also like to thank Hurley for donating wetsuits for </a:t>
            </a:r>
            <a:r>
              <a:rPr lang="en-US" sz="2400" smtClean="0">
                <a:latin typeface="Arial" panose="020B0604020202020204" pitchFamily="34" charset="0"/>
                <a:cs typeface="Arial" panose="020B0604020202020204" pitchFamily="34" charset="0"/>
              </a:rPr>
              <a:t>this study.</a:t>
            </a:r>
            <a:endParaRPr lang="en-US" sz="2400" dirty="0">
              <a:latin typeface="Arial" panose="020B0604020202020204" pitchFamily="34" charset="0"/>
              <a:cs typeface="Arial" panose="020B0604020202020204" pitchFamily="34" charset="0"/>
            </a:endParaRPr>
          </a:p>
        </p:txBody>
      </p:sp>
      <p:sp>
        <p:nvSpPr>
          <p:cNvPr id="35" name="TextBox 34"/>
          <p:cNvSpPr txBox="1"/>
          <p:nvPr/>
        </p:nvSpPr>
        <p:spPr>
          <a:xfrm>
            <a:off x="37429233" y="13460686"/>
            <a:ext cx="13224120" cy="5650778"/>
          </a:xfrm>
          <a:prstGeom prst="rect">
            <a:avLst/>
          </a:prstGeom>
          <a:solidFill>
            <a:schemeClr val="bg1"/>
          </a:solidFill>
        </p:spPr>
        <p:txBody>
          <a:bodyPr wrap="square" rtlCol="0">
            <a:spAutoFit/>
          </a:bodyPr>
          <a:lstStyle/>
          <a:p>
            <a:endParaRPr lang="en-US" sz="2400" b="1" dirty="0">
              <a:latin typeface="Arial" panose="020B0604020202020204" pitchFamily="34" charset="0"/>
              <a:cs typeface="Arial" panose="020B0604020202020204" pitchFamily="34" charset="0"/>
            </a:endParaRPr>
          </a:p>
          <a:p>
            <a:pPr marL="246700" indent="-2467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There are regional differences in mean </a:t>
            </a:r>
            <a:r>
              <a:rPr lang="en-US" sz="2400" dirty="0">
                <a:latin typeface="Arial" panose="020B0604020202020204" pitchFamily="34" charset="0"/>
                <a:cs typeface="Arial" panose="020B0604020202020204" pitchFamily="34" charset="0"/>
              </a:rPr>
              <a:t>skin </a:t>
            </a:r>
            <a:r>
              <a:rPr lang="en-US" sz="2400" dirty="0" smtClean="0">
                <a:latin typeface="Arial" panose="020B0604020202020204" pitchFamily="34" charset="0"/>
                <a:cs typeface="Arial" panose="020B0604020202020204" pitchFamily="34" charset="0"/>
              </a:rPr>
              <a:t>temperatures throughout </a:t>
            </a:r>
            <a:r>
              <a:rPr lang="en-US" sz="2400" dirty="0">
                <a:latin typeface="Arial" panose="020B0604020202020204" pitchFamily="34" charset="0"/>
                <a:cs typeface="Arial" panose="020B0604020202020204" pitchFamily="34" charset="0"/>
              </a:rPr>
              <a:t>an average 65-minute recreational surf session </a:t>
            </a:r>
            <a:r>
              <a:rPr lang="en-US" sz="2400" dirty="0" smtClean="0">
                <a:latin typeface="Arial" panose="020B0604020202020204" pitchFamily="34" charset="0"/>
                <a:cs typeface="Arial" panose="020B0604020202020204" pitchFamily="34" charset="0"/>
              </a:rPr>
              <a:t>while wearing a wetsuit (</a:t>
            </a:r>
            <a:r>
              <a:rPr lang="en-US" sz="2400" b="1" dirty="0" smtClean="0">
                <a:latin typeface="Arial" panose="020B0604020202020204" pitchFamily="34" charset="0"/>
                <a:cs typeface="Arial" panose="020B0604020202020204" pitchFamily="34" charset="0"/>
              </a:rPr>
              <a:t>Figure </a:t>
            </a:r>
            <a:r>
              <a:rPr lang="en-US" sz="2400" b="1"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a:t>
            </a:r>
          </a:p>
          <a:p>
            <a:pPr marL="246700" indent="-2467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246700" indent="-246700" algn="just">
              <a:buFont typeface="Arial" panose="020B0604020202020204" pitchFamily="34" charset="0"/>
              <a:buChar char="•"/>
            </a:pPr>
            <a:r>
              <a:rPr lang="en-US" sz="2400" dirty="0" smtClean="0">
                <a:latin typeface="Arial" panose="020B0604020202020204" pitchFamily="34" charset="0"/>
                <a:cs typeface="Arial" panose="020B0604020202020204" pitchFamily="34" charset="0"/>
              </a:rPr>
              <a:t>Significant </a:t>
            </a:r>
            <a:r>
              <a:rPr lang="en-US" sz="2400" dirty="0">
                <a:latin typeface="Arial" panose="020B0604020202020204" pitchFamily="34" charset="0"/>
                <a:cs typeface="Arial" panose="020B0604020202020204" pitchFamily="34" charset="0"/>
              </a:rPr>
              <a:t>differences (p&lt;0.001) in mean skin temperature were found across the body </a:t>
            </a:r>
            <a:r>
              <a:rPr lang="en-US" sz="2400" dirty="0" smtClean="0">
                <a:latin typeface="Arial" panose="020B0604020202020204" pitchFamily="34" charset="0"/>
                <a:cs typeface="Arial" panose="020B0604020202020204" pitchFamily="34" charset="0"/>
              </a:rPr>
              <a:t>while </a:t>
            </a:r>
            <a:r>
              <a:rPr lang="en-US" sz="2400" dirty="0">
                <a:latin typeface="Arial" panose="020B0604020202020204" pitchFamily="34" charset="0"/>
                <a:cs typeface="Arial" panose="020B0604020202020204" pitchFamily="34" charset="0"/>
              </a:rPr>
              <a:t>wearing a wetsuit during recreational </a:t>
            </a:r>
            <a:r>
              <a:rPr lang="en-US" sz="2400" dirty="0" smtClean="0">
                <a:latin typeface="Arial" panose="020B0604020202020204" pitchFamily="34" charset="0"/>
                <a:cs typeface="Arial" panose="020B0604020202020204" pitchFamily="34" charset="0"/>
              </a:rPr>
              <a:t>surfing </a:t>
            </a:r>
            <a:r>
              <a:rPr lang="en-US" sz="2400" b="1" dirty="0" smtClean="0">
                <a:latin typeface="Arial" panose="020B0604020202020204" pitchFamily="34" charset="0"/>
                <a:cs typeface="Arial" panose="020B0604020202020204" pitchFamily="34" charset="0"/>
              </a:rPr>
              <a:t>(Figure 2</a:t>
            </a:r>
            <a:r>
              <a:rPr lang="en-US" sz="2400"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a:t>
            </a:r>
          </a:p>
          <a:p>
            <a:endParaRPr lang="en-US" sz="2400" b="1" dirty="0">
              <a:latin typeface="Arial" panose="020B0604020202020204" pitchFamily="34" charset="0"/>
              <a:cs typeface="Arial" panose="020B0604020202020204" pitchFamily="34" charset="0"/>
            </a:endParaRPr>
          </a:p>
          <a:p>
            <a:pPr marL="246700" indent="-246700">
              <a:buFont typeface="Arial" panose="020B0604020202020204" pitchFamily="34" charset="0"/>
              <a:buChar char="•"/>
            </a:pPr>
            <a:r>
              <a:rPr lang="en-US" sz="2400" dirty="0">
                <a:latin typeface="Arial" panose="020B0604020202020204" pitchFamily="34" charset="0"/>
                <a:cs typeface="Arial" panose="020B0604020202020204" pitchFamily="34" charset="0"/>
              </a:rPr>
              <a:t>Within session changes in skin temperature were significant for several regions of the body </a:t>
            </a: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p&lt;0.001), and the magnitude of these changes varied significantly between </a:t>
            </a:r>
            <a:r>
              <a:rPr lang="en-US" sz="2400" dirty="0" smtClean="0">
                <a:latin typeface="Arial" panose="020B0604020202020204" pitchFamily="34" charset="0"/>
                <a:cs typeface="Arial" panose="020B0604020202020204" pitchFamily="34" charset="0"/>
              </a:rPr>
              <a:t>regions </a:t>
            </a:r>
            <a:r>
              <a:rPr lang="en-US" sz="2400" b="1" dirty="0" smtClean="0">
                <a:latin typeface="Arial" panose="020B0604020202020204" pitchFamily="34" charset="0"/>
                <a:cs typeface="Arial" panose="020B0604020202020204" pitchFamily="34" charset="0"/>
              </a:rPr>
              <a:t>(Figure 2</a:t>
            </a:r>
            <a:r>
              <a:rPr lang="en-US" sz="2400"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a:t>
            </a:r>
          </a:p>
          <a:p>
            <a:pPr marL="246700" indent="-2467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246700" indent="-2467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These data demonstrate differences in skin temperatures of recreational surfers wearing a wetsuit, which may have significant implications for wetsuit design within the surf industry.</a:t>
            </a:r>
          </a:p>
          <a:p>
            <a:pPr marL="246700" indent="-2467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246700" indent="-246700">
              <a:buFont typeface="Arial" panose="020B0604020202020204" pitchFamily="34" charset="0"/>
              <a:buChar char="•"/>
            </a:pPr>
            <a:endParaRPr lang="en-US" sz="2520" dirty="0">
              <a:latin typeface="Arial" panose="020B0604020202020204" pitchFamily="34" charset="0"/>
              <a:cs typeface="Arial" panose="020B0604020202020204" pitchFamily="34" charset="0"/>
            </a:endParaRPr>
          </a:p>
        </p:txBody>
      </p:sp>
      <p:graphicFrame>
        <p:nvGraphicFramePr>
          <p:cNvPr id="39" name="Table 38"/>
          <p:cNvGraphicFramePr>
            <a:graphicFrameLocks noGrp="1"/>
          </p:cNvGraphicFramePr>
          <p:nvPr>
            <p:extLst>
              <p:ext uri="{D42A27DB-BD31-4B8C-83A1-F6EECF244321}">
                <p14:modId xmlns:p14="http://schemas.microsoft.com/office/powerpoint/2010/main" val="3251725777"/>
              </p:ext>
            </p:extLst>
          </p:nvPr>
        </p:nvGraphicFramePr>
        <p:xfrm>
          <a:off x="17282585" y="6286458"/>
          <a:ext cx="17841036" cy="1417362"/>
        </p:xfrm>
        <a:graphic>
          <a:graphicData uri="http://schemas.openxmlformats.org/drawingml/2006/table">
            <a:tbl>
              <a:tblPr firstRow="1" firstCol="1" bandRow="1">
                <a:tableStyleId>{9D7B26C5-4107-4FEC-AEDC-1716B250A1EF}</a:tableStyleId>
              </a:tblPr>
              <a:tblGrid>
                <a:gridCol w="3572585">
                  <a:extLst>
                    <a:ext uri="{9D8B030D-6E8A-4147-A177-3AD203B41FA5}">
                      <a16:colId xmlns:a16="http://schemas.microsoft.com/office/drawing/2014/main" val="20000"/>
                    </a:ext>
                  </a:extLst>
                </a:gridCol>
                <a:gridCol w="3185930">
                  <a:extLst>
                    <a:ext uri="{9D8B030D-6E8A-4147-A177-3AD203B41FA5}">
                      <a16:colId xmlns:a16="http://schemas.microsoft.com/office/drawing/2014/main" val="20001"/>
                    </a:ext>
                  </a:extLst>
                </a:gridCol>
                <a:gridCol w="2724150">
                  <a:extLst>
                    <a:ext uri="{9D8B030D-6E8A-4147-A177-3AD203B41FA5}">
                      <a16:colId xmlns:a16="http://schemas.microsoft.com/office/drawing/2014/main" val="20002"/>
                    </a:ext>
                  </a:extLst>
                </a:gridCol>
                <a:gridCol w="2833870">
                  <a:extLst>
                    <a:ext uri="{9D8B030D-6E8A-4147-A177-3AD203B41FA5}">
                      <a16:colId xmlns:a16="http://schemas.microsoft.com/office/drawing/2014/main" val="20003"/>
                    </a:ext>
                  </a:extLst>
                </a:gridCol>
                <a:gridCol w="2503803">
                  <a:extLst>
                    <a:ext uri="{9D8B030D-6E8A-4147-A177-3AD203B41FA5}">
                      <a16:colId xmlns:a16="http://schemas.microsoft.com/office/drawing/2014/main" val="20004"/>
                    </a:ext>
                  </a:extLst>
                </a:gridCol>
                <a:gridCol w="3020698">
                  <a:extLst>
                    <a:ext uri="{9D8B030D-6E8A-4147-A177-3AD203B41FA5}">
                      <a16:colId xmlns:a16="http://schemas.microsoft.com/office/drawing/2014/main" val="20005"/>
                    </a:ext>
                  </a:extLst>
                </a:gridCol>
              </a:tblGrid>
              <a:tr h="685842">
                <a:tc>
                  <a:txBody>
                    <a:bodyPr/>
                    <a:lstStyle/>
                    <a:p>
                      <a:pPr marL="0" marR="0" algn="ctr">
                        <a:lnSpc>
                          <a:spcPct val="107000"/>
                        </a:lnSpc>
                        <a:spcBef>
                          <a:spcPts val="0"/>
                        </a:spcBef>
                        <a:spcAft>
                          <a:spcPts val="0"/>
                        </a:spcAft>
                      </a:pPr>
                      <a:r>
                        <a:rPr lang="en-US" sz="2400" dirty="0">
                          <a:effectLst/>
                        </a:rPr>
                        <a:t>Water </a:t>
                      </a:r>
                      <a:r>
                        <a:rPr lang="en-US" sz="2400" dirty="0" smtClean="0">
                          <a:effectLst/>
                        </a:rPr>
                        <a:t>temperature</a:t>
                      </a:r>
                      <a:r>
                        <a:rPr lang="en-US" sz="2400" baseline="0" dirty="0" smtClean="0">
                          <a:effectLst/>
                        </a:rPr>
                        <a:t> (</a:t>
                      </a:r>
                      <a:r>
                        <a:rPr lang="en-US" sz="2400" dirty="0" smtClean="0">
                          <a:effectLst/>
                        </a:rPr>
                        <a:t>C°)</a:t>
                      </a:r>
                      <a:endParaRPr lang="en-US" sz="2400" b="0" dirty="0" smtClean="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tc>
                <a:tc>
                  <a:txBody>
                    <a:bodyPr/>
                    <a:lstStyle/>
                    <a:p>
                      <a:pPr marL="0" marR="0" lvl="0" indent="0" algn="ctr" defTabSz="3840480" rtl="0" eaLnBrk="1" fontAlgn="auto" latinLnBrk="0" hangingPunct="1">
                        <a:lnSpc>
                          <a:spcPct val="107000"/>
                        </a:lnSpc>
                        <a:spcBef>
                          <a:spcPts val="0"/>
                        </a:spcBef>
                        <a:spcAft>
                          <a:spcPts val="0"/>
                        </a:spcAft>
                        <a:buClrTx/>
                        <a:buSzTx/>
                        <a:buFontTx/>
                        <a:buNone/>
                        <a:tabLst/>
                        <a:defRPr/>
                      </a:pPr>
                      <a:r>
                        <a:rPr lang="en-US" sz="2400" dirty="0" smtClean="0">
                          <a:effectLst/>
                        </a:rPr>
                        <a:t>Air temperature</a:t>
                      </a:r>
                      <a:r>
                        <a:rPr kumimoji="0" lang="en-US" sz="2400" u="none" strike="noStrike" kern="1200" cap="none" spc="0" normalizeH="0" baseline="0" noProof="0" dirty="0" smtClean="0">
                          <a:ln>
                            <a:noFill/>
                          </a:ln>
                          <a:effectLst/>
                          <a:uLnTx/>
                          <a:uFillTx/>
                        </a:rPr>
                        <a:t> (C°)</a:t>
                      </a:r>
                      <a:endPar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288036" marR="288036" marT="0" marB="0"/>
                </a:tc>
                <a:tc>
                  <a:txBody>
                    <a:bodyPr/>
                    <a:lstStyle/>
                    <a:p>
                      <a:pPr marL="0" marR="0" algn="ctr">
                        <a:lnSpc>
                          <a:spcPct val="107000"/>
                        </a:lnSpc>
                        <a:spcBef>
                          <a:spcPts val="0"/>
                        </a:spcBef>
                        <a:spcAft>
                          <a:spcPts val="0"/>
                        </a:spcAft>
                      </a:pPr>
                      <a:r>
                        <a:rPr lang="en-US" sz="2400" dirty="0">
                          <a:effectLst/>
                        </a:rPr>
                        <a:t>Wind </a:t>
                      </a:r>
                      <a:r>
                        <a:rPr lang="en-US" sz="2400" dirty="0" smtClean="0">
                          <a:effectLst/>
                        </a:rPr>
                        <a:t>speed</a:t>
                      </a:r>
                      <a:r>
                        <a:rPr lang="en-US" sz="2400" baseline="0" dirty="0" smtClean="0">
                          <a:effectLst/>
                        </a:rPr>
                        <a:t> (</a:t>
                      </a:r>
                      <a:r>
                        <a:rPr lang="en-US" sz="2400" dirty="0" smtClean="0">
                          <a:effectLst/>
                        </a:rPr>
                        <a:t>kts)</a:t>
                      </a:r>
                      <a:endParaRPr lang="en-US" sz="48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tc>
                <a:tc>
                  <a:txBody>
                    <a:bodyPr/>
                    <a:lstStyle/>
                    <a:p>
                      <a:pPr marL="0" marR="0" algn="ctr">
                        <a:lnSpc>
                          <a:spcPct val="107000"/>
                        </a:lnSpc>
                        <a:spcBef>
                          <a:spcPts val="0"/>
                        </a:spcBef>
                        <a:spcAft>
                          <a:spcPts val="0"/>
                        </a:spcAft>
                      </a:pPr>
                      <a:r>
                        <a:rPr lang="en-US" sz="2400" dirty="0">
                          <a:effectLst/>
                        </a:rPr>
                        <a:t>Wind </a:t>
                      </a:r>
                      <a:r>
                        <a:rPr lang="en-US" sz="2400" dirty="0" smtClean="0">
                          <a:effectLst/>
                        </a:rPr>
                        <a:t>direction</a:t>
                      </a:r>
                      <a:r>
                        <a:rPr lang="en-US" sz="2400" baseline="0" dirty="0" smtClean="0">
                          <a:effectLst/>
                        </a:rPr>
                        <a:t> (</a:t>
                      </a:r>
                      <a:r>
                        <a:rPr lang="en-US" sz="2400" dirty="0" smtClean="0">
                          <a:effectLst/>
                        </a:rPr>
                        <a:t>°)</a:t>
                      </a:r>
                      <a:endParaRPr lang="en-US" sz="48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tc>
                <a:tc>
                  <a:txBody>
                    <a:bodyPr/>
                    <a:lstStyle/>
                    <a:p>
                      <a:pPr marL="0" marR="0" algn="ctr">
                        <a:lnSpc>
                          <a:spcPct val="107000"/>
                        </a:lnSpc>
                        <a:spcBef>
                          <a:spcPts val="0"/>
                        </a:spcBef>
                        <a:spcAft>
                          <a:spcPts val="0"/>
                        </a:spcAft>
                      </a:pPr>
                      <a:r>
                        <a:rPr lang="en-US" sz="2400" dirty="0">
                          <a:effectLst/>
                        </a:rPr>
                        <a:t>Wave </a:t>
                      </a:r>
                      <a:r>
                        <a:rPr lang="en-US" sz="2400" dirty="0" smtClean="0">
                          <a:effectLst/>
                        </a:rPr>
                        <a:t>size (ft.)</a:t>
                      </a:r>
                      <a:endParaRPr lang="en-US" sz="48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tc>
                <a:tc>
                  <a:txBody>
                    <a:bodyPr/>
                    <a:lstStyle/>
                    <a:p>
                      <a:pPr marL="0" marR="0" algn="ctr">
                        <a:lnSpc>
                          <a:spcPct val="107000"/>
                        </a:lnSpc>
                        <a:spcBef>
                          <a:spcPts val="0"/>
                        </a:spcBef>
                        <a:spcAft>
                          <a:spcPts val="0"/>
                        </a:spcAft>
                      </a:pPr>
                      <a:r>
                        <a:rPr lang="en-US" sz="2400" dirty="0">
                          <a:effectLst/>
                        </a:rPr>
                        <a:t>Wave </a:t>
                      </a:r>
                      <a:r>
                        <a:rPr lang="en-US" sz="2400" dirty="0" smtClean="0">
                          <a:effectLst/>
                        </a:rPr>
                        <a:t>direction</a:t>
                      </a:r>
                      <a:r>
                        <a:rPr lang="en-US" sz="2400" baseline="0" dirty="0" smtClean="0">
                          <a:effectLst/>
                        </a:rPr>
                        <a:t> (</a:t>
                      </a:r>
                      <a:r>
                        <a:rPr lang="en-US" sz="2400" dirty="0" smtClean="0">
                          <a:effectLst/>
                        </a:rPr>
                        <a:t>°)</a:t>
                      </a:r>
                      <a:endParaRPr lang="en-US" sz="48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tc>
                <a:extLst>
                  <a:ext uri="{0D108BD9-81ED-4DB2-BD59-A6C34878D82A}">
                    <a16:rowId xmlns:a16="http://schemas.microsoft.com/office/drawing/2014/main" val="10000"/>
                  </a:ext>
                </a:extLst>
              </a:tr>
              <a:tr h="731520">
                <a:tc>
                  <a:txBody>
                    <a:bodyPr/>
                    <a:lstStyle/>
                    <a:p>
                      <a:pPr marL="0" marR="0" algn="ctr">
                        <a:lnSpc>
                          <a:spcPct val="107000"/>
                        </a:lnSpc>
                        <a:spcBef>
                          <a:spcPts val="0"/>
                        </a:spcBef>
                        <a:spcAft>
                          <a:spcPts val="0"/>
                        </a:spcAft>
                      </a:pPr>
                      <a:r>
                        <a:rPr lang="en-US" sz="2800" b="0" dirty="0" smtClean="0">
                          <a:effectLst/>
                        </a:rPr>
                        <a:t>16.0 </a:t>
                      </a:r>
                      <a:r>
                        <a:rPr lang="en-US" sz="2800" b="0" dirty="0">
                          <a:effectLst/>
                        </a:rPr>
                        <a:t>± 0.8</a:t>
                      </a:r>
                      <a:endParaRPr lang="en-US" sz="54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nchor="ctr"/>
                </a:tc>
                <a:tc>
                  <a:txBody>
                    <a:bodyPr/>
                    <a:lstStyle/>
                    <a:p>
                      <a:pPr marL="0" marR="0" algn="ctr">
                        <a:lnSpc>
                          <a:spcPct val="107000"/>
                        </a:lnSpc>
                        <a:spcBef>
                          <a:spcPts val="0"/>
                        </a:spcBef>
                        <a:spcAft>
                          <a:spcPts val="0"/>
                        </a:spcAft>
                      </a:pPr>
                      <a:r>
                        <a:rPr lang="en-US" sz="2800" b="0" dirty="0" smtClean="0">
                          <a:effectLst/>
                        </a:rPr>
                        <a:t>18.7 </a:t>
                      </a:r>
                      <a:r>
                        <a:rPr lang="en-US" sz="2800" b="0" dirty="0">
                          <a:effectLst/>
                        </a:rPr>
                        <a:t>± 2.6</a:t>
                      </a:r>
                      <a:endParaRPr lang="en-US" sz="54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nchor="ctr"/>
                </a:tc>
                <a:tc>
                  <a:txBody>
                    <a:bodyPr/>
                    <a:lstStyle/>
                    <a:p>
                      <a:pPr marL="0" marR="0" algn="ctr">
                        <a:lnSpc>
                          <a:spcPct val="107000"/>
                        </a:lnSpc>
                        <a:spcBef>
                          <a:spcPts val="0"/>
                        </a:spcBef>
                        <a:spcAft>
                          <a:spcPts val="0"/>
                        </a:spcAft>
                      </a:pPr>
                      <a:r>
                        <a:rPr lang="en-US" sz="2800" b="0" dirty="0" smtClean="0">
                          <a:effectLst/>
                        </a:rPr>
                        <a:t>4.4 </a:t>
                      </a:r>
                      <a:r>
                        <a:rPr lang="en-US" sz="2800" b="0" dirty="0">
                          <a:effectLst/>
                        </a:rPr>
                        <a:t>± 2.8</a:t>
                      </a:r>
                      <a:endParaRPr lang="en-US" sz="54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nchor="ctr"/>
                </a:tc>
                <a:tc>
                  <a:txBody>
                    <a:bodyPr/>
                    <a:lstStyle/>
                    <a:p>
                      <a:pPr marL="0" marR="0" algn="ctr">
                        <a:lnSpc>
                          <a:spcPct val="107000"/>
                        </a:lnSpc>
                        <a:spcBef>
                          <a:spcPts val="0"/>
                        </a:spcBef>
                        <a:spcAft>
                          <a:spcPts val="0"/>
                        </a:spcAft>
                      </a:pPr>
                      <a:r>
                        <a:rPr lang="en-US" sz="2800" b="0" dirty="0" smtClean="0">
                          <a:effectLst/>
                        </a:rPr>
                        <a:t>197.6 </a:t>
                      </a:r>
                      <a:r>
                        <a:rPr lang="en-US" sz="2800" b="0" dirty="0">
                          <a:effectLst/>
                        </a:rPr>
                        <a:t>± 78.2</a:t>
                      </a:r>
                      <a:endParaRPr lang="en-US" sz="54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nchor="ctr"/>
                </a:tc>
                <a:tc>
                  <a:txBody>
                    <a:bodyPr/>
                    <a:lstStyle/>
                    <a:p>
                      <a:pPr marL="0" marR="0" algn="ctr">
                        <a:lnSpc>
                          <a:spcPct val="107000"/>
                        </a:lnSpc>
                        <a:spcBef>
                          <a:spcPts val="0"/>
                        </a:spcBef>
                        <a:spcAft>
                          <a:spcPts val="0"/>
                        </a:spcAft>
                      </a:pPr>
                      <a:r>
                        <a:rPr lang="en-US" sz="2800" b="0" dirty="0" smtClean="0">
                          <a:effectLst/>
                        </a:rPr>
                        <a:t>3.0 </a:t>
                      </a:r>
                      <a:r>
                        <a:rPr lang="en-US" sz="2800" b="0" dirty="0">
                          <a:effectLst/>
                        </a:rPr>
                        <a:t>± 0.7</a:t>
                      </a:r>
                      <a:endParaRPr lang="en-US" sz="54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nchor="ctr"/>
                </a:tc>
                <a:tc>
                  <a:txBody>
                    <a:bodyPr/>
                    <a:lstStyle/>
                    <a:p>
                      <a:pPr marL="0" marR="0" algn="ctr">
                        <a:lnSpc>
                          <a:spcPct val="107000"/>
                        </a:lnSpc>
                        <a:spcBef>
                          <a:spcPts val="0"/>
                        </a:spcBef>
                        <a:spcAft>
                          <a:spcPts val="0"/>
                        </a:spcAft>
                      </a:pPr>
                      <a:r>
                        <a:rPr lang="en-US" sz="2800" b="0" dirty="0" smtClean="0">
                          <a:effectLst/>
                        </a:rPr>
                        <a:t>249.3 </a:t>
                      </a:r>
                      <a:r>
                        <a:rPr lang="en-US" sz="2800" b="0" dirty="0">
                          <a:effectLst/>
                        </a:rPr>
                        <a:t>± 36.9</a:t>
                      </a:r>
                      <a:endParaRPr lang="en-US" sz="5400" b="0" dirty="0">
                        <a:effectLst/>
                        <a:latin typeface="Arial" panose="020B0604020202020204" pitchFamily="34" charset="0"/>
                        <a:ea typeface="Calibri" panose="020F0502020204030204" pitchFamily="34" charset="0"/>
                        <a:cs typeface="Arial" panose="020B0604020202020204" pitchFamily="34" charset="0"/>
                      </a:endParaRPr>
                    </a:p>
                  </a:txBody>
                  <a:tcPr marL="288036" marR="288036" marT="0" marB="0" anchor="ctr"/>
                </a:tc>
                <a:extLst>
                  <a:ext uri="{0D108BD9-81ED-4DB2-BD59-A6C34878D82A}">
                    <a16:rowId xmlns:a16="http://schemas.microsoft.com/office/drawing/2014/main" val="10001"/>
                  </a:ext>
                </a:extLst>
              </a:tr>
            </a:tbl>
          </a:graphicData>
        </a:graphic>
      </p:graphicFrame>
      <p:sp>
        <p:nvSpPr>
          <p:cNvPr id="10" name="TextBox 9"/>
          <p:cNvSpPr txBox="1"/>
          <p:nvPr/>
        </p:nvSpPr>
        <p:spPr>
          <a:xfrm>
            <a:off x="565807" y="4769434"/>
            <a:ext cx="13911006" cy="101394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Abstract</a:t>
            </a:r>
          </a:p>
        </p:txBody>
      </p:sp>
      <p:sp>
        <p:nvSpPr>
          <p:cNvPr id="12" name="TextBox 11"/>
          <p:cNvSpPr txBox="1"/>
          <p:nvPr/>
        </p:nvSpPr>
        <p:spPr>
          <a:xfrm>
            <a:off x="565807" y="14459153"/>
            <a:ext cx="14029233" cy="1013516"/>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Background</a:t>
            </a:r>
          </a:p>
        </p:txBody>
      </p:sp>
      <p:sp>
        <p:nvSpPr>
          <p:cNvPr id="14" name="TextBox 13"/>
          <p:cNvSpPr txBox="1"/>
          <p:nvPr/>
        </p:nvSpPr>
        <p:spPr>
          <a:xfrm>
            <a:off x="446858" y="23529964"/>
            <a:ext cx="14148182"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Methods</a:t>
            </a:r>
          </a:p>
        </p:txBody>
      </p:sp>
      <p:sp>
        <p:nvSpPr>
          <p:cNvPr id="36" name="Rectangle 35"/>
          <p:cNvSpPr/>
          <p:nvPr/>
        </p:nvSpPr>
        <p:spPr>
          <a:xfrm>
            <a:off x="0" y="4026459"/>
            <a:ext cx="51153514" cy="39314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6974250" y="25089807"/>
            <a:ext cx="4343400" cy="584775"/>
          </a:xfrm>
          <a:prstGeom prst="rect">
            <a:avLst/>
          </a:prstGeom>
          <a:solidFill>
            <a:schemeClr val="bg1"/>
          </a:solidFill>
        </p:spPr>
        <p:txBody>
          <a:bodyPr wrap="square" rtlCol="0">
            <a:spAutoFit/>
          </a:bodyPr>
          <a:lstStyle/>
          <a:p>
            <a:r>
              <a:rPr lang="en-US" sz="3200" dirty="0" smtClean="0"/>
              <a:t>Skin Temperature (C</a:t>
            </a:r>
            <a:r>
              <a:rPr lang="en-US" sz="3200" dirty="0" smtClean="0">
                <a:latin typeface="Calibri" panose="020F0502020204030204" pitchFamily="34" charset="0"/>
              </a:rPr>
              <a:t>°)</a:t>
            </a:r>
            <a:endParaRPr lang="en-US" sz="3200" dirty="0"/>
          </a:p>
        </p:txBody>
      </p:sp>
      <p:sp>
        <p:nvSpPr>
          <p:cNvPr id="43" name="TextBox 42"/>
          <p:cNvSpPr txBox="1"/>
          <p:nvPr/>
        </p:nvSpPr>
        <p:spPr>
          <a:xfrm>
            <a:off x="31241089" y="11118775"/>
            <a:ext cx="2742254" cy="5524589"/>
          </a:xfrm>
          <a:prstGeom prst="rect">
            <a:avLst/>
          </a:prstGeom>
          <a:solidFill>
            <a:schemeClr val="bg1"/>
          </a:solidFill>
        </p:spPr>
        <p:txBody>
          <a:bodyPr wrap="square" rtlCol="0">
            <a:spAutoFit/>
          </a:bodyPr>
          <a:lstStyle/>
          <a:p>
            <a:r>
              <a:rPr lang="en-US" sz="2400" dirty="0" smtClean="0">
                <a:latin typeface="Arial" panose="020B0604020202020204" pitchFamily="34" charset="0"/>
                <a:cs typeface="Arial" panose="020B0604020202020204" pitchFamily="34" charset="0"/>
              </a:rPr>
              <a:t>Chest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Back</a:t>
            </a:r>
          </a:p>
          <a:p>
            <a:endParaRPr lang="en-US" sz="18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Arm</a:t>
            </a:r>
          </a:p>
          <a:p>
            <a:endParaRPr lang="en-US" sz="1600" dirty="0" smtClean="0">
              <a:latin typeface="Arial" panose="020B0604020202020204" pitchFamily="34" charset="0"/>
              <a:cs typeface="Arial" panose="020B0604020202020204" pitchFamily="34" charset="0"/>
            </a:endParaRPr>
          </a:p>
          <a:p>
            <a:endParaRPr lang="en-US" sz="8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Lower Abdomen</a:t>
            </a:r>
          </a:p>
          <a:p>
            <a:endParaRPr lang="en-US" sz="10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Lower Back</a:t>
            </a:r>
          </a:p>
          <a:p>
            <a:endParaRPr lang="en-US" sz="16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Forearm</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Thigh </a:t>
            </a:r>
          </a:p>
          <a:p>
            <a:endParaRPr lang="en-US" sz="1200" dirty="0" smtClean="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Calf</a:t>
            </a:r>
            <a:endParaRPr lang="en-US" sz="2400" dirty="0">
              <a:latin typeface="Arial" panose="020B0604020202020204" pitchFamily="34" charset="0"/>
              <a:cs typeface="Arial" panose="020B0604020202020204" pitchFamily="34" charset="0"/>
            </a:endParaRPr>
          </a:p>
        </p:txBody>
      </p:sp>
      <p:sp>
        <p:nvSpPr>
          <p:cNvPr id="44" name="TextBox 43"/>
          <p:cNvSpPr txBox="1"/>
          <p:nvPr/>
        </p:nvSpPr>
        <p:spPr>
          <a:xfrm>
            <a:off x="22235452" y="17786649"/>
            <a:ext cx="4208719" cy="584775"/>
          </a:xfrm>
          <a:prstGeom prst="rect">
            <a:avLst/>
          </a:prstGeom>
          <a:solidFill>
            <a:schemeClr val="bg1"/>
          </a:solidFill>
        </p:spPr>
        <p:txBody>
          <a:bodyPr wrap="square" rtlCol="0">
            <a:spAutoFit/>
          </a:bodyPr>
          <a:lstStyle/>
          <a:p>
            <a:pPr algn="ctr"/>
            <a:r>
              <a:rPr lang="en-US" sz="3200" dirty="0" smtClean="0">
                <a:latin typeface="Arial" panose="020B0604020202020204" pitchFamily="34" charset="0"/>
                <a:cs typeface="Arial" panose="020B0604020202020204" pitchFamily="34" charset="0"/>
              </a:rPr>
              <a:t>Time (min)</a:t>
            </a:r>
            <a:endParaRPr lang="en-US" sz="3200" dirty="0">
              <a:latin typeface="Arial" panose="020B0604020202020204" pitchFamily="34" charset="0"/>
              <a:cs typeface="Arial" panose="020B0604020202020204" pitchFamily="34" charset="0"/>
            </a:endParaRPr>
          </a:p>
        </p:txBody>
      </p:sp>
      <p:sp>
        <p:nvSpPr>
          <p:cNvPr id="45" name="TextBox 44"/>
          <p:cNvSpPr txBox="1"/>
          <p:nvPr/>
        </p:nvSpPr>
        <p:spPr>
          <a:xfrm rot="16200000">
            <a:off x="15736970" y="13100001"/>
            <a:ext cx="4905048" cy="584775"/>
          </a:xfrm>
          <a:prstGeom prst="rect">
            <a:avLst/>
          </a:prstGeom>
          <a:solidFill>
            <a:schemeClr val="bg1"/>
          </a:solidFill>
        </p:spPr>
        <p:txBody>
          <a:bodyPr wrap="square" rtlCol="0">
            <a:spAutoFit/>
          </a:bodyPr>
          <a:lstStyle/>
          <a:p>
            <a:r>
              <a:rPr lang="en-US" sz="3200" dirty="0" smtClean="0">
                <a:latin typeface="Arial" panose="020B0604020202020204" pitchFamily="34" charset="0"/>
                <a:cs typeface="Arial" panose="020B0604020202020204" pitchFamily="34" charset="0"/>
              </a:rPr>
              <a:t>Skin Temperature (C°)</a:t>
            </a:r>
            <a:endParaRPr lang="en-US" sz="3200" dirty="0">
              <a:latin typeface="Arial" panose="020B0604020202020204" pitchFamily="34" charset="0"/>
              <a:cs typeface="Arial" panose="020B0604020202020204" pitchFamily="34" charset="0"/>
            </a:endParaRPr>
          </a:p>
        </p:txBody>
      </p:sp>
      <p:sp>
        <p:nvSpPr>
          <p:cNvPr id="46" name="TextBox 45"/>
          <p:cNvSpPr txBox="1"/>
          <p:nvPr/>
        </p:nvSpPr>
        <p:spPr>
          <a:xfrm>
            <a:off x="19434310" y="17301354"/>
            <a:ext cx="11375616" cy="461665"/>
          </a:xfrm>
          <a:prstGeom prst="rect">
            <a:avLst/>
          </a:prstGeom>
          <a:solidFill>
            <a:schemeClr val="bg1"/>
          </a:solidFill>
        </p:spPr>
        <p:txBody>
          <a:bodyPr wrap="square" rtlCol="0">
            <a:spAutoFit/>
          </a:bodyPr>
          <a:lstStyle/>
          <a:p>
            <a:r>
              <a:rPr lang="en-US" sz="2400" dirty="0" smtClean="0">
                <a:latin typeface="Arial" panose="020B0604020202020204" pitchFamily="34" charset="0"/>
                <a:cs typeface="Arial" panose="020B0604020202020204" pitchFamily="34" charset="0"/>
              </a:rPr>
              <a:t>1      5       10      15      20      25     30       35      40      45     50       55     60      65</a:t>
            </a:r>
            <a:endParaRPr lang="en-US" sz="2400" dirty="0">
              <a:latin typeface="Arial" panose="020B0604020202020204" pitchFamily="34" charset="0"/>
              <a:cs typeface="Arial" panose="020B0604020202020204" pitchFamily="34" charset="0"/>
            </a:endParaRPr>
          </a:p>
        </p:txBody>
      </p:sp>
      <p:sp>
        <p:nvSpPr>
          <p:cNvPr id="47" name="TextBox 46"/>
          <p:cNvSpPr txBox="1"/>
          <p:nvPr/>
        </p:nvSpPr>
        <p:spPr>
          <a:xfrm>
            <a:off x="18671440" y="9637405"/>
            <a:ext cx="636147" cy="7909858"/>
          </a:xfrm>
          <a:prstGeom prst="rect">
            <a:avLst/>
          </a:prstGeom>
          <a:solidFill>
            <a:schemeClr val="bg1"/>
          </a:solidFill>
        </p:spPr>
        <p:txBody>
          <a:bodyPr wrap="square" rtlCol="0">
            <a:spAutoFit/>
          </a:bodyPr>
          <a:lstStyle/>
          <a:p>
            <a:r>
              <a:rPr lang="en-US" sz="2400" dirty="0" smtClean="0">
                <a:latin typeface="Arial" panose="020B0604020202020204" pitchFamily="34" charset="0"/>
                <a:cs typeface="Arial" panose="020B0604020202020204" pitchFamily="34" charset="0"/>
              </a:rPr>
              <a:t>36</a:t>
            </a:r>
          </a:p>
          <a:p>
            <a:endParaRPr lang="en-US" sz="1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34</a:t>
            </a:r>
          </a:p>
          <a:p>
            <a:endParaRPr lang="en-US" sz="18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32</a:t>
            </a:r>
          </a:p>
          <a:p>
            <a:endParaRPr lang="en-US" sz="32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30</a:t>
            </a:r>
          </a:p>
          <a:p>
            <a:endParaRPr lang="en-US" sz="2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28</a:t>
            </a:r>
          </a:p>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26</a:t>
            </a:r>
          </a:p>
          <a:p>
            <a:endParaRPr lang="en-US" sz="1800" dirty="0" smtClean="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24</a:t>
            </a:r>
            <a:endParaRPr lang="en-US" sz="2400" dirty="0">
              <a:latin typeface="Arial" panose="020B0604020202020204" pitchFamily="34" charset="0"/>
              <a:cs typeface="Arial" panose="020B0604020202020204" pitchFamily="34" charset="0"/>
            </a:endParaRPr>
          </a:p>
        </p:txBody>
      </p:sp>
      <p:sp>
        <p:nvSpPr>
          <p:cNvPr id="48" name="TextBox 47"/>
          <p:cNvSpPr txBox="1"/>
          <p:nvPr/>
        </p:nvSpPr>
        <p:spPr>
          <a:xfrm>
            <a:off x="15528140" y="24711345"/>
            <a:ext cx="7929989" cy="461665"/>
          </a:xfrm>
          <a:prstGeom prst="rect">
            <a:avLst/>
          </a:prstGeom>
          <a:solidFill>
            <a:schemeClr val="bg1"/>
          </a:solidFill>
        </p:spPr>
        <p:txBody>
          <a:bodyPr wrap="square" rtlCol="0">
            <a:spAutoFit/>
          </a:bodyPr>
          <a:lstStyle/>
          <a:p>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36          34           32          30          28           26          24 </a:t>
            </a:r>
            <a:endParaRPr lang="en-US" sz="2400" dirty="0">
              <a:latin typeface="Arial" panose="020B0604020202020204" pitchFamily="34" charset="0"/>
              <a:cs typeface="Arial" panose="020B0604020202020204" pitchFamily="34" charset="0"/>
            </a:endParaRPr>
          </a:p>
        </p:txBody>
      </p:sp>
      <p:sp>
        <p:nvSpPr>
          <p:cNvPr id="49" name="TextBox 48"/>
          <p:cNvSpPr txBox="1"/>
          <p:nvPr/>
        </p:nvSpPr>
        <p:spPr>
          <a:xfrm>
            <a:off x="28647222" y="24713648"/>
            <a:ext cx="7929989" cy="461665"/>
          </a:xfrm>
          <a:prstGeom prst="rect">
            <a:avLst/>
          </a:prstGeom>
          <a:solidFill>
            <a:schemeClr val="bg1"/>
          </a:solidFill>
        </p:spPr>
        <p:txBody>
          <a:bodyPr wrap="square" rtlCol="0">
            <a:spAutoFit/>
          </a:bodyPr>
          <a:lstStyle/>
          <a:p>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24          26          28          30           32           34          36 </a:t>
            </a:r>
            <a:endParaRPr lang="en-US" sz="2400" dirty="0">
              <a:latin typeface="Arial" panose="020B0604020202020204" pitchFamily="34" charset="0"/>
              <a:cs typeface="Arial" panose="020B0604020202020204" pitchFamily="34" charset="0"/>
            </a:endParaRPr>
          </a:p>
        </p:txBody>
      </p:sp>
      <p:sp>
        <p:nvSpPr>
          <p:cNvPr id="53" name="TextBox 52"/>
          <p:cNvSpPr txBox="1"/>
          <p:nvPr/>
        </p:nvSpPr>
        <p:spPr>
          <a:xfrm>
            <a:off x="38794449" y="11118775"/>
            <a:ext cx="14244792"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Table 2. </a:t>
            </a:r>
            <a:r>
              <a:rPr lang="en-US" sz="2400" dirty="0" smtClean="0">
                <a:latin typeface="Arial" panose="020B0604020202020204" pitchFamily="34" charset="0"/>
                <a:cs typeface="Arial" panose="020B0604020202020204" pitchFamily="34" charset="0"/>
              </a:rPr>
              <a:t>Summary of subject characteristics expressed in mean ± SD and Range.</a:t>
            </a:r>
            <a:r>
              <a:rPr lang="en-US" sz="1800" dirty="0" smtClean="0">
                <a:latin typeface="Arial" panose="020B0604020202020204" pitchFamily="34" charset="0"/>
                <a:cs typeface="Arial" panose="020B0604020202020204" pitchFamily="34" charset="0"/>
              </a:rPr>
              <a:t>.</a:t>
            </a:r>
            <a:endParaRPr lang="en-US" sz="1800" dirty="0"/>
          </a:p>
        </p:txBody>
      </p:sp>
      <p:sp>
        <p:nvSpPr>
          <p:cNvPr id="54" name="TextBox 53"/>
          <p:cNvSpPr txBox="1"/>
          <p:nvPr/>
        </p:nvSpPr>
        <p:spPr>
          <a:xfrm>
            <a:off x="15221329" y="18561327"/>
            <a:ext cx="21706186"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Figure 1. </a:t>
            </a:r>
            <a:r>
              <a:rPr lang="en-US" sz="3200" dirty="0" smtClean="0">
                <a:latin typeface="Arial" panose="020B0604020202020204" pitchFamily="34" charset="0"/>
                <a:cs typeface="Arial" panose="020B0604020202020204" pitchFamily="34" charset="0"/>
              </a:rPr>
              <a:t>Mean regional skin temperatures throughout an average surfing session. Data represented in mean </a:t>
            </a:r>
            <a:r>
              <a:rPr lang="en-US" sz="3200" dirty="0" smtClean="0">
                <a:latin typeface="Calibri" panose="020F050202020403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 SD.</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37429233" y="28284704"/>
            <a:ext cx="13224120" cy="10156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a:t>Acknowledgements</a:t>
            </a:r>
          </a:p>
        </p:txBody>
      </p:sp>
      <p:graphicFrame>
        <p:nvGraphicFramePr>
          <p:cNvPr id="52" name="Table 51"/>
          <p:cNvGraphicFramePr>
            <a:graphicFrameLocks noGrp="1"/>
          </p:cNvGraphicFramePr>
          <p:nvPr>
            <p:extLst>
              <p:ext uri="{D42A27DB-BD31-4B8C-83A1-F6EECF244321}">
                <p14:modId xmlns:p14="http://schemas.microsoft.com/office/powerpoint/2010/main" val="288809176"/>
              </p:ext>
            </p:extLst>
          </p:nvPr>
        </p:nvGraphicFramePr>
        <p:xfrm>
          <a:off x="37726640" y="5981466"/>
          <a:ext cx="12629306" cy="4915407"/>
        </p:xfrm>
        <a:graphic>
          <a:graphicData uri="http://schemas.openxmlformats.org/drawingml/2006/table">
            <a:tbl>
              <a:tblPr firstRow="1" bandRow="1">
                <a:tableStyleId>{9D7B26C5-4107-4FEC-AEDC-1716B250A1EF}</a:tableStyleId>
              </a:tblPr>
              <a:tblGrid>
                <a:gridCol w="3899629">
                  <a:extLst>
                    <a:ext uri="{9D8B030D-6E8A-4147-A177-3AD203B41FA5}">
                      <a16:colId xmlns:a16="http://schemas.microsoft.com/office/drawing/2014/main" val="20000"/>
                    </a:ext>
                  </a:extLst>
                </a:gridCol>
                <a:gridCol w="2677091">
                  <a:extLst>
                    <a:ext uri="{9D8B030D-6E8A-4147-A177-3AD203B41FA5}">
                      <a16:colId xmlns:a16="http://schemas.microsoft.com/office/drawing/2014/main" val="20001"/>
                    </a:ext>
                  </a:extLst>
                </a:gridCol>
                <a:gridCol w="2928386">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702201">
                <a:tc>
                  <a:txBody>
                    <a:bodyPr/>
                    <a:lstStyle/>
                    <a:p>
                      <a:endParaRPr lang="en-US" sz="2800" dirty="0"/>
                    </a:p>
                  </a:txBody>
                  <a:tcPr/>
                </a:tc>
                <a:tc>
                  <a:txBody>
                    <a:bodyPr/>
                    <a:lstStyle/>
                    <a:p>
                      <a:pPr algn="ctr"/>
                      <a:r>
                        <a:rPr lang="en-US" sz="2800" dirty="0" smtClean="0"/>
                        <a:t>Mean</a:t>
                      </a:r>
                      <a:endParaRPr lang="en-US" sz="2800" dirty="0"/>
                    </a:p>
                  </a:txBody>
                  <a:tcPr/>
                </a:tc>
                <a:tc>
                  <a:txBody>
                    <a:bodyPr/>
                    <a:lstStyle/>
                    <a:p>
                      <a:pPr algn="ctr"/>
                      <a:r>
                        <a:rPr lang="en-US" sz="2800" dirty="0" smtClean="0"/>
                        <a:t>±SD</a:t>
                      </a:r>
                      <a:endParaRPr lang="en-US" sz="2800" dirty="0"/>
                    </a:p>
                  </a:txBody>
                  <a:tcPr/>
                </a:tc>
                <a:tc>
                  <a:txBody>
                    <a:bodyPr/>
                    <a:lstStyle/>
                    <a:p>
                      <a:pPr algn="ctr"/>
                      <a:r>
                        <a:rPr lang="en-US" sz="2800" dirty="0" smtClean="0"/>
                        <a:t>Range</a:t>
                      </a:r>
                      <a:endParaRPr lang="en-US" sz="2800" dirty="0"/>
                    </a:p>
                  </a:txBody>
                  <a:tcPr/>
                </a:tc>
                <a:extLst>
                  <a:ext uri="{0D108BD9-81ED-4DB2-BD59-A6C34878D82A}">
                    <a16:rowId xmlns:a16="http://schemas.microsoft.com/office/drawing/2014/main" val="10000"/>
                  </a:ext>
                </a:extLst>
              </a:tr>
              <a:tr h="702201">
                <a:tc>
                  <a:txBody>
                    <a:bodyPr/>
                    <a:lstStyle/>
                    <a:p>
                      <a:r>
                        <a:rPr lang="en-US" sz="2800" dirty="0" smtClean="0"/>
                        <a:t>Age,</a:t>
                      </a:r>
                      <a:r>
                        <a:rPr lang="en-US" sz="2800" baseline="0" dirty="0" smtClean="0"/>
                        <a:t> years</a:t>
                      </a:r>
                    </a:p>
                  </a:txBody>
                  <a:tcPr/>
                </a:tc>
                <a:tc>
                  <a:txBody>
                    <a:bodyPr/>
                    <a:lstStyle/>
                    <a:p>
                      <a:pPr algn="ctr"/>
                      <a:r>
                        <a:rPr lang="en-US" sz="2800" dirty="0" smtClean="0"/>
                        <a:t>30.6</a:t>
                      </a:r>
                      <a:endParaRPr lang="en-US" sz="2800" dirty="0"/>
                    </a:p>
                  </a:txBody>
                  <a:tcPr/>
                </a:tc>
                <a:tc>
                  <a:txBody>
                    <a:bodyPr/>
                    <a:lstStyle/>
                    <a:p>
                      <a:pPr algn="ctr"/>
                      <a:r>
                        <a:rPr lang="en-US" sz="2800" dirty="0" smtClean="0"/>
                        <a:t>9.3</a:t>
                      </a:r>
                      <a:endParaRPr lang="en-US" sz="2800" dirty="0"/>
                    </a:p>
                  </a:txBody>
                  <a:tcPr/>
                </a:tc>
                <a:tc>
                  <a:txBody>
                    <a:bodyPr/>
                    <a:lstStyle/>
                    <a:p>
                      <a:pPr algn="ctr"/>
                      <a:r>
                        <a:rPr lang="en-US" sz="2800" dirty="0" smtClean="0"/>
                        <a:t>18-57</a:t>
                      </a:r>
                      <a:endParaRPr lang="en-US" sz="2800" dirty="0"/>
                    </a:p>
                  </a:txBody>
                  <a:tcPr/>
                </a:tc>
                <a:extLst>
                  <a:ext uri="{0D108BD9-81ED-4DB2-BD59-A6C34878D82A}">
                    <a16:rowId xmlns:a16="http://schemas.microsoft.com/office/drawing/2014/main" val="10001"/>
                  </a:ext>
                </a:extLst>
              </a:tr>
              <a:tr h="702201">
                <a:tc>
                  <a:txBody>
                    <a:bodyPr/>
                    <a:lstStyle/>
                    <a:p>
                      <a:r>
                        <a:rPr lang="en-US" sz="2800" dirty="0" smtClean="0"/>
                        <a:t>Height, m</a:t>
                      </a:r>
                      <a:endParaRPr lang="en-US" sz="2800" dirty="0"/>
                    </a:p>
                  </a:txBody>
                  <a:tcPr/>
                </a:tc>
                <a:tc>
                  <a:txBody>
                    <a:bodyPr/>
                    <a:lstStyle/>
                    <a:p>
                      <a:pPr algn="ctr"/>
                      <a:r>
                        <a:rPr lang="en-US" sz="2800" dirty="0" smtClean="0"/>
                        <a:t>1.78</a:t>
                      </a:r>
                      <a:endParaRPr lang="en-US" sz="2800" dirty="0"/>
                    </a:p>
                  </a:txBody>
                  <a:tcPr/>
                </a:tc>
                <a:tc>
                  <a:txBody>
                    <a:bodyPr/>
                    <a:lstStyle/>
                    <a:p>
                      <a:pPr algn="ctr"/>
                      <a:r>
                        <a:rPr lang="en-US" sz="2800" dirty="0" smtClean="0"/>
                        <a:t>0.1</a:t>
                      </a:r>
                      <a:endParaRPr lang="en-US" sz="2800" dirty="0"/>
                    </a:p>
                  </a:txBody>
                  <a:tcPr/>
                </a:tc>
                <a:tc>
                  <a:txBody>
                    <a:bodyPr/>
                    <a:lstStyle/>
                    <a:p>
                      <a:pPr algn="ctr"/>
                      <a:r>
                        <a:rPr lang="en-US" sz="2800" dirty="0" smtClean="0"/>
                        <a:t>1.5-1.9</a:t>
                      </a:r>
                      <a:endParaRPr lang="en-US" sz="2800" dirty="0"/>
                    </a:p>
                  </a:txBody>
                  <a:tcPr/>
                </a:tc>
                <a:extLst>
                  <a:ext uri="{0D108BD9-81ED-4DB2-BD59-A6C34878D82A}">
                    <a16:rowId xmlns:a16="http://schemas.microsoft.com/office/drawing/2014/main" val="10002"/>
                  </a:ext>
                </a:extLst>
              </a:tr>
              <a:tr h="702201">
                <a:tc>
                  <a:txBody>
                    <a:bodyPr/>
                    <a:lstStyle/>
                    <a:p>
                      <a:r>
                        <a:rPr lang="en-US" sz="2800" dirty="0" smtClean="0"/>
                        <a:t>Weight, kg</a:t>
                      </a:r>
                      <a:endParaRPr lang="en-US" sz="2800" dirty="0"/>
                    </a:p>
                  </a:txBody>
                  <a:tcPr/>
                </a:tc>
                <a:tc>
                  <a:txBody>
                    <a:bodyPr/>
                    <a:lstStyle/>
                    <a:p>
                      <a:pPr algn="ctr"/>
                      <a:r>
                        <a:rPr lang="en-US" sz="2800" dirty="0" smtClean="0"/>
                        <a:t>77.4</a:t>
                      </a:r>
                      <a:endParaRPr lang="en-US" sz="2800" dirty="0"/>
                    </a:p>
                  </a:txBody>
                  <a:tcPr/>
                </a:tc>
                <a:tc>
                  <a:txBody>
                    <a:bodyPr/>
                    <a:lstStyle/>
                    <a:p>
                      <a:pPr algn="ctr"/>
                      <a:r>
                        <a:rPr lang="en-US" sz="2800" dirty="0" smtClean="0"/>
                        <a:t>7.6</a:t>
                      </a:r>
                      <a:endParaRPr lang="en-US" sz="2800" dirty="0"/>
                    </a:p>
                  </a:txBody>
                  <a:tcPr/>
                </a:tc>
                <a:tc>
                  <a:txBody>
                    <a:bodyPr/>
                    <a:lstStyle/>
                    <a:p>
                      <a:pPr algn="ctr"/>
                      <a:r>
                        <a:rPr lang="en-US" sz="2800" dirty="0" smtClean="0"/>
                        <a:t>61-90</a:t>
                      </a:r>
                      <a:endParaRPr lang="en-US" sz="2800" dirty="0"/>
                    </a:p>
                  </a:txBody>
                  <a:tcPr/>
                </a:tc>
                <a:extLst>
                  <a:ext uri="{0D108BD9-81ED-4DB2-BD59-A6C34878D82A}">
                    <a16:rowId xmlns:a16="http://schemas.microsoft.com/office/drawing/2014/main" val="10003"/>
                  </a:ext>
                </a:extLst>
              </a:tr>
              <a:tr h="702201">
                <a:tc>
                  <a:txBody>
                    <a:bodyPr/>
                    <a:lstStyle/>
                    <a:p>
                      <a:r>
                        <a:rPr lang="en-US" sz="2800" dirty="0" smtClean="0"/>
                        <a:t>Surf Experience,</a:t>
                      </a:r>
                      <a:r>
                        <a:rPr lang="en-US" sz="2800" baseline="0" dirty="0" smtClean="0"/>
                        <a:t> years</a:t>
                      </a:r>
                      <a:endParaRPr lang="en-US" sz="2800" dirty="0"/>
                    </a:p>
                  </a:txBody>
                  <a:tcPr/>
                </a:tc>
                <a:tc>
                  <a:txBody>
                    <a:bodyPr/>
                    <a:lstStyle/>
                    <a:p>
                      <a:pPr algn="ctr"/>
                      <a:r>
                        <a:rPr lang="en-US" sz="2800" dirty="0" smtClean="0"/>
                        <a:t>14.1</a:t>
                      </a:r>
                      <a:endParaRPr lang="en-US" sz="2800" dirty="0"/>
                    </a:p>
                  </a:txBody>
                  <a:tcPr/>
                </a:tc>
                <a:tc>
                  <a:txBody>
                    <a:bodyPr/>
                    <a:lstStyle/>
                    <a:p>
                      <a:pPr algn="ctr"/>
                      <a:r>
                        <a:rPr lang="en-US" sz="2800" dirty="0" smtClean="0"/>
                        <a:t>10.1</a:t>
                      </a:r>
                      <a:endParaRPr lang="en-US" sz="2800" dirty="0"/>
                    </a:p>
                  </a:txBody>
                  <a:tcPr/>
                </a:tc>
                <a:tc>
                  <a:txBody>
                    <a:bodyPr/>
                    <a:lstStyle/>
                    <a:p>
                      <a:pPr algn="ctr"/>
                      <a:r>
                        <a:rPr lang="en-US" sz="2800" dirty="0" smtClean="0"/>
                        <a:t>1-40</a:t>
                      </a:r>
                      <a:endParaRPr lang="en-US" sz="2800" dirty="0"/>
                    </a:p>
                  </a:txBody>
                  <a:tcPr/>
                </a:tc>
                <a:extLst>
                  <a:ext uri="{0D108BD9-81ED-4DB2-BD59-A6C34878D82A}">
                    <a16:rowId xmlns:a16="http://schemas.microsoft.com/office/drawing/2014/main" val="10004"/>
                  </a:ext>
                </a:extLst>
              </a:tr>
              <a:tr h="702201">
                <a:tc>
                  <a:txBody>
                    <a:bodyPr/>
                    <a:lstStyle/>
                    <a:p>
                      <a:r>
                        <a:rPr lang="en-US" sz="2800" dirty="0" smtClean="0"/>
                        <a:t>Heart rate, bpm</a:t>
                      </a:r>
                      <a:endParaRPr lang="en-US" sz="2800" dirty="0"/>
                    </a:p>
                  </a:txBody>
                  <a:tcPr/>
                </a:tc>
                <a:tc>
                  <a:txBody>
                    <a:bodyPr/>
                    <a:lstStyle/>
                    <a:p>
                      <a:pPr algn="ctr"/>
                      <a:r>
                        <a:rPr lang="en-US" sz="2800" dirty="0" smtClean="0"/>
                        <a:t>136.3</a:t>
                      </a:r>
                      <a:endParaRPr lang="en-US" sz="2800" dirty="0"/>
                    </a:p>
                  </a:txBody>
                  <a:tcPr/>
                </a:tc>
                <a:tc>
                  <a:txBody>
                    <a:bodyPr/>
                    <a:lstStyle/>
                    <a:p>
                      <a:pPr algn="ctr"/>
                      <a:r>
                        <a:rPr lang="en-US" sz="2800" dirty="0" smtClean="0"/>
                        <a:t>13.7</a:t>
                      </a:r>
                      <a:endParaRPr lang="en-US" sz="2800" dirty="0"/>
                    </a:p>
                  </a:txBody>
                  <a:tcPr/>
                </a:tc>
                <a:tc>
                  <a:txBody>
                    <a:bodyPr/>
                    <a:lstStyle/>
                    <a:p>
                      <a:pPr algn="ctr"/>
                      <a:r>
                        <a:rPr lang="en-US" sz="2800" dirty="0" smtClean="0"/>
                        <a:t>106-166</a:t>
                      </a:r>
                      <a:endParaRPr lang="en-US" sz="2800" dirty="0"/>
                    </a:p>
                  </a:txBody>
                  <a:tcPr/>
                </a:tc>
                <a:extLst>
                  <a:ext uri="{0D108BD9-81ED-4DB2-BD59-A6C34878D82A}">
                    <a16:rowId xmlns:a16="http://schemas.microsoft.com/office/drawing/2014/main" val="10005"/>
                  </a:ext>
                </a:extLst>
              </a:tr>
              <a:tr h="702201">
                <a:tc>
                  <a:txBody>
                    <a:bodyPr/>
                    <a:lstStyle/>
                    <a:p>
                      <a:r>
                        <a:rPr lang="en-US" sz="2800" dirty="0" smtClean="0"/>
                        <a:t>Session duration, min</a:t>
                      </a:r>
                      <a:endParaRPr lang="en-US" sz="2800" dirty="0"/>
                    </a:p>
                  </a:txBody>
                  <a:tcPr/>
                </a:tc>
                <a:tc>
                  <a:txBody>
                    <a:bodyPr/>
                    <a:lstStyle/>
                    <a:p>
                      <a:pPr algn="ctr"/>
                      <a:r>
                        <a:rPr lang="en-US" sz="2800" dirty="0" smtClean="0"/>
                        <a:t>81</a:t>
                      </a:r>
                      <a:endParaRPr lang="en-US" sz="2800" dirty="0"/>
                    </a:p>
                  </a:txBody>
                  <a:tcPr/>
                </a:tc>
                <a:tc>
                  <a:txBody>
                    <a:bodyPr/>
                    <a:lstStyle/>
                    <a:p>
                      <a:pPr algn="ctr"/>
                      <a:r>
                        <a:rPr lang="en-US" sz="2800" dirty="0" smtClean="0"/>
                        <a:t>31</a:t>
                      </a:r>
                      <a:endParaRPr lang="en-US" sz="2800" dirty="0"/>
                    </a:p>
                  </a:txBody>
                  <a:tcPr/>
                </a:tc>
                <a:tc>
                  <a:txBody>
                    <a:bodyPr/>
                    <a:lstStyle/>
                    <a:p>
                      <a:pPr algn="ctr"/>
                      <a:r>
                        <a:rPr lang="en-US" sz="2800" dirty="0" smtClean="0"/>
                        <a:t>40-149</a:t>
                      </a:r>
                      <a:endParaRPr lang="en-US" sz="2800" dirty="0"/>
                    </a:p>
                  </a:txBody>
                  <a:tcPr/>
                </a:tc>
                <a:extLst>
                  <a:ext uri="{0D108BD9-81ED-4DB2-BD59-A6C34878D82A}">
                    <a16:rowId xmlns:a16="http://schemas.microsoft.com/office/drawing/2014/main" val="10006"/>
                  </a:ext>
                </a:extLst>
              </a:tr>
            </a:tbl>
          </a:graphicData>
        </a:graphic>
      </p:graphicFrame>
      <p:sp>
        <p:nvSpPr>
          <p:cNvPr id="59" name="TextBox 58"/>
          <p:cNvSpPr txBox="1"/>
          <p:nvPr/>
        </p:nvSpPr>
        <p:spPr>
          <a:xfrm>
            <a:off x="30863278" y="30410384"/>
            <a:ext cx="3554751" cy="584775"/>
          </a:xfrm>
          <a:prstGeom prst="rect">
            <a:avLst/>
          </a:prstGeom>
          <a:solidFill>
            <a:schemeClr val="bg1"/>
          </a:solidFill>
        </p:spPr>
        <p:txBody>
          <a:bodyPr wrap="square" rtlCol="0">
            <a:spAutoFit/>
          </a:bodyPr>
          <a:lstStyle/>
          <a:p>
            <a:r>
              <a:rPr lang="en-US" sz="3200" dirty="0" smtClean="0"/>
              <a:t>Percent Change (%)</a:t>
            </a:r>
            <a:endParaRPr lang="en-US" sz="3200" dirty="0"/>
          </a:p>
        </p:txBody>
      </p:sp>
      <p:sp>
        <p:nvSpPr>
          <p:cNvPr id="60" name="TextBox 59"/>
          <p:cNvSpPr txBox="1"/>
          <p:nvPr/>
        </p:nvSpPr>
        <p:spPr>
          <a:xfrm>
            <a:off x="30468954" y="25111872"/>
            <a:ext cx="4343400" cy="584775"/>
          </a:xfrm>
          <a:prstGeom prst="rect">
            <a:avLst/>
          </a:prstGeom>
          <a:solidFill>
            <a:schemeClr val="bg1"/>
          </a:solidFill>
        </p:spPr>
        <p:txBody>
          <a:bodyPr wrap="square" rtlCol="0">
            <a:spAutoFit/>
          </a:bodyPr>
          <a:lstStyle/>
          <a:p>
            <a:r>
              <a:rPr lang="en-US" sz="3200" dirty="0" smtClean="0"/>
              <a:t>Skin Temperature (C</a:t>
            </a:r>
            <a:r>
              <a:rPr lang="en-US" sz="3200" dirty="0" smtClean="0">
                <a:latin typeface="Calibri" panose="020F0502020204030204" pitchFamily="34" charset="0"/>
              </a:rPr>
              <a:t>°)</a:t>
            </a:r>
            <a:endParaRPr lang="en-US" sz="3200" dirty="0"/>
          </a:p>
        </p:txBody>
      </p:sp>
      <p:sp>
        <p:nvSpPr>
          <p:cNvPr id="55" name="TextBox 54"/>
          <p:cNvSpPr txBox="1"/>
          <p:nvPr/>
        </p:nvSpPr>
        <p:spPr>
          <a:xfrm>
            <a:off x="15410492" y="30072625"/>
            <a:ext cx="8047637" cy="461665"/>
          </a:xfrm>
          <a:prstGeom prst="rect">
            <a:avLst/>
          </a:prstGeom>
          <a:solidFill>
            <a:schemeClr val="bg1"/>
          </a:solidFill>
        </p:spPr>
        <p:txBody>
          <a:bodyPr wrap="square" rtlCol="0">
            <a:spAutoFit/>
          </a:bodyPr>
          <a:lstStyle/>
          <a:p>
            <a:r>
              <a:rPr lang="en-US" sz="2400" dirty="0" smtClean="0">
                <a:latin typeface="Arial" panose="020B0604020202020204" pitchFamily="34" charset="0"/>
                <a:cs typeface="Arial" panose="020B0604020202020204" pitchFamily="34" charset="0"/>
              </a:rPr>
              <a:t>30             25          20           15         10             5           0</a:t>
            </a:r>
            <a:endParaRPr lang="en-US" sz="2000" dirty="0">
              <a:latin typeface="Arial" panose="020B0604020202020204" pitchFamily="34" charset="0"/>
              <a:cs typeface="Arial" panose="020B0604020202020204" pitchFamily="34" charset="0"/>
            </a:endParaRPr>
          </a:p>
        </p:txBody>
      </p:sp>
      <p:sp>
        <p:nvSpPr>
          <p:cNvPr id="41" name="TextBox 40"/>
          <p:cNvSpPr txBox="1"/>
          <p:nvPr/>
        </p:nvSpPr>
        <p:spPr>
          <a:xfrm>
            <a:off x="17313422" y="30463813"/>
            <a:ext cx="3554751" cy="584775"/>
          </a:xfrm>
          <a:prstGeom prst="rect">
            <a:avLst/>
          </a:prstGeom>
          <a:solidFill>
            <a:schemeClr val="bg1"/>
          </a:solidFill>
        </p:spPr>
        <p:txBody>
          <a:bodyPr wrap="square" rtlCol="0">
            <a:spAutoFit/>
          </a:bodyPr>
          <a:lstStyle/>
          <a:p>
            <a:r>
              <a:rPr lang="en-US" sz="3200" dirty="0" smtClean="0"/>
              <a:t>Percent Change (%)</a:t>
            </a:r>
            <a:endParaRPr lang="en-US" sz="3200" dirty="0"/>
          </a:p>
        </p:txBody>
      </p:sp>
      <p:sp>
        <p:nvSpPr>
          <p:cNvPr id="56" name="TextBox 55"/>
          <p:cNvSpPr txBox="1"/>
          <p:nvPr/>
        </p:nvSpPr>
        <p:spPr>
          <a:xfrm>
            <a:off x="28920160" y="29949061"/>
            <a:ext cx="7929989" cy="461665"/>
          </a:xfrm>
          <a:prstGeom prst="rect">
            <a:avLst/>
          </a:prstGeom>
          <a:solidFill>
            <a:schemeClr val="bg1"/>
          </a:solidFill>
        </p:spPr>
        <p:txBody>
          <a:bodyPr wrap="square" rtlCol="0">
            <a:spAutoFit/>
          </a:bodyPr>
          <a:lstStyle/>
          <a:p>
            <a:r>
              <a:rPr lang="en-US" sz="2400" dirty="0" smtClean="0">
                <a:latin typeface="Arial" panose="020B0604020202020204" pitchFamily="34" charset="0"/>
                <a:cs typeface="Arial" panose="020B0604020202020204" pitchFamily="34" charset="0"/>
              </a:rPr>
              <a:t>0          5             10          15           20           25          30</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18566822" y="7982151"/>
            <a:ext cx="16228535"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Table 1. </a:t>
            </a:r>
            <a:r>
              <a:rPr lang="en-US" sz="2400" dirty="0" smtClean="0">
                <a:latin typeface="Arial" panose="020B0604020202020204" pitchFamily="34" charset="0"/>
                <a:cs typeface="Arial" panose="020B0604020202020204" pitchFamily="34" charset="0"/>
              </a:rPr>
              <a:t>Summary of environmental conditions during recreational surfing sessions. Data expressed in mean </a:t>
            </a:r>
            <a:r>
              <a:rPr lang="en-US" sz="2400" dirty="0">
                <a:latin typeface="Calibri" panose="020F050202020403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SD.</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5978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1783</TotalTime>
  <Words>1538</Words>
  <Application>Microsoft Office PowerPoint</Application>
  <PresentationFormat>Custom</PresentationFormat>
  <Paragraphs>183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Corona</dc:creator>
  <cp:lastModifiedBy>Sean Newcomer</cp:lastModifiedBy>
  <cp:revision>71</cp:revision>
  <dcterms:created xsi:type="dcterms:W3CDTF">2016-09-29T20:42:08Z</dcterms:created>
  <dcterms:modified xsi:type="dcterms:W3CDTF">2016-10-15T16:04:45Z</dcterms:modified>
</cp:coreProperties>
</file>