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1206400" cy="32918400"/>
  <p:notesSz cx="7004050" cy="9290050"/>
  <p:embeddedFontLst>
    <p:embeddedFont>
      <p:font typeface="Calibri" panose="020F0502020204030204" pitchFamily="34" charset="0"/>
      <p:regular r:id="rId4"/>
      <p:bold r:id="rId5"/>
      <p:italic r:id="rId6"/>
      <p:boldItalic r:id="rId7"/>
    </p:embeddedFont>
    <p:embeddedFont>
      <p:font typeface="Verdana" panose="020B0604030504040204" pitchFamily="34" charset="0"/>
      <p:regular r:id="rId8"/>
      <p:bold r:id="rId9"/>
      <p:italic r:id="rId10"/>
      <p:boldItalic r:id="rId1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056871-A71F-4AF8-ABCA-8288DEF7610C}">
  <a:tblStyle styleId="{CA056871-A71F-4AF8-ABCA-8288DEF7610C}" styleName="Table_0"/>
  <a:tblStyle styleId="{C99993BC-37E4-4945-965C-0C1A5B9989CC}"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9825" autoAdjust="0"/>
  </p:normalViewPr>
  <p:slideViewPr>
    <p:cSldViewPr snapToGrid="0" snapToObjects="1">
      <p:cViewPr>
        <p:scale>
          <a:sx n="50" d="100"/>
          <a:sy n="50" d="100"/>
        </p:scale>
        <p:origin x="-8865" y="-7416"/>
      </p:cViewPr>
      <p:guideLst>
        <p:guide orient="horz" pos="10368"/>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jshom\Desktop\Costa%20Rica%202016.xlsx.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jshom\Desktop\Costa%20Rica%202016.xlsx.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jshom\Desktop\Costa%20Rica%202016.xlsx.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shom\Desktop\Costa%20Rica%202016.xls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r">
              <a:defRPr sz="2600" b="0" i="0" u="none" strike="noStrike" kern="1200" spc="0" baseline="0">
                <a:solidFill>
                  <a:schemeClr val="tx1"/>
                </a:solidFill>
                <a:latin typeface="+mn-lt"/>
                <a:ea typeface="+mn-ea"/>
                <a:cs typeface="+mn-cs"/>
              </a:defRPr>
            </a:pPr>
            <a:r>
              <a:rPr lang="en-US" sz="2600" b="1" baseline="0" dirty="0">
                <a:solidFill>
                  <a:schemeClr val="tx1"/>
                </a:solidFill>
                <a:latin typeface="Times New Roman" panose="02020603050405020304" pitchFamily="18" charset="0"/>
                <a:cs typeface="Times New Roman" panose="02020603050405020304" pitchFamily="18" charset="0"/>
              </a:rPr>
              <a:t>Mean Heart Rate </a:t>
            </a:r>
          </a:p>
        </c:rich>
      </c:tx>
      <c:layout>
        <c:manualLayout>
          <c:xMode val="edge"/>
          <c:yMode val="edge"/>
          <c:x val="0.37640465170334497"/>
          <c:y val="6.9095523217674497E-3"/>
        </c:manualLayout>
      </c:layout>
      <c:overlay val="0"/>
      <c:spPr>
        <a:noFill/>
        <a:ln>
          <a:noFill/>
        </a:ln>
        <a:effectLst/>
      </c:spPr>
      <c:txPr>
        <a:bodyPr rot="0" spcFirstLastPara="1" vertOverflow="ellipsis" vert="horz" wrap="square" anchor="ctr" anchorCtr="1"/>
        <a:lstStyle/>
        <a:p>
          <a:pPr algn="r">
            <a:defRPr sz="2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605623160741"/>
          <c:y val="0.152009184845006"/>
          <c:w val="0.77306947427026096"/>
          <c:h val="0.71776526212064995"/>
        </c:manualLayout>
      </c:layout>
      <c:barChart>
        <c:barDir val="col"/>
        <c:grouping val="clustered"/>
        <c:varyColors val="0"/>
        <c:ser>
          <c:idx val="0"/>
          <c:order val="0"/>
          <c:tx>
            <c:strRef>
              <c:f>Master!$C$98</c:f>
              <c:strCache>
                <c:ptCount val="1"/>
                <c:pt idx="0">
                  <c:v>Surf Shirt</c:v>
                </c:pt>
              </c:strCache>
            </c:strRef>
          </c:tx>
          <c:spPr>
            <a:noFill/>
            <a:ln>
              <a:solidFill>
                <a:srgbClr val="000000"/>
              </a:solidFill>
            </a:ln>
            <a:effectLst/>
          </c:spPr>
          <c:invertIfNegative val="0"/>
          <c:errBars>
            <c:errBarType val="both"/>
            <c:errValType val="cust"/>
            <c:noEndCap val="0"/>
            <c:plus>
              <c:numRef>
                <c:f>Master!$C$118</c:f>
                <c:numCache>
                  <c:formatCode>General</c:formatCode>
                  <c:ptCount val="1"/>
                  <c:pt idx="0">
                    <c:v>14.4232162386434</c:v>
                  </c:pt>
                </c:numCache>
              </c:numRef>
            </c:plus>
            <c:minus>
              <c:numRef>
                <c:f>Master!$C$118</c:f>
                <c:numCache>
                  <c:formatCode>General</c:formatCode>
                  <c:ptCount val="1"/>
                  <c:pt idx="0">
                    <c:v>14.4232162386434</c:v>
                  </c:pt>
                </c:numCache>
              </c:numRef>
            </c:minus>
            <c:spPr>
              <a:noFill/>
              <a:ln w="9525" cap="flat" cmpd="sng" algn="ctr">
                <a:solidFill>
                  <a:schemeClr val="tx1">
                    <a:lumMod val="65000"/>
                    <a:lumOff val="35000"/>
                  </a:schemeClr>
                </a:solidFill>
                <a:round/>
              </a:ln>
              <a:effectLst/>
            </c:spPr>
          </c:errBars>
          <c:val>
            <c:numRef>
              <c:f>Master!$C$119</c:f>
              <c:numCache>
                <c:formatCode>General</c:formatCode>
                <c:ptCount val="1"/>
                <c:pt idx="0">
                  <c:v>134.1875</c:v>
                </c:pt>
              </c:numCache>
            </c:numRef>
          </c:val>
          <c:extLst>
            <c:ext xmlns:c16="http://schemas.microsoft.com/office/drawing/2014/chart" uri="{C3380CC4-5D6E-409C-BE32-E72D297353CC}">
              <c16:uniqueId val="{00000000-3B95-4CCE-9904-8BFEA01127D8}"/>
            </c:ext>
          </c:extLst>
        </c:ser>
        <c:ser>
          <c:idx val="1"/>
          <c:order val="1"/>
          <c:tx>
            <c:strRef>
              <c:f>Master!$E$98</c:f>
              <c:strCache>
                <c:ptCount val="1"/>
                <c:pt idx="0">
                  <c:v>Rash Guard</c:v>
                </c:pt>
              </c:strCache>
            </c:strRef>
          </c:tx>
          <c:spPr>
            <a:solidFill>
              <a:srgbClr val="000000"/>
            </a:solidFill>
            <a:ln>
              <a:solidFill>
                <a:srgbClr val="000000"/>
              </a:solidFill>
            </a:ln>
            <a:effectLst/>
          </c:spPr>
          <c:invertIfNegative val="0"/>
          <c:errBars>
            <c:errBarType val="both"/>
            <c:errValType val="cust"/>
            <c:noEndCap val="0"/>
            <c:plus>
              <c:numRef>
                <c:f>Master!$D$118</c:f>
                <c:numCache>
                  <c:formatCode>General</c:formatCode>
                  <c:ptCount val="1"/>
                  <c:pt idx="0">
                    <c:v>16.87714712971643</c:v>
                  </c:pt>
                </c:numCache>
              </c:numRef>
            </c:plus>
            <c:minus>
              <c:numRef>
                <c:f>Master!$D$118</c:f>
                <c:numCache>
                  <c:formatCode>General</c:formatCode>
                  <c:ptCount val="1"/>
                  <c:pt idx="0">
                    <c:v>16.87714712971643</c:v>
                  </c:pt>
                </c:numCache>
              </c:numRef>
            </c:minus>
            <c:spPr>
              <a:noFill/>
              <a:ln w="9525" cap="flat" cmpd="sng" algn="ctr">
                <a:solidFill>
                  <a:schemeClr val="tx1">
                    <a:lumMod val="65000"/>
                    <a:lumOff val="35000"/>
                  </a:schemeClr>
                </a:solidFill>
                <a:round/>
              </a:ln>
              <a:effectLst/>
            </c:spPr>
          </c:errBars>
          <c:val>
            <c:numRef>
              <c:f>Master!$D$119</c:f>
              <c:numCache>
                <c:formatCode>General</c:formatCode>
                <c:ptCount val="1"/>
                <c:pt idx="0">
                  <c:v>134.53333333333339</c:v>
                </c:pt>
              </c:numCache>
            </c:numRef>
          </c:val>
          <c:extLst>
            <c:ext xmlns:c16="http://schemas.microsoft.com/office/drawing/2014/chart" uri="{C3380CC4-5D6E-409C-BE32-E72D297353CC}">
              <c16:uniqueId val="{00000001-3B95-4CCE-9904-8BFEA01127D8}"/>
            </c:ext>
          </c:extLst>
        </c:ser>
        <c:ser>
          <c:idx val="2"/>
          <c:order val="2"/>
          <c:tx>
            <c:strRef>
              <c:f>Master!$G$98</c:f>
              <c:strCache>
                <c:ptCount val="1"/>
                <c:pt idx="0">
                  <c:v>No Shirt</c:v>
                </c:pt>
              </c:strCache>
            </c:strRef>
          </c:tx>
          <c:spPr>
            <a:solidFill>
              <a:schemeClr val="accent3"/>
            </a:solidFill>
            <a:ln>
              <a:solidFill>
                <a:srgbClr val="000000"/>
              </a:solidFill>
            </a:ln>
            <a:effectLst/>
          </c:spPr>
          <c:invertIfNegative val="0"/>
          <c:errBars>
            <c:errBarType val="both"/>
            <c:errValType val="cust"/>
            <c:noEndCap val="0"/>
            <c:plus>
              <c:numRef>
                <c:f>Master!$E$118</c:f>
                <c:numCache>
                  <c:formatCode>General</c:formatCode>
                  <c:ptCount val="1"/>
                  <c:pt idx="0">
                    <c:v>14.662228765810219</c:v>
                  </c:pt>
                </c:numCache>
              </c:numRef>
            </c:plus>
            <c:minus>
              <c:numRef>
                <c:f>Master!$E$118</c:f>
                <c:numCache>
                  <c:formatCode>General</c:formatCode>
                  <c:ptCount val="1"/>
                  <c:pt idx="0">
                    <c:v>14.662228765810219</c:v>
                  </c:pt>
                </c:numCache>
              </c:numRef>
            </c:minus>
            <c:spPr>
              <a:noFill/>
              <a:ln w="9525" cap="flat" cmpd="sng" algn="ctr">
                <a:solidFill>
                  <a:schemeClr val="tx1">
                    <a:lumMod val="65000"/>
                    <a:lumOff val="35000"/>
                  </a:schemeClr>
                </a:solidFill>
                <a:round/>
              </a:ln>
              <a:effectLst/>
            </c:spPr>
          </c:errBars>
          <c:val>
            <c:numRef>
              <c:f>Master!$E$119</c:f>
              <c:numCache>
                <c:formatCode>General</c:formatCode>
                <c:ptCount val="1"/>
                <c:pt idx="0">
                  <c:v>131.86666666666659</c:v>
                </c:pt>
              </c:numCache>
            </c:numRef>
          </c:val>
          <c:extLst>
            <c:ext xmlns:c16="http://schemas.microsoft.com/office/drawing/2014/chart" uri="{C3380CC4-5D6E-409C-BE32-E72D297353CC}">
              <c16:uniqueId val="{00000002-3B95-4CCE-9904-8BFEA01127D8}"/>
            </c:ext>
          </c:extLst>
        </c:ser>
        <c:dLbls>
          <c:showLegendKey val="0"/>
          <c:showVal val="0"/>
          <c:showCatName val="0"/>
          <c:showSerName val="0"/>
          <c:showPercent val="0"/>
          <c:showBubbleSize val="0"/>
        </c:dLbls>
        <c:gapWidth val="264"/>
        <c:overlap val="-60"/>
        <c:axId val="-2062982264"/>
        <c:axId val="2147289400"/>
      </c:barChart>
      <c:catAx>
        <c:axId val="-2062982264"/>
        <c:scaling>
          <c:orientation val="minMax"/>
        </c:scaling>
        <c:delete val="0"/>
        <c:axPos val="b"/>
        <c:title>
          <c:tx>
            <c:rich>
              <a:bodyPr rot="0" spcFirstLastPara="1" vertOverflow="ellipsis" vert="horz" wrap="square" anchor="ctr" anchorCtr="1"/>
              <a:lstStyle/>
              <a:p>
                <a:pPr algn="ctr">
                  <a:defRPr sz="2400" b="1" i="0" u="none" strike="noStrike" kern="1200" baseline="0">
                    <a:solidFill>
                      <a:schemeClr val="tx1"/>
                    </a:solidFill>
                    <a:latin typeface="+mn-lt"/>
                    <a:ea typeface="+mn-ea"/>
                    <a:cs typeface="+mn-cs"/>
                  </a:defRPr>
                </a:pPr>
                <a:r>
                  <a:rPr lang="en-US" sz="2400" b="1" baseline="0" dirty="0">
                    <a:solidFill>
                      <a:schemeClr val="tx1"/>
                    </a:solidFill>
                    <a:latin typeface="Times New Roman" panose="02020603050405020304" pitchFamily="18" charset="0"/>
                    <a:cs typeface="Times New Roman" panose="02020603050405020304" pitchFamily="18" charset="0"/>
                  </a:rPr>
                  <a:t>Shirt Type</a:t>
                </a:r>
              </a:p>
            </c:rich>
          </c:tx>
          <c:layout/>
          <c:overlay val="0"/>
          <c:spPr>
            <a:noFill/>
            <a:ln>
              <a:noFill/>
            </a:ln>
            <a:effectLst/>
          </c:spPr>
          <c:txPr>
            <a:bodyPr rot="0" spcFirstLastPara="1" vertOverflow="ellipsis" vert="horz" wrap="square" anchor="ctr" anchorCtr="1"/>
            <a:lstStyle/>
            <a:p>
              <a:pPr algn="ctr">
                <a:defRPr sz="24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289400"/>
        <c:crosses val="autoZero"/>
        <c:auto val="1"/>
        <c:lblAlgn val="ctr"/>
        <c:lblOffset val="100"/>
        <c:noMultiLvlLbl val="0"/>
      </c:catAx>
      <c:valAx>
        <c:axId val="2147289400"/>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1" baseline="0" dirty="0">
                    <a:solidFill>
                      <a:schemeClr val="tx1"/>
                    </a:solidFill>
                    <a:latin typeface="Times New Roman" panose="02020603050405020304" pitchFamily="18" charset="0"/>
                    <a:cs typeface="Times New Roman" panose="02020603050405020304" pitchFamily="18" charset="0"/>
                  </a:rPr>
                  <a:t>Heart Rate (BPM)</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062982264"/>
        <c:crosses val="autoZero"/>
        <c:crossBetween val="between"/>
      </c:valAx>
      <c:spPr>
        <a:noFill/>
        <a:ln>
          <a:noFill/>
        </a:ln>
        <a:effectLst/>
      </c:spPr>
    </c:plotArea>
    <c:legend>
      <c:legendPos val="r"/>
      <c:layout>
        <c:manualLayout>
          <c:xMode val="edge"/>
          <c:yMode val="edge"/>
          <c:x val="0.74096443245635302"/>
          <c:y val="0.46160916100772975"/>
          <c:w val="0.25750921311140901"/>
          <c:h val="0.20012680504263256"/>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r>
              <a:rPr lang="en-US" sz="2600" b="1" baseline="0" dirty="0">
                <a:solidFill>
                  <a:schemeClr val="tx1"/>
                </a:solidFill>
                <a:latin typeface="Times New Roman" panose="02020603050405020304" pitchFamily="18" charset="0"/>
                <a:cs typeface="Times New Roman" panose="02020603050405020304" pitchFamily="18" charset="0"/>
              </a:rPr>
              <a:t>Mean Starting Temperature </a:t>
            </a:r>
          </a:p>
        </c:rich>
      </c:tx>
      <c:layout>
        <c:manualLayout>
          <c:xMode val="edge"/>
          <c:yMode val="edge"/>
          <c:x val="0.25033908845989"/>
          <c:y val="0"/>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3381714785651799"/>
          <c:y val="0.16245365144488699"/>
          <c:w val="0.76425942087251497"/>
          <c:h val="0.72088777796027903"/>
        </c:manualLayout>
      </c:layout>
      <c:barChart>
        <c:barDir val="col"/>
        <c:grouping val="clustered"/>
        <c:varyColors val="0"/>
        <c:ser>
          <c:idx val="0"/>
          <c:order val="0"/>
          <c:tx>
            <c:strRef>
              <c:f>Master!$D$123</c:f>
              <c:strCache>
                <c:ptCount val="1"/>
                <c:pt idx="0">
                  <c:v>Surf Shirt</c:v>
                </c:pt>
              </c:strCache>
            </c:strRef>
          </c:tx>
          <c:spPr>
            <a:solidFill>
              <a:srgbClr val="FFFFFF"/>
            </a:solidFill>
            <a:ln>
              <a:solidFill>
                <a:srgbClr val="000000"/>
              </a:solidFill>
            </a:ln>
            <a:effectLst/>
          </c:spPr>
          <c:invertIfNegative val="0"/>
          <c:dPt>
            <c:idx val="0"/>
            <c:invertIfNegative val="0"/>
            <c:bubble3D val="0"/>
            <c:extLst>
              <c:ext xmlns:c16="http://schemas.microsoft.com/office/drawing/2014/chart" uri="{C3380CC4-5D6E-409C-BE32-E72D297353CC}">
                <c16:uniqueId val="{00000001-10A4-499B-A012-97C24424A639}"/>
              </c:ext>
            </c:extLst>
          </c:dPt>
          <c:errBars>
            <c:errBarType val="both"/>
            <c:errValType val="cust"/>
            <c:noEndCap val="0"/>
            <c:plus>
              <c:numRef>
                <c:f>Master!$D$145</c:f>
                <c:numCache>
                  <c:formatCode>General</c:formatCode>
                  <c:ptCount val="1"/>
                  <c:pt idx="0">
                    <c:v>3.0274783236218221</c:v>
                  </c:pt>
                </c:numCache>
              </c:numRef>
            </c:plus>
            <c:minus>
              <c:numRef>
                <c:f>Master!$D$145</c:f>
                <c:numCache>
                  <c:formatCode>General</c:formatCode>
                  <c:ptCount val="1"/>
                  <c:pt idx="0">
                    <c:v>3.0274783236218221</c:v>
                  </c:pt>
                </c:numCache>
              </c:numRef>
            </c:minus>
            <c:spPr>
              <a:noFill/>
              <a:ln w="9525" cap="flat" cmpd="sng" algn="ctr">
                <a:solidFill>
                  <a:schemeClr val="tx1">
                    <a:lumMod val="65000"/>
                    <a:lumOff val="35000"/>
                  </a:schemeClr>
                </a:solidFill>
                <a:round/>
              </a:ln>
              <a:effectLst/>
            </c:spPr>
          </c:errBars>
          <c:cat>
            <c:numRef>
              <c:f>Master!$P$135</c:f>
              <c:numCache>
                <c:formatCode>General</c:formatCode>
                <c:ptCount val="1"/>
              </c:numCache>
            </c:numRef>
          </c:cat>
          <c:val>
            <c:numRef>
              <c:f>Master!$D$144</c:f>
              <c:numCache>
                <c:formatCode>General</c:formatCode>
                <c:ptCount val="1"/>
                <c:pt idx="0">
                  <c:v>31.78125</c:v>
                </c:pt>
              </c:numCache>
            </c:numRef>
          </c:val>
          <c:extLst>
            <c:ext xmlns:c16="http://schemas.microsoft.com/office/drawing/2014/chart" uri="{C3380CC4-5D6E-409C-BE32-E72D297353CC}">
              <c16:uniqueId val="{00000002-10A4-499B-A012-97C24424A639}"/>
            </c:ext>
          </c:extLst>
        </c:ser>
        <c:ser>
          <c:idx val="1"/>
          <c:order val="1"/>
          <c:tx>
            <c:strRef>
              <c:f>Master!$F$123</c:f>
              <c:strCache>
                <c:ptCount val="1"/>
                <c:pt idx="0">
                  <c:v>Rash Guard</c:v>
                </c:pt>
              </c:strCache>
            </c:strRef>
          </c:tx>
          <c:spPr>
            <a:solidFill>
              <a:srgbClr val="000000">
                <a:alpha val="95000"/>
              </a:srgbClr>
            </a:solidFill>
            <a:ln>
              <a:noFill/>
            </a:ln>
            <a:effectLst/>
          </c:spPr>
          <c:invertIfNegative val="0"/>
          <c:errBars>
            <c:errBarType val="both"/>
            <c:errValType val="cust"/>
            <c:noEndCap val="0"/>
            <c:plus>
              <c:numRef>
                <c:f>Master!$E$145</c:f>
                <c:numCache>
                  <c:formatCode>General</c:formatCode>
                  <c:ptCount val="1"/>
                  <c:pt idx="0">
                    <c:v>0.67672618785837901</c:v>
                  </c:pt>
                </c:numCache>
              </c:numRef>
            </c:plus>
            <c:minus>
              <c:numRef>
                <c:f>Master!$E$145</c:f>
                <c:numCache>
                  <c:formatCode>General</c:formatCode>
                  <c:ptCount val="1"/>
                  <c:pt idx="0">
                    <c:v>0.67672618785837901</c:v>
                  </c:pt>
                </c:numCache>
              </c:numRef>
            </c:minus>
            <c:spPr>
              <a:noFill/>
              <a:ln w="9525" cap="flat" cmpd="sng" algn="ctr">
                <a:solidFill>
                  <a:schemeClr val="tx1">
                    <a:lumMod val="65000"/>
                    <a:lumOff val="35000"/>
                  </a:schemeClr>
                </a:solidFill>
                <a:round/>
              </a:ln>
              <a:effectLst/>
            </c:spPr>
          </c:errBars>
          <c:cat>
            <c:numRef>
              <c:f>Master!$P$135</c:f>
              <c:numCache>
                <c:formatCode>General</c:formatCode>
                <c:ptCount val="1"/>
              </c:numCache>
            </c:numRef>
          </c:cat>
          <c:val>
            <c:numRef>
              <c:f>Master!$E$144</c:f>
              <c:numCache>
                <c:formatCode>General</c:formatCode>
                <c:ptCount val="1"/>
                <c:pt idx="0">
                  <c:v>31.606249999999999</c:v>
                </c:pt>
              </c:numCache>
            </c:numRef>
          </c:val>
          <c:extLst>
            <c:ext xmlns:c16="http://schemas.microsoft.com/office/drawing/2014/chart" uri="{C3380CC4-5D6E-409C-BE32-E72D297353CC}">
              <c16:uniqueId val="{00000003-10A4-499B-A012-97C24424A639}"/>
            </c:ext>
          </c:extLst>
        </c:ser>
        <c:ser>
          <c:idx val="2"/>
          <c:order val="2"/>
          <c:tx>
            <c:strRef>
              <c:f>Master!$H$123</c:f>
              <c:strCache>
                <c:ptCount val="1"/>
                <c:pt idx="0">
                  <c:v>No Shirt</c:v>
                </c:pt>
              </c:strCache>
            </c:strRef>
          </c:tx>
          <c:spPr>
            <a:solidFill>
              <a:schemeClr val="accent3"/>
            </a:solidFill>
            <a:ln>
              <a:solidFill>
                <a:srgbClr val="000000"/>
              </a:solidFill>
            </a:ln>
            <a:effectLst/>
          </c:spPr>
          <c:invertIfNegative val="0"/>
          <c:errBars>
            <c:errBarType val="both"/>
            <c:errValType val="cust"/>
            <c:noEndCap val="0"/>
            <c:plus>
              <c:numRef>
                <c:f>Master!$F$145</c:f>
                <c:numCache>
                  <c:formatCode>General</c:formatCode>
                  <c:ptCount val="1"/>
                  <c:pt idx="0">
                    <c:v>1.251779685468805</c:v>
                  </c:pt>
                </c:numCache>
              </c:numRef>
            </c:plus>
            <c:minus>
              <c:numRef>
                <c:f>Master!$F$145</c:f>
                <c:numCache>
                  <c:formatCode>General</c:formatCode>
                  <c:ptCount val="1"/>
                  <c:pt idx="0">
                    <c:v>1.251779685468805</c:v>
                  </c:pt>
                </c:numCache>
              </c:numRef>
            </c:minus>
            <c:spPr>
              <a:noFill/>
              <a:ln w="9525" cap="flat" cmpd="sng" algn="ctr">
                <a:solidFill>
                  <a:schemeClr val="tx1">
                    <a:lumMod val="65000"/>
                    <a:lumOff val="35000"/>
                  </a:schemeClr>
                </a:solidFill>
                <a:round/>
              </a:ln>
              <a:effectLst/>
            </c:spPr>
          </c:errBars>
          <c:cat>
            <c:numRef>
              <c:f>Master!$P$135</c:f>
              <c:numCache>
                <c:formatCode>General</c:formatCode>
                <c:ptCount val="1"/>
              </c:numCache>
            </c:numRef>
          </c:cat>
          <c:val>
            <c:numRef>
              <c:f>Master!$F$144</c:f>
              <c:numCache>
                <c:formatCode>General</c:formatCode>
                <c:ptCount val="1"/>
                <c:pt idx="0">
                  <c:v>30.91333333333332</c:v>
                </c:pt>
              </c:numCache>
            </c:numRef>
          </c:val>
          <c:extLst>
            <c:ext xmlns:c16="http://schemas.microsoft.com/office/drawing/2014/chart" uri="{C3380CC4-5D6E-409C-BE32-E72D297353CC}">
              <c16:uniqueId val="{00000004-10A4-499B-A012-97C24424A639}"/>
            </c:ext>
          </c:extLst>
        </c:ser>
        <c:dLbls>
          <c:showLegendKey val="0"/>
          <c:showVal val="0"/>
          <c:showCatName val="0"/>
          <c:showSerName val="0"/>
          <c:showPercent val="0"/>
          <c:showBubbleSize val="0"/>
        </c:dLbls>
        <c:gapWidth val="264"/>
        <c:overlap val="-60"/>
        <c:axId val="2147416040"/>
        <c:axId val="2147422760"/>
      </c:barChart>
      <c:catAx>
        <c:axId val="2147416040"/>
        <c:scaling>
          <c:orientation val="minMax"/>
        </c:scaling>
        <c:delete val="0"/>
        <c:axPos val="b"/>
        <c:title>
          <c:tx>
            <c:rich>
              <a:bodyPr rot="0" spcFirstLastPara="1" vertOverflow="ellipsis" vert="horz" wrap="square" anchor="ctr" anchorCtr="1"/>
              <a:lstStyle/>
              <a:p>
                <a:pPr algn="ctr">
                  <a:defRPr sz="2400" b="1" i="0" u="none" strike="noStrike" kern="1200" baseline="0">
                    <a:solidFill>
                      <a:schemeClr val="tx1"/>
                    </a:solidFill>
                    <a:latin typeface="+mn-lt"/>
                    <a:ea typeface="+mn-ea"/>
                    <a:cs typeface="+mn-cs"/>
                  </a:defRPr>
                </a:pPr>
                <a:r>
                  <a:rPr lang="en-US" sz="2400" b="1" baseline="0" dirty="0">
                    <a:solidFill>
                      <a:schemeClr val="tx1"/>
                    </a:solidFill>
                    <a:latin typeface="Times New Roman" panose="02020603050405020304" pitchFamily="18" charset="0"/>
                    <a:cs typeface="Times New Roman" panose="02020603050405020304" pitchFamily="18" charset="0"/>
                  </a:rPr>
                  <a:t>Shirt Type</a:t>
                </a:r>
              </a:p>
            </c:rich>
          </c:tx>
          <c:layout>
            <c:manualLayout>
              <c:xMode val="edge"/>
              <c:yMode val="edge"/>
              <c:x val="0.45515082578717497"/>
              <c:y val="0.90329759429050505"/>
            </c:manualLayout>
          </c:layout>
          <c:overlay val="0"/>
          <c:spPr>
            <a:noFill/>
            <a:ln>
              <a:noFill/>
            </a:ln>
            <a:effectLst/>
          </c:spPr>
          <c:txPr>
            <a:bodyPr rot="0" spcFirstLastPara="1" vertOverflow="ellipsis" vert="horz" wrap="square" anchor="ctr" anchorCtr="1"/>
            <a:lstStyle/>
            <a:p>
              <a:pPr algn="ctr">
                <a:defRPr sz="24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422760"/>
        <c:crosses val="autoZero"/>
        <c:auto val="1"/>
        <c:lblAlgn val="ctr"/>
        <c:lblOffset val="100"/>
        <c:noMultiLvlLbl val="0"/>
      </c:catAx>
      <c:valAx>
        <c:axId val="2147422760"/>
        <c:scaling>
          <c:orientation val="minMax"/>
          <c:min val="0"/>
        </c:scaling>
        <c:delete val="0"/>
        <c:axPos val="l"/>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1" baseline="0" dirty="0">
                    <a:solidFill>
                      <a:schemeClr val="tx1"/>
                    </a:solidFill>
                    <a:latin typeface="Times New Roman" panose="02020603050405020304" pitchFamily="18" charset="0"/>
                    <a:cs typeface="Times New Roman" panose="02020603050405020304" pitchFamily="18" charset="0"/>
                  </a:rPr>
                  <a:t>Temperature (Celsius)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7416040"/>
        <c:crosses val="autoZero"/>
        <c:crossBetween val="between"/>
      </c:valAx>
      <c:spPr>
        <a:noFill/>
        <a:ln>
          <a:noFill/>
        </a:ln>
        <a:effectLst/>
      </c:spPr>
    </c:plotArea>
    <c:legend>
      <c:legendPos val="r"/>
      <c:layout>
        <c:manualLayout>
          <c:xMode val="edge"/>
          <c:yMode val="edge"/>
          <c:x val="0.75005412856526399"/>
          <c:y val="0.4623399905715152"/>
          <c:w val="0.24994587143473601"/>
          <c:h val="0.20037625408807441"/>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lvl="0">
              <a:defRPr sz="2600" b="0" i="0" baseline="0">
                <a:solidFill>
                  <a:schemeClr val="tx1"/>
                </a:solidFill>
              </a:defRPr>
            </a:pPr>
            <a:r>
              <a:rPr lang="en-US" sz="2600" b="1" baseline="0" dirty="0" smtClean="0">
                <a:solidFill>
                  <a:schemeClr val="tx1"/>
                </a:solidFill>
                <a:latin typeface="Times New Roman" panose="02020603050405020304" pitchFamily="18" charset="0"/>
                <a:cs typeface="Times New Roman" panose="02020603050405020304" pitchFamily="18" charset="0"/>
              </a:rPr>
              <a:t>Mean </a:t>
            </a:r>
            <a:r>
              <a:rPr lang="en-US" sz="2600" b="1" baseline="0" dirty="0">
                <a:solidFill>
                  <a:schemeClr val="tx1"/>
                </a:solidFill>
                <a:latin typeface="Times New Roman" panose="02020603050405020304" pitchFamily="18" charset="0"/>
                <a:cs typeface="Times New Roman" panose="02020603050405020304" pitchFamily="18" charset="0"/>
              </a:rPr>
              <a:t>Skin Temperature Over Time and Shirt Type</a:t>
            </a:r>
          </a:p>
        </c:rich>
      </c:tx>
      <c:layout>
        <c:manualLayout>
          <c:xMode val="edge"/>
          <c:yMode val="edge"/>
          <c:x val="0.19828815511917472"/>
          <c:y val="1.0108996741772179E-2"/>
        </c:manualLayout>
      </c:layout>
      <c:overlay val="0"/>
    </c:title>
    <c:autoTitleDeleted val="0"/>
    <c:plotArea>
      <c:layout>
        <c:manualLayout>
          <c:layoutTarget val="inner"/>
          <c:xMode val="edge"/>
          <c:yMode val="edge"/>
          <c:x val="0.14985895640358099"/>
          <c:y val="0.10604256704754"/>
          <c:w val="0.81758533795598498"/>
          <c:h val="0.76558549015453803"/>
        </c:manualLayout>
      </c:layout>
      <c:lineChart>
        <c:grouping val="standard"/>
        <c:varyColors val="1"/>
        <c:ser>
          <c:idx val="0"/>
          <c:order val="0"/>
          <c:tx>
            <c:v>Surf Shirt</c:v>
          </c:tx>
          <c:spPr>
            <a:ln w="28575" cmpd="sng">
              <a:solidFill>
                <a:srgbClr val="5B9BD5"/>
              </a:solidFill>
            </a:ln>
          </c:spPr>
          <c:marker>
            <c:symbol val="circle"/>
            <c:size val="5"/>
            <c:spPr>
              <a:solidFill>
                <a:srgbClr val="5B9BD5"/>
              </a:solidFill>
              <a:ln cmpd="sng">
                <a:solidFill>
                  <a:srgbClr val="5B9BD5"/>
                </a:solidFill>
              </a:ln>
            </c:spPr>
          </c:marker>
          <c:errBars>
            <c:errDir val="y"/>
            <c:errBarType val="both"/>
            <c:errValType val="cust"/>
            <c:noEndCap val="0"/>
            <c:plus>
              <c:numRef>
                <c:f>'Time Graphs'!$U$4:$U$24</c:f>
                <c:numCache>
                  <c:formatCode>General</c:formatCode>
                  <c:ptCount val="21"/>
                  <c:pt idx="0">
                    <c:v>1.5217177793533201</c:v>
                  </c:pt>
                  <c:pt idx="1">
                    <c:v>1.262334972712605</c:v>
                  </c:pt>
                  <c:pt idx="2">
                    <c:v>1.3462912017836259</c:v>
                  </c:pt>
                  <c:pt idx="3">
                    <c:v>1.228142228462703</c:v>
                  </c:pt>
                  <c:pt idx="4">
                    <c:v>1.0876915540109089</c:v>
                  </c:pt>
                  <c:pt idx="5">
                    <c:v>1.048312135450761</c:v>
                  </c:pt>
                  <c:pt idx="6">
                    <c:v>0.98305963705158805</c:v>
                  </c:pt>
                  <c:pt idx="7">
                    <c:v>0.93485738662821405</c:v>
                  </c:pt>
                  <c:pt idx="8">
                    <c:v>0.99947903096229695</c:v>
                  </c:pt>
                  <c:pt idx="9">
                    <c:v>1.061519155110574</c:v>
                  </c:pt>
                  <c:pt idx="10">
                    <c:v>1.048312135450761</c:v>
                  </c:pt>
                  <c:pt idx="11">
                    <c:v>1.0241866691835699</c:v>
                  </c:pt>
                  <c:pt idx="12">
                    <c:v>1.106797181058933</c:v>
                  </c:pt>
                  <c:pt idx="13">
                    <c:v>1.2023198063188789</c:v>
                  </c:pt>
                  <c:pt idx="14">
                    <c:v>1.0757749144996209</c:v>
                  </c:pt>
                  <c:pt idx="15">
                    <c:v>1.2365947867699689</c:v>
                  </c:pt>
                  <c:pt idx="16">
                    <c:v>1.4079388007533089</c:v>
                  </c:pt>
                  <c:pt idx="17">
                    <c:v>1.4958275301651589</c:v>
                  </c:pt>
                  <c:pt idx="18">
                    <c:v>1.464066113033607</c:v>
                  </c:pt>
                  <c:pt idx="19">
                    <c:v>1.461217386291308</c:v>
                  </c:pt>
                  <c:pt idx="20">
                    <c:v>1.3662601021279459</c:v>
                  </c:pt>
                </c:numCache>
              </c:numRef>
            </c:plus>
            <c:minus>
              <c:numRef>
                <c:f>'Time Graphs'!$U$4:$U$24</c:f>
                <c:numCache>
                  <c:formatCode>General</c:formatCode>
                  <c:ptCount val="21"/>
                  <c:pt idx="0">
                    <c:v>1.5217177793533201</c:v>
                  </c:pt>
                  <c:pt idx="1">
                    <c:v>1.262334972712605</c:v>
                  </c:pt>
                  <c:pt idx="2">
                    <c:v>1.3462912017836259</c:v>
                  </c:pt>
                  <c:pt idx="3">
                    <c:v>1.228142228462703</c:v>
                  </c:pt>
                  <c:pt idx="4">
                    <c:v>1.0876915540109089</c:v>
                  </c:pt>
                  <c:pt idx="5">
                    <c:v>1.048312135450761</c:v>
                  </c:pt>
                  <c:pt idx="6">
                    <c:v>0.98305963705158805</c:v>
                  </c:pt>
                  <c:pt idx="7">
                    <c:v>0.93485738662821405</c:v>
                  </c:pt>
                  <c:pt idx="8">
                    <c:v>0.99947903096229695</c:v>
                  </c:pt>
                  <c:pt idx="9">
                    <c:v>1.061519155110574</c:v>
                  </c:pt>
                  <c:pt idx="10">
                    <c:v>1.048312135450761</c:v>
                  </c:pt>
                  <c:pt idx="11">
                    <c:v>1.0241866691835699</c:v>
                  </c:pt>
                  <c:pt idx="12">
                    <c:v>1.106797181058933</c:v>
                  </c:pt>
                  <c:pt idx="13">
                    <c:v>1.2023198063188789</c:v>
                  </c:pt>
                  <c:pt idx="14">
                    <c:v>1.0757749144996209</c:v>
                  </c:pt>
                  <c:pt idx="15">
                    <c:v>1.2365947867699689</c:v>
                  </c:pt>
                  <c:pt idx="16">
                    <c:v>1.4079388007533089</c:v>
                  </c:pt>
                  <c:pt idx="17">
                    <c:v>1.4958275301651589</c:v>
                  </c:pt>
                  <c:pt idx="18">
                    <c:v>1.464066113033607</c:v>
                  </c:pt>
                  <c:pt idx="19">
                    <c:v>1.461217386291308</c:v>
                  </c:pt>
                  <c:pt idx="20">
                    <c:v>1.3662601021279459</c:v>
                  </c:pt>
                </c:numCache>
              </c:numRef>
            </c:minus>
          </c:errBars>
          <c:cat>
            <c:numRef>
              <c:f>'Time Graphs'!$A$4:$A$24</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'Time Graphs'!$T$4:$T$24</c:f>
              <c:numCache>
                <c:formatCode>General</c:formatCode>
                <c:ptCount val="21"/>
                <c:pt idx="0">
                  <c:v>34.28125</c:v>
                </c:pt>
                <c:pt idx="1">
                  <c:v>33.953125</c:v>
                </c:pt>
                <c:pt idx="2">
                  <c:v>33.5625</c:v>
                </c:pt>
                <c:pt idx="3">
                  <c:v>32.875</c:v>
                </c:pt>
                <c:pt idx="4">
                  <c:v>32.390625</c:v>
                </c:pt>
                <c:pt idx="5">
                  <c:v>32.09375</c:v>
                </c:pt>
                <c:pt idx="6">
                  <c:v>32.140625</c:v>
                </c:pt>
                <c:pt idx="7">
                  <c:v>32.15625</c:v>
                </c:pt>
                <c:pt idx="8">
                  <c:v>32.21875</c:v>
                </c:pt>
                <c:pt idx="9">
                  <c:v>32.453125</c:v>
                </c:pt>
                <c:pt idx="10">
                  <c:v>32.53125</c:v>
                </c:pt>
                <c:pt idx="11">
                  <c:v>32.53125</c:v>
                </c:pt>
                <c:pt idx="12">
                  <c:v>32.5</c:v>
                </c:pt>
                <c:pt idx="13">
                  <c:v>32.515625</c:v>
                </c:pt>
                <c:pt idx="14">
                  <c:v>32.28125</c:v>
                </c:pt>
                <c:pt idx="15">
                  <c:v>32.3125</c:v>
                </c:pt>
                <c:pt idx="16">
                  <c:v>32.34375</c:v>
                </c:pt>
                <c:pt idx="17">
                  <c:v>32.3125</c:v>
                </c:pt>
                <c:pt idx="18">
                  <c:v>32.296875</c:v>
                </c:pt>
                <c:pt idx="19">
                  <c:v>32.296875</c:v>
                </c:pt>
                <c:pt idx="20">
                  <c:v>32.25</c:v>
                </c:pt>
              </c:numCache>
            </c:numRef>
          </c:val>
          <c:smooth val="0"/>
          <c:extLst>
            <c:ext xmlns:c16="http://schemas.microsoft.com/office/drawing/2014/chart" uri="{C3380CC4-5D6E-409C-BE32-E72D297353CC}">
              <c16:uniqueId val="{00000000-5B60-45B7-8F34-BC77D4594AA8}"/>
            </c:ext>
          </c:extLst>
        </c:ser>
        <c:ser>
          <c:idx val="1"/>
          <c:order val="1"/>
          <c:tx>
            <c:v>Rash Guard</c:v>
          </c:tx>
          <c:spPr>
            <a:ln w="28575" cmpd="sng">
              <a:solidFill>
                <a:srgbClr val="000000"/>
              </a:solidFill>
            </a:ln>
          </c:spPr>
          <c:marker>
            <c:symbol val="circle"/>
            <c:size val="5"/>
            <c:spPr>
              <a:solidFill>
                <a:srgbClr val="000000"/>
              </a:solidFill>
              <a:ln cmpd="sng">
                <a:solidFill>
                  <a:srgbClr val="000000"/>
                </a:solidFill>
              </a:ln>
            </c:spPr>
          </c:marker>
          <c:errBars>
            <c:errDir val="y"/>
            <c:errBarType val="both"/>
            <c:errValType val="cust"/>
            <c:noEndCap val="0"/>
            <c:plus>
              <c:numRef>
                <c:f>'Time Graphs'!$U$28:$U$48</c:f>
                <c:numCache>
                  <c:formatCode>General</c:formatCode>
                  <c:ptCount val="21"/>
                  <c:pt idx="0">
                    <c:v>1.764227876437735</c:v>
                  </c:pt>
                  <c:pt idx="1">
                    <c:v>1.6554833131143301</c:v>
                  </c:pt>
                  <c:pt idx="2">
                    <c:v>1.493039405597409</c:v>
                  </c:pt>
                  <c:pt idx="3">
                    <c:v>1.387068251144598</c:v>
                  </c:pt>
                  <c:pt idx="4">
                    <c:v>1.1365151414154879</c:v>
                  </c:pt>
                  <c:pt idx="5">
                    <c:v>1.0949695581765431</c:v>
                  </c:pt>
                  <c:pt idx="6">
                    <c:v>1.1910036034090461</c:v>
                  </c:pt>
                  <c:pt idx="7">
                    <c:v>1.3447428502629539</c:v>
                  </c:pt>
                  <c:pt idx="8">
                    <c:v>1.3760412723945941</c:v>
                  </c:pt>
                  <c:pt idx="9">
                    <c:v>1.3799154563474769</c:v>
                  </c:pt>
                  <c:pt idx="10">
                    <c:v>1.3760412723945941</c:v>
                  </c:pt>
                  <c:pt idx="11">
                    <c:v>1.423665310621379</c:v>
                  </c:pt>
                  <c:pt idx="12">
                    <c:v>1.4476093798627681</c:v>
                  </c:pt>
                  <c:pt idx="13">
                    <c:v>1.437228235180481</c:v>
                  </c:pt>
                  <c:pt idx="14">
                    <c:v>1.063462449244156</c:v>
                  </c:pt>
                  <c:pt idx="15">
                    <c:v>0.953689577128643</c:v>
                  </c:pt>
                  <c:pt idx="16">
                    <c:v>1.0513596638910701</c:v>
                  </c:pt>
                  <c:pt idx="17">
                    <c:v>1.1705716958982459</c:v>
                  </c:pt>
                  <c:pt idx="18">
                    <c:v>1.2130245551630729</c:v>
                  </c:pt>
                  <c:pt idx="19">
                    <c:v>1.2235292434281291</c:v>
                  </c:pt>
                  <c:pt idx="20">
                    <c:v>1.4061937819450601</c:v>
                  </c:pt>
                </c:numCache>
              </c:numRef>
            </c:plus>
            <c:minus>
              <c:numRef>
                <c:f>'Time Graphs'!$U$28:$U$48</c:f>
                <c:numCache>
                  <c:formatCode>General</c:formatCode>
                  <c:ptCount val="21"/>
                  <c:pt idx="0">
                    <c:v>1.764227876437735</c:v>
                  </c:pt>
                  <c:pt idx="1">
                    <c:v>1.6554833131143301</c:v>
                  </c:pt>
                  <c:pt idx="2">
                    <c:v>1.493039405597409</c:v>
                  </c:pt>
                  <c:pt idx="3">
                    <c:v>1.387068251144598</c:v>
                  </c:pt>
                  <c:pt idx="4">
                    <c:v>1.1365151414154879</c:v>
                  </c:pt>
                  <c:pt idx="5">
                    <c:v>1.0949695581765431</c:v>
                  </c:pt>
                  <c:pt idx="6">
                    <c:v>1.1910036034090461</c:v>
                  </c:pt>
                  <c:pt idx="7">
                    <c:v>1.3447428502629539</c:v>
                  </c:pt>
                  <c:pt idx="8">
                    <c:v>1.3760412723945941</c:v>
                  </c:pt>
                  <c:pt idx="9">
                    <c:v>1.3799154563474769</c:v>
                  </c:pt>
                  <c:pt idx="10">
                    <c:v>1.3760412723945941</c:v>
                  </c:pt>
                  <c:pt idx="11">
                    <c:v>1.423665310621379</c:v>
                  </c:pt>
                  <c:pt idx="12">
                    <c:v>1.4476093798627681</c:v>
                  </c:pt>
                  <c:pt idx="13">
                    <c:v>1.437228235180481</c:v>
                  </c:pt>
                  <c:pt idx="14">
                    <c:v>1.063462449244156</c:v>
                  </c:pt>
                  <c:pt idx="15">
                    <c:v>0.953689577128643</c:v>
                  </c:pt>
                  <c:pt idx="16">
                    <c:v>1.0513596638910701</c:v>
                  </c:pt>
                  <c:pt idx="17">
                    <c:v>1.1705716958982459</c:v>
                  </c:pt>
                  <c:pt idx="18">
                    <c:v>1.2130245551630729</c:v>
                  </c:pt>
                  <c:pt idx="19">
                    <c:v>1.2235292434281291</c:v>
                  </c:pt>
                  <c:pt idx="20">
                    <c:v>1.4061937819450601</c:v>
                  </c:pt>
                </c:numCache>
              </c:numRef>
            </c:minus>
          </c:errBars>
          <c:cat>
            <c:numRef>
              <c:f>'Time Graphs'!$A$4:$A$24</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'Time Graphs'!$T$28:$T$48</c:f>
              <c:numCache>
                <c:formatCode>General</c:formatCode>
                <c:ptCount val="21"/>
                <c:pt idx="0">
                  <c:v>34.3125</c:v>
                </c:pt>
                <c:pt idx="1">
                  <c:v>33.96875</c:v>
                </c:pt>
                <c:pt idx="2">
                  <c:v>33.5625</c:v>
                </c:pt>
                <c:pt idx="3">
                  <c:v>32.90625</c:v>
                </c:pt>
                <c:pt idx="4">
                  <c:v>32.375</c:v>
                </c:pt>
                <c:pt idx="5">
                  <c:v>32.15625</c:v>
                </c:pt>
                <c:pt idx="6">
                  <c:v>32.203125</c:v>
                </c:pt>
                <c:pt idx="7">
                  <c:v>32.375</c:v>
                </c:pt>
                <c:pt idx="8">
                  <c:v>32.453125</c:v>
                </c:pt>
                <c:pt idx="9">
                  <c:v>32.5625</c:v>
                </c:pt>
                <c:pt idx="10">
                  <c:v>32.546875</c:v>
                </c:pt>
                <c:pt idx="11">
                  <c:v>32.546875</c:v>
                </c:pt>
                <c:pt idx="12">
                  <c:v>32.484375</c:v>
                </c:pt>
                <c:pt idx="13">
                  <c:v>32.46875</c:v>
                </c:pt>
                <c:pt idx="14">
                  <c:v>32.583333333333343</c:v>
                </c:pt>
                <c:pt idx="15">
                  <c:v>32.466666666666647</c:v>
                </c:pt>
                <c:pt idx="16">
                  <c:v>32.6</c:v>
                </c:pt>
                <c:pt idx="17">
                  <c:v>32.566666666666663</c:v>
                </c:pt>
                <c:pt idx="18">
                  <c:v>32.65</c:v>
                </c:pt>
                <c:pt idx="19">
                  <c:v>32.583333333333343</c:v>
                </c:pt>
                <c:pt idx="20">
                  <c:v>32.68333333333333</c:v>
                </c:pt>
              </c:numCache>
            </c:numRef>
          </c:val>
          <c:smooth val="0"/>
          <c:extLst>
            <c:ext xmlns:c16="http://schemas.microsoft.com/office/drawing/2014/chart" uri="{C3380CC4-5D6E-409C-BE32-E72D297353CC}">
              <c16:uniqueId val="{00000001-5B60-45B7-8F34-BC77D4594AA8}"/>
            </c:ext>
          </c:extLst>
        </c:ser>
        <c:ser>
          <c:idx val="2"/>
          <c:order val="2"/>
          <c:tx>
            <c:v>No Shirt</c:v>
          </c:tx>
          <c:spPr>
            <a:ln w="28575" cmpd="sng">
              <a:solidFill>
                <a:srgbClr val="A5A5A5"/>
              </a:solidFill>
            </a:ln>
          </c:spPr>
          <c:marker>
            <c:symbol val="circle"/>
            <c:size val="5"/>
            <c:spPr>
              <a:solidFill>
                <a:srgbClr val="A5A5A5"/>
              </a:solidFill>
              <a:ln cmpd="sng">
                <a:solidFill>
                  <a:srgbClr val="A5A5A5"/>
                </a:solidFill>
              </a:ln>
            </c:spPr>
          </c:marker>
          <c:errBars>
            <c:errDir val="y"/>
            <c:errBarType val="both"/>
            <c:errValType val="cust"/>
            <c:noEndCap val="0"/>
            <c:plus>
              <c:numRef>
                <c:f>'Time Graphs'!$U$52:$U$72</c:f>
                <c:numCache>
                  <c:formatCode>General</c:formatCode>
                  <c:ptCount val="21"/>
                  <c:pt idx="0">
                    <c:v>2.1187934572028762</c:v>
                  </c:pt>
                  <c:pt idx="1">
                    <c:v>2.02616809343577</c:v>
                  </c:pt>
                  <c:pt idx="2">
                    <c:v>1.953629101612347</c:v>
                  </c:pt>
                  <c:pt idx="3">
                    <c:v>1.678824702270127</c:v>
                  </c:pt>
                  <c:pt idx="4">
                    <c:v>1.468316171998518</c:v>
                  </c:pt>
                  <c:pt idx="5">
                    <c:v>1.4194650233031281</c:v>
                  </c:pt>
                  <c:pt idx="6">
                    <c:v>1.6444350600332831</c:v>
                  </c:pt>
                  <c:pt idx="7">
                    <c:v>1.750510129729536</c:v>
                  </c:pt>
                  <c:pt idx="8">
                    <c:v>1.8779738321621291</c:v>
                  </c:pt>
                  <c:pt idx="9">
                    <c:v>1.925394208244861</c:v>
                  </c:pt>
                  <c:pt idx="10">
                    <c:v>2.016007369601041</c:v>
                  </c:pt>
                  <c:pt idx="11">
                    <c:v>1.90784720362532</c:v>
                  </c:pt>
                  <c:pt idx="12">
                    <c:v>1.98176208268827</c:v>
                  </c:pt>
                  <c:pt idx="13">
                    <c:v>2.0408039965613929</c:v>
                  </c:pt>
                  <c:pt idx="14">
                    <c:v>2.1348859677364729</c:v>
                  </c:pt>
                  <c:pt idx="15">
                    <c:v>2.0236694629405512</c:v>
                  </c:pt>
                  <c:pt idx="16">
                    <c:v>2.0394910663015442</c:v>
                  </c:pt>
                  <c:pt idx="17">
                    <c:v>2.0892297509802402</c:v>
                  </c:pt>
                  <c:pt idx="18">
                    <c:v>2.1327938305915839</c:v>
                  </c:pt>
                  <c:pt idx="19">
                    <c:v>1.9490534943427089</c:v>
                  </c:pt>
                  <c:pt idx="20">
                    <c:v>1.98206241793023</c:v>
                  </c:pt>
                </c:numCache>
              </c:numRef>
            </c:plus>
            <c:minus>
              <c:numRef>
                <c:f>'Time Graphs'!$U$52:$U$72</c:f>
                <c:numCache>
                  <c:formatCode>General</c:formatCode>
                  <c:ptCount val="21"/>
                  <c:pt idx="0">
                    <c:v>2.1187934572028762</c:v>
                  </c:pt>
                  <c:pt idx="1">
                    <c:v>2.02616809343577</c:v>
                  </c:pt>
                  <c:pt idx="2">
                    <c:v>1.953629101612347</c:v>
                  </c:pt>
                  <c:pt idx="3">
                    <c:v>1.678824702270127</c:v>
                  </c:pt>
                  <c:pt idx="4">
                    <c:v>1.468316171998518</c:v>
                  </c:pt>
                  <c:pt idx="5">
                    <c:v>1.4194650233031281</c:v>
                  </c:pt>
                  <c:pt idx="6">
                    <c:v>1.6444350600332831</c:v>
                  </c:pt>
                  <c:pt idx="7">
                    <c:v>1.750510129729536</c:v>
                  </c:pt>
                  <c:pt idx="8">
                    <c:v>1.8779738321621291</c:v>
                  </c:pt>
                  <c:pt idx="9">
                    <c:v>1.925394208244861</c:v>
                  </c:pt>
                  <c:pt idx="10">
                    <c:v>2.016007369601041</c:v>
                  </c:pt>
                  <c:pt idx="11">
                    <c:v>1.90784720362532</c:v>
                  </c:pt>
                  <c:pt idx="12">
                    <c:v>1.98176208268827</c:v>
                  </c:pt>
                  <c:pt idx="13">
                    <c:v>2.0408039965613929</c:v>
                  </c:pt>
                  <c:pt idx="14">
                    <c:v>2.1348859677364729</c:v>
                  </c:pt>
                  <c:pt idx="15">
                    <c:v>2.0236694629405512</c:v>
                  </c:pt>
                  <c:pt idx="16">
                    <c:v>2.0394910663015442</c:v>
                  </c:pt>
                  <c:pt idx="17">
                    <c:v>2.0892297509802402</c:v>
                  </c:pt>
                  <c:pt idx="18">
                    <c:v>2.1327938305915839</c:v>
                  </c:pt>
                  <c:pt idx="19">
                    <c:v>1.9490534943427089</c:v>
                  </c:pt>
                  <c:pt idx="20">
                    <c:v>1.98206241793023</c:v>
                  </c:pt>
                </c:numCache>
              </c:numRef>
            </c:minus>
          </c:errBars>
          <c:cat>
            <c:numRef>
              <c:f>'Time Graphs'!$A$4:$A$24</c:f>
              <c:numCache>
                <c:formatCode>General</c:formatCode>
                <c:ptCount val="2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cat>
          <c:val>
            <c:numRef>
              <c:f>'Time Graphs'!$T$52:$T$72</c:f>
              <c:numCache>
                <c:formatCode>General</c:formatCode>
                <c:ptCount val="21"/>
                <c:pt idx="0">
                  <c:v>33.9</c:v>
                </c:pt>
                <c:pt idx="1">
                  <c:v>33.9</c:v>
                </c:pt>
                <c:pt idx="2">
                  <c:v>33.816666666666649</c:v>
                </c:pt>
                <c:pt idx="3">
                  <c:v>33.16666666666665</c:v>
                </c:pt>
                <c:pt idx="4">
                  <c:v>32.733333333333341</c:v>
                </c:pt>
                <c:pt idx="5">
                  <c:v>32.66666666666665</c:v>
                </c:pt>
                <c:pt idx="6">
                  <c:v>32.883333333333333</c:v>
                </c:pt>
                <c:pt idx="7">
                  <c:v>33.049999999999997</c:v>
                </c:pt>
                <c:pt idx="8">
                  <c:v>33.25</c:v>
                </c:pt>
                <c:pt idx="9">
                  <c:v>33.450000000000003</c:v>
                </c:pt>
                <c:pt idx="10">
                  <c:v>33.300000000000011</c:v>
                </c:pt>
                <c:pt idx="11">
                  <c:v>33.083333333333343</c:v>
                </c:pt>
                <c:pt idx="12">
                  <c:v>33.033333333333331</c:v>
                </c:pt>
                <c:pt idx="13">
                  <c:v>33.18333333333333</c:v>
                </c:pt>
                <c:pt idx="14">
                  <c:v>33.266666666666652</c:v>
                </c:pt>
                <c:pt idx="15">
                  <c:v>33.16666666666665</c:v>
                </c:pt>
                <c:pt idx="16">
                  <c:v>33.133333333333333</c:v>
                </c:pt>
                <c:pt idx="17">
                  <c:v>33.216666666666647</c:v>
                </c:pt>
                <c:pt idx="18">
                  <c:v>33.43333333333333</c:v>
                </c:pt>
                <c:pt idx="19">
                  <c:v>33.43333333333333</c:v>
                </c:pt>
                <c:pt idx="20">
                  <c:v>33.25</c:v>
                </c:pt>
              </c:numCache>
            </c:numRef>
          </c:val>
          <c:smooth val="0"/>
          <c:extLst>
            <c:ext xmlns:c16="http://schemas.microsoft.com/office/drawing/2014/chart" uri="{C3380CC4-5D6E-409C-BE32-E72D297353CC}">
              <c16:uniqueId val="{00000002-5B60-45B7-8F34-BC77D4594AA8}"/>
            </c:ext>
          </c:extLst>
        </c:ser>
        <c:dLbls>
          <c:showLegendKey val="0"/>
          <c:showVal val="0"/>
          <c:showCatName val="0"/>
          <c:showSerName val="0"/>
          <c:showPercent val="0"/>
          <c:showBubbleSize val="0"/>
        </c:dLbls>
        <c:marker val="1"/>
        <c:smooth val="0"/>
        <c:axId val="2146851144"/>
        <c:axId val="2146845336"/>
      </c:lineChart>
      <c:catAx>
        <c:axId val="2146851144"/>
        <c:scaling>
          <c:orientation val="minMax"/>
        </c:scaling>
        <c:delete val="0"/>
        <c:axPos val="b"/>
        <c:title>
          <c:tx>
            <c:rich>
              <a:bodyPr/>
              <a:lstStyle/>
              <a:p>
                <a:pPr lvl="0">
                  <a:defRPr sz="2400" b="0" i="0" baseline="0">
                    <a:solidFill>
                      <a:schemeClr val="tx1"/>
                    </a:solidFill>
                  </a:defRPr>
                </a:pPr>
                <a:r>
                  <a:rPr lang="en-US" sz="2400" b="1" baseline="0" dirty="0">
                    <a:solidFill>
                      <a:schemeClr val="tx1"/>
                    </a:solidFill>
                    <a:latin typeface="Times New Roman" panose="02020603050405020304" pitchFamily="18" charset="0"/>
                    <a:cs typeface="Times New Roman" panose="02020603050405020304" pitchFamily="18" charset="0"/>
                  </a:rPr>
                  <a:t>Time (min)</a:t>
                </a:r>
              </a:p>
            </c:rich>
          </c:tx>
          <c:layout/>
          <c:overlay val="0"/>
        </c:title>
        <c:numFmt formatCode="General" sourceLinked="1"/>
        <c:majorTickMark val="cross"/>
        <c:minorTickMark val="cross"/>
        <c:tickLblPos val="nextTo"/>
        <c:txPr>
          <a:bodyPr/>
          <a:lstStyle/>
          <a:p>
            <a:pPr lvl="0">
              <a:defRPr sz="2400" b="1" i="0" baseline="0">
                <a:solidFill>
                  <a:schemeClr val="tx1"/>
                </a:solidFill>
                <a:latin typeface="Times New Roman" panose="02020603050405020304" pitchFamily="18" charset="0"/>
                <a:cs typeface="Times New Roman" panose="02020603050405020304" pitchFamily="18" charset="0"/>
              </a:defRPr>
            </a:pPr>
            <a:endParaRPr lang="en-US"/>
          </a:p>
        </c:txPr>
        <c:crossAx val="2146845336"/>
        <c:crosses val="autoZero"/>
        <c:auto val="1"/>
        <c:lblAlgn val="ctr"/>
        <c:lblOffset val="100"/>
        <c:noMultiLvlLbl val="1"/>
      </c:catAx>
      <c:valAx>
        <c:axId val="2146845336"/>
        <c:scaling>
          <c:orientation val="minMax"/>
          <c:min val="27"/>
        </c:scaling>
        <c:delete val="0"/>
        <c:axPos val="l"/>
        <c:majorGridlines>
          <c:spPr>
            <a:ln>
              <a:noFill/>
            </a:ln>
          </c:spPr>
        </c:majorGridlines>
        <c:title>
          <c:tx>
            <c:rich>
              <a:bodyPr/>
              <a:lstStyle/>
              <a:p>
                <a:pPr lvl="0">
                  <a:defRPr sz="2400" b="0" i="0" baseline="0">
                    <a:solidFill>
                      <a:schemeClr val="tx1"/>
                    </a:solidFill>
                  </a:defRPr>
                </a:pPr>
                <a:r>
                  <a:rPr lang="en-US" sz="2400" b="1" baseline="0" dirty="0">
                    <a:solidFill>
                      <a:schemeClr val="tx1"/>
                    </a:solidFill>
                    <a:latin typeface="Times New Roman" panose="02020603050405020304" pitchFamily="18" charset="0"/>
                    <a:cs typeface="Times New Roman" panose="02020603050405020304" pitchFamily="18" charset="0"/>
                  </a:rPr>
                  <a:t>Temperature</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b="1" baseline="0" dirty="0">
                    <a:solidFill>
                      <a:schemeClr val="tx1"/>
                    </a:solidFill>
                    <a:latin typeface="Times New Roman" panose="02020603050405020304" pitchFamily="18" charset="0"/>
                    <a:cs typeface="Times New Roman" panose="02020603050405020304" pitchFamily="18" charset="0"/>
                  </a:rPr>
                  <a:t>(Celsius)</a:t>
                </a:r>
              </a:p>
            </c:rich>
          </c:tx>
          <c:layout>
            <c:manualLayout>
              <c:xMode val="edge"/>
              <c:yMode val="edge"/>
              <c:x val="1.8377431966941301E-2"/>
              <c:y val="0.28967971274868298"/>
            </c:manualLayout>
          </c:layout>
          <c:overlay val="0"/>
          <c:spPr>
            <a:ln>
              <a:solidFill>
                <a:schemeClr val="bg1"/>
              </a:solidFill>
            </a:ln>
          </c:spPr>
        </c:title>
        <c:numFmt formatCode="General" sourceLinked="1"/>
        <c:majorTickMark val="cross"/>
        <c:minorTickMark val="cross"/>
        <c:tickLblPos val="nextTo"/>
        <c:spPr>
          <a:ln w="6350">
            <a:solidFill>
              <a:schemeClr val="tx1"/>
            </a:solidFill>
          </a:ln>
        </c:spPr>
        <c:txPr>
          <a:bodyPr/>
          <a:lstStyle/>
          <a:p>
            <a:pPr lvl="0">
              <a:defRPr sz="2400" b="1" i="0" baseline="0">
                <a:solidFill>
                  <a:schemeClr val="tx1"/>
                </a:solidFill>
                <a:latin typeface="Times New Roman" panose="02020603050405020304" pitchFamily="18" charset="0"/>
                <a:cs typeface="Times New Roman" panose="02020603050405020304" pitchFamily="18" charset="0"/>
              </a:defRPr>
            </a:pPr>
            <a:endParaRPr lang="en-US"/>
          </a:p>
        </c:txPr>
        <c:crossAx val="2146851144"/>
        <c:crosses val="autoZero"/>
        <c:crossBetween val="between"/>
        <c:majorUnit val="2"/>
      </c:valAx>
      <c:spPr>
        <a:noFill/>
        <a:ln w="6350">
          <a:noFill/>
        </a:ln>
      </c:spPr>
    </c:plotArea>
    <c:legend>
      <c:legendPos val="r"/>
      <c:layout>
        <c:manualLayout>
          <c:xMode val="edge"/>
          <c:yMode val="edge"/>
          <c:x val="0.73597299066617405"/>
          <c:y val="0.66445991595435705"/>
          <c:w val="0.26235503084738998"/>
          <c:h val="0.14229017336958399"/>
        </c:manualLayout>
      </c:layout>
      <c:overlay val="0"/>
      <c:txPr>
        <a:bodyPr/>
        <a:lstStyle/>
        <a:p>
          <a:pPr lvl="0">
            <a:defRPr sz="2400" b="1" baseline="0">
              <a:solidFill>
                <a:schemeClr val="tx1"/>
              </a:solidFill>
              <a:latin typeface="Times New Roman" panose="02020603050405020304" pitchFamily="18" charset="0"/>
              <a:cs typeface="Times New Roman" panose="02020603050405020304" pitchFamily="18" charset="0"/>
            </a:defRPr>
          </a:pPr>
          <a:endParaRPr lang="en-US"/>
        </a:p>
      </c:txPr>
    </c:legend>
    <c:plotVisOnly val="1"/>
    <c:dispBlanksAs val="zero"/>
    <c:showDLblsOverMax val="1"/>
  </c:chart>
  <c:spPr>
    <a:solidFill>
      <a:srgbClr val="FFFFFF"/>
    </a:solid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600" b="0" i="0" u="none" strike="noStrike" kern="1200" spc="0" baseline="0">
                <a:solidFill>
                  <a:schemeClr val="tx1"/>
                </a:solidFill>
                <a:latin typeface="Times New Roman" panose="02020603050405020304" pitchFamily="18" charset="0"/>
                <a:ea typeface="+mn-ea"/>
                <a:cs typeface="+mn-cs"/>
              </a:defRPr>
            </a:pPr>
            <a:r>
              <a:rPr lang="en-US" sz="2600" b="1" i="0" baseline="0" dirty="0">
                <a:solidFill>
                  <a:schemeClr val="tx1"/>
                </a:solidFill>
                <a:effectLst/>
                <a:latin typeface="Times New Roman" panose="02020603050405020304" pitchFamily="18" charset="0"/>
              </a:rPr>
              <a:t>Average Temperature Between Shirt </a:t>
            </a:r>
            <a:r>
              <a:rPr lang="en-US" sz="2600" b="1" i="0" baseline="0" dirty="0" smtClean="0">
                <a:solidFill>
                  <a:schemeClr val="tx1"/>
                </a:solidFill>
                <a:effectLst/>
                <a:latin typeface="Times New Roman" panose="02020603050405020304" pitchFamily="18" charset="0"/>
              </a:rPr>
              <a:t>Types</a:t>
            </a:r>
            <a:endParaRPr lang="en-US" sz="2600" b="1" baseline="0" dirty="0">
              <a:solidFill>
                <a:schemeClr val="tx1"/>
              </a:solidFill>
              <a:effectLst/>
              <a:latin typeface="Times New Roman" panose="02020603050405020304" pitchFamily="18" charset="0"/>
            </a:endParaRPr>
          </a:p>
        </c:rich>
      </c:tx>
      <c:layout>
        <c:manualLayout>
          <c:xMode val="edge"/>
          <c:yMode val="edge"/>
          <c:x val="0.16938164053104818"/>
          <c:y val="5.0544990414361467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600" b="0" i="0" u="none" strike="noStrike" kern="1200" spc="0" baseline="0">
              <a:solidFill>
                <a:schemeClr val="tx1"/>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3354280741239299"/>
          <c:y val="0.140274492599513"/>
          <c:w val="0.77706677474255204"/>
          <c:h val="0.72369396732809999"/>
        </c:manualLayout>
      </c:layout>
      <c:barChart>
        <c:barDir val="col"/>
        <c:grouping val="clustered"/>
        <c:varyColors val="0"/>
        <c:ser>
          <c:idx val="0"/>
          <c:order val="0"/>
          <c:tx>
            <c:v>Front</c:v>
          </c:tx>
          <c:spPr>
            <a:solidFill>
              <a:srgbClr val="FFFFFF"/>
            </a:solidFill>
            <a:ln>
              <a:solidFill>
                <a:srgbClr val="000000"/>
              </a:solidFill>
            </a:ln>
            <a:effectLst/>
          </c:spPr>
          <c:invertIfNegative val="0"/>
          <c:errBars>
            <c:errBarType val="both"/>
            <c:errValType val="cust"/>
            <c:noEndCap val="0"/>
            <c:plus>
              <c:numRef>
                <c:f>(Master!$C$45,Master!$F$45,Master!$I$45)</c:f>
                <c:numCache>
                  <c:formatCode>General</c:formatCode>
                  <c:ptCount val="3"/>
                  <c:pt idx="0">
                    <c:v>0.94130463813194298</c:v>
                  </c:pt>
                  <c:pt idx="1">
                    <c:v>1.0334174495790569</c:v>
                  </c:pt>
                  <c:pt idx="2">
                    <c:v>1.162187709498274</c:v>
                  </c:pt>
                </c:numCache>
              </c:numRef>
            </c:plus>
            <c:minus>
              <c:numRef>
                <c:f>(Master!$C$45,Master!$F$45,Master!$I$45)</c:f>
                <c:numCache>
                  <c:formatCode>General</c:formatCode>
                  <c:ptCount val="3"/>
                  <c:pt idx="0">
                    <c:v>0.94130463813194298</c:v>
                  </c:pt>
                  <c:pt idx="1">
                    <c:v>1.0334174495790569</c:v>
                  </c:pt>
                  <c:pt idx="2">
                    <c:v>1.162187709498274</c:v>
                  </c:pt>
                </c:numCache>
              </c:numRef>
            </c:minus>
            <c:spPr>
              <a:noFill/>
              <a:ln w="9525" cap="flat" cmpd="sng" algn="ctr">
                <a:solidFill>
                  <a:schemeClr val="tx1">
                    <a:lumMod val="65000"/>
                    <a:lumOff val="35000"/>
                  </a:schemeClr>
                </a:solidFill>
                <a:round/>
              </a:ln>
              <a:effectLst/>
            </c:spPr>
          </c:errBars>
          <c:cat>
            <c:strRef>
              <c:f>Master!$Q$44:$S$44</c:f>
              <c:strCache>
                <c:ptCount val="3"/>
                <c:pt idx="0">
                  <c:v>Surf Shirt</c:v>
                </c:pt>
                <c:pt idx="1">
                  <c:v>Rash Guard</c:v>
                </c:pt>
                <c:pt idx="2">
                  <c:v>No Shirt</c:v>
                </c:pt>
              </c:strCache>
            </c:strRef>
          </c:cat>
          <c:val>
            <c:numRef>
              <c:f>(Master!$C$44,Master!$F$44,Master!$I$44)</c:f>
              <c:numCache>
                <c:formatCode>General</c:formatCode>
                <c:ptCount val="3"/>
                <c:pt idx="0">
                  <c:v>31.803571428571431</c:v>
                </c:pt>
                <c:pt idx="1">
                  <c:v>31.892857142857139</c:v>
                </c:pt>
                <c:pt idx="2">
                  <c:v>32.147619047619052</c:v>
                </c:pt>
              </c:numCache>
            </c:numRef>
          </c:val>
          <c:extLst>
            <c:ext xmlns:c16="http://schemas.microsoft.com/office/drawing/2014/chart" uri="{C3380CC4-5D6E-409C-BE32-E72D297353CC}">
              <c16:uniqueId val="{00000000-A2B3-482A-B5C9-8155B03A6176}"/>
            </c:ext>
          </c:extLst>
        </c:ser>
        <c:ser>
          <c:idx val="1"/>
          <c:order val="1"/>
          <c:tx>
            <c:v>Back</c:v>
          </c:tx>
          <c:spPr>
            <a:solidFill>
              <a:srgbClr val="000000"/>
            </a:solidFill>
            <a:ln w="0">
              <a:solidFill>
                <a:srgbClr val="000000"/>
              </a:solidFill>
            </a:ln>
            <a:effectLst/>
          </c:spPr>
          <c:invertIfNegative val="0"/>
          <c:errBars>
            <c:errBarType val="both"/>
            <c:errValType val="cust"/>
            <c:noEndCap val="0"/>
            <c:plus>
              <c:numRef>
                <c:f>(Master!$D$45,Master!$G$45,Master!$J$45)</c:f>
                <c:numCache>
                  <c:formatCode>General</c:formatCode>
                  <c:ptCount val="3"/>
                  <c:pt idx="0">
                    <c:v>1.435346862616903</c:v>
                  </c:pt>
                  <c:pt idx="1">
                    <c:v>1.7874568217567519</c:v>
                  </c:pt>
                  <c:pt idx="2">
                    <c:v>2.7122033226123961</c:v>
                  </c:pt>
                </c:numCache>
              </c:numRef>
            </c:plus>
            <c:minus>
              <c:numRef>
                <c:f>(Master!$D$45,Master!$G$45,Master!$J$45)</c:f>
                <c:numCache>
                  <c:formatCode>General</c:formatCode>
                  <c:ptCount val="3"/>
                  <c:pt idx="0">
                    <c:v>1.435346862616903</c:v>
                  </c:pt>
                  <c:pt idx="1">
                    <c:v>1.7874568217567519</c:v>
                  </c:pt>
                  <c:pt idx="2">
                    <c:v>2.7122033226123961</c:v>
                  </c:pt>
                </c:numCache>
              </c:numRef>
            </c:minus>
            <c:spPr>
              <a:noFill/>
              <a:ln w="9525" cap="flat" cmpd="sng" algn="ctr">
                <a:solidFill>
                  <a:schemeClr val="tx1">
                    <a:lumMod val="65000"/>
                    <a:lumOff val="35000"/>
                  </a:schemeClr>
                </a:solidFill>
                <a:round/>
              </a:ln>
              <a:effectLst/>
            </c:spPr>
          </c:errBars>
          <c:cat>
            <c:strRef>
              <c:f>Master!$Q$44:$S$44</c:f>
              <c:strCache>
                <c:ptCount val="3"/>
                <c:pt idx="0">
                  <c:v>Surf Shirt</c:v>
                </c:pt>
                <c:pt idx="1">
                  <c:v>Rash Guard</c:v>
                </c:pt>
                <c:pt idx="2">
                  <c:v>No Shirt</c:v>
                </c:pt>
              </c:strCache>
            </c:strRef>
          </c:cat>
          <c:val>
            <c:numRef>
              <c:f>(Master!$D$44,Master!$G$44,Master!$J$44)</c:f>
              <c:numCache>
                <c:formatCode>General</c:formatCode>
                <c:ptCount val="3"/>
                <c:pt idx="0">
                  <c:v>33.373511904761912</c:v>
                </c:pt>
                <c:pt idx="1">
                  <c:v>33.413690476190467</c:v>
                </c:pt>
                <c:pt idx="2">
                  <c:v>34.358730158730147</c:v>
                </c:pt>
              </c:numCache>
            </c:numRef>
          </c:val>
          <c:extLst>
            <c:ext xmlns:c16="http://schemas.microsoft.com/office/drawing/2014/chart" uri="{C3380CC4-5D6E-409C-BE32-E72D297353CC}">
              <c16:uniqueId val="{00000001-A2B3-482A-B5C9-8155B03A6176}"/>
            </c:ext>
          </c:extLst>
        </c:ser>
        <c:dLbls>
          <c:showLegendKey val="0"/>
          <c:showVal val="0"/>
          <c:showCatName val="0"/>
          <c:showSerName val="0"/>
          <c:showPercent val="0"/>
          <c:showBubbleSize val="0"/>
        </c:dLbls>
        <c:gapWidth val="37"/>
        <c:overlap val="1"/>
        <c:axId val="2146792184"/>
        <c:axId val="2146788568"/>
      </c:barChart>
      <c:catAx>
        <c:axId val="2146792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6788568"/>
        <c:crosses val="autoZero"/>
        <c:auto val="1"/>
        <c:lblAlgn val="ctr"/>
        <c:lblOffset val="100"/>
        <c:noMultiLvlLbl val="0"/>
      </c:catAx>
      <c:valAx>
        <c:axId val="2146788568"/>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2400" b="1" dirty="0">
                    <a:solidFill>
                      <a:schemeClr val="tx1"/>
                    </a:solidFill>
                    <a:latin typeface="Times New Roman" panose="02020603050405020304" pitchFamily="18" charset="0"/>
                    <a:cs typeface="Times New Roman" panose="02020603050405020304" pitchFamily="18" charset="0"/>
                  </a:rPr>
                  <a:t>Temperature (Celsius)</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146792184"/>
        <c:crosses val="autoZero"/>
        <c:crossBetween val="between"/>
      </c:valAx>
      <c:spPr>
        <a:noFill/>
        <a:ln>
          <a:noFill/>
        </a:ln>
        <a:effectLst/>
      </c:spPr>
    </c:plotArea>
    <c:legend>
      <c:legendPos val="r"/>
      <c:layout>
        <c:manualLayout>
          <c:xMode val="edge"/>
          <c:yMode val="edge"/>
          <c:x val="0.69458900316412731"/>
          <c:y val="8.6333894900116601E-2"/>
          <c:w val="0.26862751889286557"/>
          <c:h val="0.1008320819799945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5300" cy="465138"/>
          </a:xfrm>
          <a:prstGeom prst="rect">
            <a:avLst/>
          </a:prstGeom>
          <a:noFill/>
          <a:ln>
            <a:noFill/>
          </a:ln>
        </p:spPr>
        <p:txBody>
          <a:bodyPr lIns="91425" tIns="91425" rIns="91425" bIns="91425" anchor="t" anchorCtr="0"/>
          <a:lstStyle>
            <a:lvl1pPr marL="0" marR="0" indent="0" algn="l" rtl="0">
              <a:spcBef>
                <a:spcPts val="0"/>
              </a:spcBef>
              <a:spcAft>
                <a:spcPts val="0"/>
              </a:spcAft>
              <a:defRPr sz="1200" b="0" i="0" u="none" strike="noStrike" cap="none" baseline="0">
                <a:solidFill>
                  <a:srgbClr val="000000"/>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3" name="Shape 3"/>
          <p:cNvSpPr txBox="1">
            <a:spLocks noGrp="1"/>
          </p:cNvSpPr>
          <p:nvPr>
            <p:ph type="dt" idx="10"/>
          </p:nvPr>
        </p:nvSpPr>
        <p:spPr>
          <a:xfrm>
            <a:off x="3967162" y="0"/>
            <a:ext cx="3035300" cy="465138"/>
          </a:xfrm>
          <a:prstGeom prst="rect">
            <a:avLst/>
          </a:prstGeom>
          <a:noFill/>
          <a:ln>
            <a:noFill/>
          </a:ln>
        </p:spPr>
        <p:txBody>
          <a:bodyPr lIns="91425" tIns="91425" rIns="91425" bIns="91425" anchor="t" anchorCtr="0"/>
          <a:lstStyle>
            <a:lvl1pPr marL="0" marR="0" indent="0" algn="r" rtl="0">
              <a:spcBef>
                <a:spcPts val="0"/>
              </a:spcBef>
              <a:spcAft>
                <a:spcPts val="0"/>
              </a:spcAft>
              <a:defRPr sz="1200" b="0" i="0" u="none" strike="noStrike" cap="none" baseline="0">
                <a:solidFill>
                  <a:srgbClr val="000000"/>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4" name="Shape 4"/>
          <p:cNvSpPr>
            <a:spLocks noGrp="1" noRot="1" noChangeAspect="1"/>
          </p:cNvSpPr>
          <p:nvPr>
            <p:ph type="sldImg" idx="3"/>
          </p:nvPr>
        </p:nvSpPr>
        <p:spPr>
          <a:xfrm>
            <a:off x="793750" y="696912"/>
            <a:ext cx="5416550" cy="34829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0087" y="4413250"/>
            <a:ext cx="5603874" cy="4179888"/>
          </a:xfrm>
          <a:prstGeom prst="rect">
            <a:avLst/>
          </a:prstGeom>
          <a:noFill/>
          <a:ln>
            <a:noFill/>
          </a:ln>
        </p:spPr>
        <p:txBody>
          <a:bodyPr lIns="91425" tIns="91425" rIns="91425" bIns="91425" anchor="t" anchorCtr="0"/>
          <a:lstStyle>
            <a:lvl1pPr marL="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1pPr>
            <a:lvl2pPr marL="4572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2pPr>
            <a:lvl3pPr marL="9144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3pPr>
            <a:lvl4pPr marL="13716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4pPr>
            <a:lvl5pPr marL="1828800" marR="0" indent="0" algn="l" rtl="0">
              <a:spcBef>
                <a:spcPts val="360"/>
              </a:spcBef>
              <a:spcAft>
                <a:spcPts val="0"/>
              </a:spcAft>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23325"/>
            <a:ext cx="3035300" cy="465138"/>
          </a:xfrm>
          <a:prstGeom prst="rect">
            <a:avLst/>
          </a:prstGeom>
          <a:noFill/>
          <a:ln>
            <a:noFill/>
          </a:ln>
        </p:spPr>
        <p:txBody>
          <a:bodyPr lIns="91425" tIns="91425" rIns="91425" bIns="91425" anchor="b" anchorCtr="0"/>
          <a:lstStyle>
            <a:lvl1pPr marL="0" marR="0" indent="0" algn="l" rtl="0">
              <a:spcBef>
                <a:spcPts val="0"/>
              </a:spcBef>
              <a:spcAft>
                <a:spcPts val="0"/>
              </a:spcAft>
              <a:defRPr sz="1200" b="0" i="0" u="none" strike="noStrike" cap="none" baseline="0">
                <a:solidFill>
                  <a:srgbClr val="000000"/>
                </a:solidFill>
                <a:latin typeface="Arial"/>
                <a:ea typeface="Arial"/>
                <a:cs typeface="Arial"/>
                <a:sym typeface="Arial"/>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7" name="Shape 7"/>
          <p:cNvSpPr txBox="1">
            <a:spLocks noGrp="1"/>
          </p:cNvSpPr>
          <p:nvPr>
            <p:ph type="sldNum" idx="12"/>
          </p:nvPr>
        </p:nvSpPr>
        <p:spPr>
          <a:xfrm>
            <a:off x="3967162" y="8823325"/>
            <a:ext cx="3035300"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Arial"/>
                <a:ea typeface="Arial"/>
                <a:cs typeface="Arial"/>
                <a:sym typeface="Arial"/>
              </a:rPr>
              <a:t>‹#›</a:t>
            </a:fld>
            <a:endParaRPr lang="en-US" sz="12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0591156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793750" y="696913"/>
            <a:ext cx="5416550" cy="34829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 name="Shape 154"/>
          <p:cNvSpPr txBox="1">
            <a:spLocks noGrp="1"/>
          </p:cNvSpPr>
          <p:nvPr>
            <p:ph type="body" idx="1"/>
          </p:nvPr>
        </p:nvSpPr>
        <p:spPr>
          <a:xfrm>
            <a:off x="700087" y="4413250"/>
            <a:ext cx="5603874" cy="417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FF0000"/>
              </a:solidFill>
              <a:latin typeface="Times New Roman"/>
              <a:ea typeface="Times New Roman"/>
              <a:cs typeface="Times New Roman"/>
              <a:sym typeface="Times New Roman"/>
            </a:endParaRPr>
          </a:p>
        </p:txBody>
      </p:sp>
      <p:sp>
        <p:nvSpPr>
          <p:cNvPr id="155" name="Shape 155"/>
          <p:cNvSpPr txBox="1">
            <a:spLocks noGrp="1"/>
          </p:cNvSpPr>
          <p:nvPr>
            <p:ph type="sldNum" idx="12"/>
          </p:nvPr>
        </p:nvSpPr>
        <p:spPr>
          <a:xfrm>
            <a:off x="3967162" y="8823325"/>
            <a:ext cx="3035300" cy="465138"/>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dirty="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16" name="Shape 16"/>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17" name="Shape 17"/>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840162" y="2925763"/>
            <a:ext cx="43526075"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73" name="Shape 73"/>
          <p:cNvSpPr txBox="1">
            <a:spLocks noGrp="1"/>
          </p:cNvSpPr>
          <p:nvPr>
            <p:ph type="body" idx="1"/>
          </p:nvPr>
        </p:nvSpPr>
        <p:spPr>
          <a:xfrm rot="5400000">
            <a:off x="15727362" y="-2378074"/>
            <a:ext cx="19751675" cy="43526075"/>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74" name="Shape 74"/>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75" name="Shape 75"/>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76" name="Shape 76"/>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28758355" y="10652919"/>
            <a:ext cx="26335038" cy="10880724"/>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79" name="Shape 79"/>
          <p:cNvSpPr txBox="1">
            <a:spLocks noGrp="1"/>
          </p:cNvSpPr>
          <p:nvPr>
            <p:ph type="body" idx="1"/>
          </p:nvPr>
        </p:nvSpPr>
        <p:spPr>
          <a:xfrm rot="5400000">
            <a:off x="6919118" y="-153192"/>
            <a:ext cx="26335038" cy="32492949"/>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80" name="Shape 80"/>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81" name="Shape 81"/>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3840162" y="10226675"/>
            <a:ext cx="43526075" cy="7054849"/>
          </a:xfrm>
          <a:prstGeom prst="rect">
            <a:avLst/>
          </a:prstGeom>
          <a:noFill/>
          <a:ln>
            <a:noFill/>
          </a:ln>
        </p:spPr>
        <p:txBody>
          <a:bodyPr lIns="91425" tIns="91425" rIns="91425" bIns="91425" anchor="ctr" anchorCtr="0"/>
          <a:lstStyle>
            <a:lvl1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20" name="Shape 20"/>
          <p:cNvSpPr txBox="1">
            <a:spLocks noGrp="1"/>
          </p:cNvSpPr>
          <p:nvPr>
            <p:ph type="subTitle" idx="1"/>
          </p:nvPr>
        </p:nvSpPr>
        <p:spPr>
          <a:xfrm>
            <a:off x="7680325" y="18653125"/>
            <a:ext cx="35845750" cy="8413749"/>
          </a:xfrm>
          <a:prstGeom prst="rect">
            <a:avLst/>
          </a:prstGeom>
          <a:noFill/>
          <a:ln>
            <a:noFill/>
          </a:ln>
        </p:spPr>
        <p:txBody>
          <a:bodyPr lIns="91425" tIns="91425" rIns="91425" bIns="91425" anchor="t" anchorCtr="0"/>
          <a:lstStyle>
            <a:lvl1pPr marL="0" marR="0" indent="0" algn="ctr" rtl="0">
              <a:spcBef>
                <a:spcPts val="3360"/>
              </a:spcBef>
              <a:spcAft>
                <a:spcPts val="0"/>
              </a:spcAft>
              <a:buClr>
                <a:schemeClr val="dk1"/>
              </a:buClr>
              <a:buFont typeface="Times New Roman"/>
              <a:buNone/>
              <a:defRPr sz="16800" b="0" i="0" u="none" strike="noStrike" cap="none" baseline="0">
                <a:solidFill>
                  <a:schemeClr val="dk1"/>
                </a:solidFill>
                <a:latin typeface="Times New Roman"/>
                <a:ea typeface="Times New Roman"/>
                <a:cs typeface="Times New Roman"/>
                <a:sym typeface="Times New Roman"/>
              </a:defRPr>
            </a:lvl1pPr>
            <a:lvl2pPr marL="457200" marR="0" indent="0" algn="ctr" rtl="0">
              <a:spcBef>
                <a:spcPts val="2940"/>
              </a:spcBef>
              <a:spcAft>
                <a:spcPts val="0"/>
              </a:spcAft>
              <a:buClr>
                <a:schemeClr val="dk1"/>
              </a:buClr>
              <a:buFont typeface="Times New Roman"/>
              <a:buNone/>
              <a:defRPr sz="14700" b="0" i="0" u="none" strike="noStrike" cap="none" baseline="0">
                <a:solidFill>
                  <a:schemeClr val="dk1"/>
                </a:solidFill>
                <a:latin typeface="Times New Roman"/>
                <a:ea typeface="Times New Roman"/>
                <a:cs typeface="Times New Roman"/>
                <a:sym typeface="Times New Roman"/>
              </a:defRPr>
            </a:lvl2pPr>
            <a:lvl3pPr marL="914400" marR="0" indent="0" algn="ctr" rtl="0">
              <a:spcBef>
                <a:spcPts val="2520"/>
              </a:spcBef>
              <a:spcAft>
                <a:spcPts val="0"/>
              </a:spcAft>
              <a:buClr>
                <a:schemeClr val="dk1"/>
              </a:buClr>
              <a:buFont typeface="Times New Roman"/>
              <a:buNone/>
              <a:defRPr sz="12600" b="0" i="0" u="none" strike="noStrike" cap="none" baseline="0">
                <a:solidFill>
                  <a:schemeClr val="dk1"/>
                </a:solidFill>
                <a:latin typeface="Times New Roman"/>
                <a:ea typeface="Times New Roman"/>
                <a:cs typeface="Times New Roman"/>
                <a:sym typeface="Times New Roman"/>
              </a:defRPr>
            </a:lvl3pPr>
            <a:lvl4pPr marL="13716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4pPr>
            <a:lvl5pPr marL="18288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5pPr>
            <a:lvl6pPr marL="22860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6pPr>
            <a:lvl7pPr marL="27432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7pPr>
            <a:lvl8pPr marL="32004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8pPr>
            <a:lvl9pPr marL="3657600" marR="0" indent="0" algn="ctr" rtl="0">
              <a:spcBef>
                <a:spcPts val="2100"/>
              </a:spcBef>
              <a:spcAft>
                <a:spcPts val="0"/>
              </a:spcAft>
              <a:buClr>
                <a:schemeClr val="dk1"/>
              </a:buClr>
              <a:buFont typeface="Times New Roman"/>
              <a:buNone/>
              <a:defRPr sz="105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21" name="Shape 21"/>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22" name="Shape 22"/>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840162" y="2925763"/>
            <a:ext cx="43526075"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26" name="Shape 26"/>
          <p:cNvSpPr txBox="1">
            <a:spLocks noGrp="1"/>
          </p:cNvSpPr>
          <p:nvPr>
            <p:ph type="body" idx="1"/>
          </p:nvPr>
        </p:nvSpPr>
        <p:spPr>
          <a:xfrm>
            <a:off x="3840162" y="9509125"/>
            <a:ext cx="43526075" cy="19751675"/>
          </a:xfrm>
          <a:prstGeom prst="rect">
            <a:avLst/>
          </a:prstGeom>
          <a:noFill/>
          <a:ln>
            <a:noFill/>
          </a:ln>
        </p:spPr>
        <p:txBody>
          <a:bodyPr lIns="91425" tIns="91425" rIns="91425" bIns="91425" anchor="t" anchorCtr="0"/>
          <a:lstStyle>
            <a:lvl1pPr marL="1803400" indent="-736600" algn="l" rtl="0">
              <a:spcBef>
                <a:spcPts val="3360"/>
              </a:spcBef>
              <a:spcAft>
                <a:spcPts val="0"/>
              </a:spcAft>
              <a:buClr>
                <a:schemeClr val="dk1"/>
              </a:buClr>
              <a:buFont typeface="Times New Roman"/>
              <a:buChar char="•"/>
              <a:defRPr sz="16800">
                <a:solidFill>
                  <a:schemeClr val="dk1"/>
                </a:solidFill>
                <a:latin typeface="Times New Roman"/>
                <a:ea typeface="Times New Roman"/>
                <a:cs typeface="Times New Roman"/>
                <a:sym typeface="Times New Roman"/>
              </a:defRPr>
            </a:lvl1pPr>
            <a:lvl2pPr marL="3905250" indent="-571500" algn="l" rtl="0">
              <a:spcBef>
                <a:spcPts val="2940"/>
              </a:spcBef>
              <a:spcAft>
                <a:spcPts val="0"/>
              </a:spcAft>
              <a:buClr>
                <a:schemeClr val="dk1"/>
              </a:buClr>
              <a:buFont typeface="Times New Roman"/>
              <a:buChar char="–"/>
              <a:defRPr sz="14700">
                <a:solidFill>
                  <a:schemeClr val="dk1"/>
                </a:solidFill>
                <a:latin typeface="Times New Roman"/>
                <a:ea typeface="Times New Roman"/>
                <a:cs typeface="Times New Roman"/>
                <a:sym typeface="Times New Roman"/>
              </a:defRPr>
            </a:lvl2pPr>
            <a:lvl3pPr marL="6008688" indent="-407987" algn="l" rtl="0">
              <a:spcBef>
                <a:spcPts val="2520"/>
              </a:spcBef>
              <a:spcAft>
                <a:spcPts val="0"/>
              </a:spcAft>
              <a:buClr>
                <a:schemeClr val="dk1"/>
              </a:buClr>
              <a:buFont typeface="Times New Roman"/>
              <a:buChar char="•"/>
              <a:defRPr sz="12600">
                <a:solidFill>
                  <a:schemeClr val="dk1"/>
                </a:solidFill>
                <a:latin typeface="Times New Roman"/>
                <a:ea typeface="Times New Roman"/>
                <a:cs typeface="Times New Roman"/>
                <a:sym typeface="Times New Roman"/>
              </a:defRPr>
            </a:lvl3pPr>
            <a:lvl4pPr marL="8412163" indent="-544513"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4pPr>
            <a:lvl5pPr marL="108156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5pPr>
            <a:lvl6pPr marL="112728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6pPr>
            <a:lvl7pPr marL="117300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7pPr>
            <a:lvl8pPr marL="121872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8pPr>
            <a:lvl9pPr marL="12644438" indent="-534988" algn="l" rtl="0">
              <a:spcBef>
                <a:spcPts val="2100"/>
              </a:spcBef>
              <a:spcAft>
                <a:spcPts val="0"/>
              </a:spcAft>
              <a:buClr>
                <a:schemeClr val="dk1"/>
              </a:buClr>
              <a:buFont typeface="Times New Roman"/>
              <a:buChar char="»"/>
              <a:defRPr sz="10500">
                <a:solidFill>
                  <a:schemeClr val="dk1"/>
                </a:solidFill>
                <a:latin typeface="Times New Roman"/>
                <a:ea typeface="Times New Roman"/>
                <a:cs typeface="Times New Roman"/>
                <a:sym typeface="Times New Roman"/>
              </a:defRPr>
            </a:lvl9pPr>
          </a:lstStyle>
          <a:p>
            <a:endParaRPr/>
          </a:p>
        </p:txBody>
      </p:sp>
      <p:sp>
        <p:nvSpPr>
          <p:cNvPr id="27" name="Shape 27"/>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28" name="Shape 28"/>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044950" y="21153437"/>
            <a:ext cx="43526075" cy="6537325"/>
          </a:xfrm>
          <a:prstGeom prst="rect">
            <a:avLst/>
          </a:prstGeom>
          <a:noFill/>
          <a:ln>
            <a:noFill/>
          </a:ln>
        </p:spPr>
        <p:txBody>
          <a:bodyPr lIns="91425" tIns="91425" rIns="91425" bIns="91425" anchor="t" anchorCtr="0"/>
          <a:lstStyle>
            <a:lvl1pPr algn="l" rtl="0">
              <a:spcBef>
                <a:spcPts val="0"/>
              </a:spcBef>
              <a:defRPr sz="4000" b="1" cap="none"/>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32" name="Shape 32"/>
          <p:cNvSpPr txBox="1">
            <a:spLocks noGrp="1"/>
          </p:cNvSpPr>
          <p:nvPr>
            <p:ph type="body" idx="1"/>
          </p:nvPr>
        </p:nvSpPr>
        <p:spPr>
          <a:xfrm>
            <a:off x="4044950" y="13952537"/>
            <a:ext cx="43526075" cy="7200900"/>
          </a:xfrm>
          <a:prstGeom prst="rect">
            <a:avLst/>
          </a:prstGeom>
          <a:noFill/>
          <a:ln>
            <a:noFill/>
          </a:ln>
        </p:spPr>
        <p:txBody>
          <a:bodyPr lIns="91425" tIns="91425" rIns="91425" bIns="91425" anchor="b" anchorCtr="0"/>
          <a:lstStyle>
            <a:lvl1pPr marL="0" indent="0" rtl="0">
              <a:spcBef>
                <a:spcPts val="0"/>
              </a:spcBef>
              <a:buFont typeface="Times New Roman"/>
              <a:buNone/>
              <a:defRPr sz="2000"/>
            </a:lvl1pPr>
            <a:lvl2pPr marL="457200" indent="0" rtl="0">
              <a:spcBef>
                <a:spcPts val="0"/>
              </a:spcBef>
              <a:buFont typeface="Times New Roman"/>
              <a:buNone/>
              <a:defRPr sz="1800"/>
            </a:lvl2pPr>
            <a:lvl3pPr marL="914400" indent="0" rtl="0">
              <a:spcBef>
                <a:spcPts val="0"/>
              </a:spcBef>
              <a:buFont typeface="Times New Roman"/>
              <a:buNone/>
              <a:defRPr sz="1600"/>
            </a:lvl3pPr>
            <a:lvl4pPr marL="1371600" indent="0" rtl="0">
              <a:spcBef>
                <a:spcPts val="0"/>
              </a:spcBef>
              <a:buFont typeface="Times New Roman"/>
              <a:buNone/>
              <a:defRPr sz="1400"/>
            </a:lvl4pPr>
            <a:lvl5pPr marL="1828800" indent="0" rtl="0">
              <a:spcBef>
                <a:spcPts val="0"/>
              </a:spcBef>
              <a:buFont typeface="Times New Roman"/>
              <a:buNone/>
              <a:defRPr sz="1400"/>
            </a:lvl5pPr>
            <a:lvl6pPr marL="2286000" indent="0" rtl="0">
              <a:spcBef>
                <a:spcPts val="0"/>
              </a:spcBef>
              <a:buFont typeface="Times New Roman"/>
              <a:buNone/>
              <a:defRPr sz="1400"/>
            </a:lvl6pPr>
            <a:lvl7pPr marL="2743200" indent="0" rtl="0">
              <a:spcBef>
                <a:spcPts val="0"/>
              </a:spcBef>
              <a:buFont typeface="Times New Roman"/>
              <a:buNone/>
              <a:defRPr sz="1400"/>
            </a:lvl7pPr>
            <a:lvl8pPr marL="3200400" indent="0" rtl="0">
              <a:spcBef>
                <a:spcPts val="0"/>
              </a:spcBef>
              <a:buFont typeface="Times New Roman"/>
              <a:buNone/>
              <a:defRPr sz="1400"/>
            </a:lvl8pPr>
            <a:lvl9pPr marL="3657600" indent="0" rtl="0">
              <a:spcBef>
                <a:spcPts val="0"/>
              </a:spcBef>
              <a:buFont typeface="Times New Roman"/>
              <a:buNone/>
              <a:defRPr sz="1400"/>
            </a:lvl9pPr>
          </a:lstStyle>
          <a:p>
            <a:endParaRPr/>
          </a:p>
        </p:txBody>
      </p:sp>
      <p:sp>
        <p:nvSpPr>
          <p:cNvPr id="33" name="Shape 33"/>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34" name="Shape 34"/>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35" name="Shape 35"/>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840162" y="2925763"/>
            <a:ext cx="43526075"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38" name="Shape 38"/>
          <p:cNvSpPr txBox="1">
            <a:spLocks noGrp="1"/>
          </p:cNvSpPr>
          <p:nvPr>
            <p:ph type="body" idx="1"/>
          </p:nvPr>
        </p:nvSpPr>
        <p:spPr>
          <a:xfrm>
            <a:off x="3840162" y="9509125"/>
            <a:ext cx="21686837" cy="197516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9" name="Shape 39"/>
          <p:cNvSpPr txBox="1">
            <a:spLocks noGrp="1"/>
          </p:cNvSpPr>
          <p:nvPr>
            <p:ph type="body" idx="2"/>
          </p:nvPr>
        </p:nvSpPr>
        <p:spPr>
          <a:xfrm>
            <a:off x="25679400" y="9509125"/>
            <a:ext cx="21686838" cy="19751675"/>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0" name="Shape 40"/>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41" name="Shape 41"/>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42" name="Shape 42"/>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560638" y="1317625"/>
            <a:ext cx="46085125" cy="5486399"/>
          </a:xfrm>
          <a:prstGeom prst="rect">
            <a:avLst/>
          </a:prstGeom>
          <a:noFill/>
          <a:ln>
            <a:noFill/>
          </a:ln>
        </p:spPr>
        <p:txBody>
          <a:bodyPr lIns="91425" tIns="91425" rIns="91425" bIns="91425" anchor="ctr" anchorCtr="0"/>
          <a:lstStyle>
            <a:lvl1pPr rtl="0">
              <a:spcBef>
                <a:spcPts val="0"/>
              </a:spcBef>
              <a:defRPr/>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45" name="Shape 45"/>
          <p:cNvSpPr txBox="1">
            <a:spLocks noGrp="1"/>
          </p:cNvSpPr>
          <p:nvPr>
            <p:ph type="body" idx="1"/>
          </p:nvPr>
        </p:nvSpPr>
        <p:spPr>
          <a:xfrm>
            <a:off x="2560638" y="7369175"/>
            <a:ext cx="22625049" cy="3070224"/>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46" name="Shape 46"/>
          <p:cNvSpPr txBox="1">
            <a:spLocks noGrp="1"/>
          </p:cNvSpPr>
          <p:nvPr>
            <p:ph type="body" idx="2"/>
          </p:nvPr>
        </p:nvSpPr>
        <p:spPr>
          <a:xfrm>
            <a:off x="2560638" y="10439400"/>
            <a:ext cx="22625049" cy="189658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7" name="Shape 47"/>
          <p:cNvSpPr txBox="1">
            <a:spLocks noGrp="1"/>
          </p:cNvSpPr>
          <p:nvPr>
            <p:ph type="body" idx="3"/>
          </p:nvPr>
        </p:nvSpPr>
        <p:spPr>
          <a:xfrm>
            <a:off x="26012775" y="7369175"/>
            <a:ext cx="22632987" cy="3070224"/>
          </a:xfrm>
          <a:prstGeom prst="rect">
            <a:avLst/>
          </a:prstGeom>
          <a:noFill/>
          <a:ln>
            <a:noFill/>
          </a:ln>
        </p:spPr>
        <p:txBody>
          <a:bodyPr lIns="91425" tIns="91425" rIns="91425" bIns="91425" anchor="b" anchorCtr="0"/>
          <a:lstStyle>
            <a:lvl1pPr marL="0" indent="0" rtl="0">
              <a:spcBef>
                <a:spcPts val="0"/>
              </a:spcBef>
              <a:buFont typeface="Times New Roman"/>
              <a:buNone/>
              <a:defRPr sz="2400" b="1"/>
            </a:lvl1pPr>
            <a:lvl2pPr marL="457200" indent="0" rtl="0">
              <a:spcBef>
                <a:spcPts val="0"/>
              </a:spcBef>
              <a:buFont typeface="Times New Roman"/>
              <a:buNone/>
              <a:defRPr sz="2000" b="1"/>
            </a:lvl2pPr>
            <a:lvl3pPr marL="914400" indent="0" rtl="0">
              <a:spcBef>
                <a:spcPts val="0"/>
              </a:spcBef>
              <a:buFont typeface="Times New Roman"/>
              <a:buNone/>
              <a:defRPr sz="1800" b="1"/>
            </a:lvl3pPr>
            <a:lvl4pPr marL="1371600" indent="0" rtl="0">
              <a:spcBef>
                <a:spcPts val="0"/>
              </a:spcBef>
              <a:buFont typeface="Times New Roman"/>
              <a:buNone/>
              <a:defRPr sz="1600" b="1"/>
            </a:lvl4pPr>
            <a:lvl5pPr marL="1828800" indent="0" rtl="0">
              <a:spcBef>
                <a:spcPts val="0"/>
              </a:spcBef>
              <a:buFont typeface="Times New Roman"/>
              <a:buNone/>
              <a:defRPr sz="1600" b="1"/>
            </a:lvl5pPr>
            <a:lvl6pPr marL="2286000" indent="0" rtl="0">
              <a:spcBef>
                <a:spcPts val="0"/>
              </a:spcBef>
              <a:buFont typeface="Times New Roman"/>
              <a:buNone/>
              <a:defRPr sz="1600" b="1"/>
            </a:lvl6pPr>
            <a:lvl7pPr marL="2743200" indent="0" rtl="0">
              <a:spcBef>
                <a:spcPts val="0"/>
              </a:spcBef>
              <a:buFont typeface="Times New Roman"/>
              <a:buNone/>
              <a:defRPr sz="1600" b="1"/>
            </a:lvl7pPr>
            <a:lvl8pPr marL="3200400" indent="0" rtl="0">
              <a:spcBef>
                <a:spcPts val="0"/>
              </a:spcBef>
              <a:buFont typeface="Times New Roman"/>
              <a:buNone/>
              <a:defRPr sz="1600" b="1"/>
            </a:lvl8pPr>
            <a:lvl9pPr marL="3657600" indent="0" rtl="0">
              <a:spcBef>
                <a:spcPts val="0"/>
              </a:spcBef>
              <a:buFont typeface="Times New Roman"/>
              <a:buNone/>
              <a:defRPr sz="1600" b="1"/>
            </a:lvl9pPr>
          </a:lstStyle>
          <a:p>
            <a:endParaRPr/>
          </a:p>
        </p:txBody>
      </p:sp>
      <p:sp>
        <p:nvSpPr>
          <p:cNvPr id="48" name="Shape 48"/>
          <p:cNvSpPr txBox="1">
            <a:spLocks noGrp="1"/>
          </p:cNvSpPr>
          <p:nvPr>
            <p:ph type="body" idx="4"/>
          </p:nvPr>
        </p:nvSpPr>
        <p:spPr>
          <a:xfrm>
            <a:off x="26012775" y="10439400"/>
            <a:ext cx="22632987" cy="189658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49" name="Shape 49"/>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51" name="Shape 51"/>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840162" y="2925763"/>
            <a:ext cx="43526075" cy="5486399"/>
          </a:xfrm>
          <a:prstGeom prst="rect">
            <a:avLst/>
          </a:prstGeom>
          <a:noFill/>
          <a:ln>
            <a:noFill/>
          </a:ln>
        </p:spPr>
        <p:txBody>
          <a:bodyPr lIns="91425" tIns="91425" rIns="91425" bIns="91425" anchor="ctr" anchorCtr="0"/>
          <a:lstStyle>
            <a:lvl1pPr algn="ctr" rtl="0">
              <a:spcBef>
                <a:spcPts val="0"/>
              </a:spcBef>
              <a:spcAft>
                <a:spcPts val="0"/>
              </a:spcAft>
              <a:defRPr sz="23100">
                <a:solidFill>
                  <a:schemeClr val="dk2"/>
                </a:solidFill>
                <a:latin typeface="Times New Roman"/>
                <a:ea typeface="Times New Roman"/>
                <a:cs typeface="Times New Roman"/>
                <a:sym typeface="Times New Roman"/>
              </a:defRPr>
            </a:lvl1pPr>
            <a:lvl2pPr algn="ctr" rtl="0">
              <a:spcBef>
                <a:spcPts val="0"/>
              </a:spcBef>
              <a:spcAft>
                <a:spcPts val="0"/>
              </a:spcAft>
              <a:defRPr sz="23100">
                <a:solidFill>
                  <a:schemeClr val="dk2"/>
                </a:solidFill>
                <a:latin typeface="Times New Roman"/>
                <a:ea typeface="Times New Roman"/>
                <a:cs typeface="Times New Roman"/>
                <a:sym typeface="Times New Roman"/>
              </a:defRPr>
            </a:lvl2pPr>
            <a:lvl3pPr algn="ctr" rtl="0">
              <a:spcBef>
                <a:spcPts val="0"/>
              </a:spcBef>
              <a:spcAft>
                <a:spcPts val="0"/>
              </a:spcAft>
              <a:defRPr sz="23100">
                <a:solidFill>
                  <a:schemeClr val="dk2"/>
                </a:solidFill>
                <a:latin typeface="Times New Roman"/>
                <a:ea typeface="Times New Roman"/>
                <a:cs typeface="Times New Roman"/>
                <a:sym typeface="Times New Roman"/>
              </a:defRPr>
            </a:lvl3pPr>
            <a:lvl4pPr algn="ctr" rtl="0">
              <a:spcBef>
                <a:spcPts val="0"/>
              </a:spcBef>
              <a:spcAft>
                <a:spcPts val="0"/>
              </a:spcAft>
              <a:defRPr sz="23100">
                <a:solidFill>
                  <a:schemeClr val="dk2"/>
                </a:solidFill>
                <a:latin typeface="Times New Roman"/>
                <a:ea typeface="Times New Roman"/>
                <a:cs typeface="Times New Roman"/>
                <a:sym typeface="Times New Roman"/>
              </a:defRPr>
            </a:lvl4pPr>
            <a:lvl5pPr algn="ctr" rtl="0">
              <a:spcBef>
                <a:spcPts val="0"/>
              </a:spcBef>
              <a:spcAft>
                <a:spcPts val="0"/>
              </a:spcAft>
              <a:defRPr sz="23100">
                <a:solidFill>
                  <a:schemeClr val="dk2"/>
                </a:solidFill>
                <a:latin typeface="Times New Roman"/>
                <a:ea typeface="Times New Roman"/>
                <a:cs typeface="Times New Roman"/>
                <a:sym typeface="Times New Roman"/>
              </a:defRPr>
            </a:lvl5pPr>
            <a:lvl6pPr marL="457200" algn="ctr" rtl="0">
              <a:spcBef>
                <a:spcPts val="0"/>
              </a:spcBef>
              <a:spcAft>
                <a:spcPts val="0"/>
              </a:spcAft>
              <a:defRPr sz="23100">
                <a:solidFill>
                  <a:schemeClr val="dk2"/>
                </a:solidFill>
                <a:latin typeface="Times New Roman"/>
                <a:ea typeface="Times New Roman"/>
                <a:cs typeface="Times New Roman"/>
                <a:sym typeface="Times New Roman"/>
              </a:defRPr>
            </a:lvl6pPr>
            <a:lvl7pPr marL="914400" algn="ctr" rtl="0">
              <a:spcBef>
                <a:spcPts val="0"/>
              </a:spcBef>
              <a:spcAft>
                <a:spcPts val="0"/>
              </a:spcAft>
              <a:defRPr sz="23100">
                <a:solidFill>
                  <a:schemeClr val="dk2"/>
                </a:solidFill>
                <a:latin typeface="Times New Roman"/>
                <a:ea typeface="Times New Roman"/>
                <a:cs typeface="Times New Roman"/>
                <a:sym typeface="Times New Roman"/>
              </a:defRPr>
            </a:lvl7pPr>
            <a:lvl8pPr marL="1371600" algn="ctr" rtl="0">
              <a:spcBef>
                <a:spcPts val="0"/>
              </a:spcBef>
              <a:spcAft>
                <a:spcPts val="0"/>
              </a:spcAft>
              <a:defRPr sz="23100">
                <a:solidFill>
                  <a:schemeClr val="dk2"/>
                </a:solidFill>
                <a:latin typeface="Times New Roman"/>
                <a:ea typeface="Times New Roman"/>
                <a:cs typeface="Times New Roman"/>
                <a:sym typeface="Times New Roman"/>
              </a:defRPr>
            </a:lvl8pPr>
            <a:lvl9pPr marL="1828800" algn="ctr" rtl="0">
              <a:spcBef>
                <a:spcPts val="0"/>
              </a:spcBef>
              <a:spcAft>
                <a:spcPts val="0"/>
              </a:spcAft>
              <a:defRPr sz="23100">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55" name="Shape 55"/>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56" name="Shape 56"/>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560638" y="1311275"/>
            <a:ext cx="16846549" cy="557688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1"/>
          </p:nvPr>
        </p:nvSpPr>
        <p:spPr>
          <a:xfrm>
            <a:off x="20019962" y="1311275"/>
            <a:ext cx="28625799" cy="28093989"/>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60" name="Shape 60"/>
          <p:cNvSpPr txBox="1">
            <a:spLocks noGrp="1"/>
          </p:cNvSpPr>
          <p:nvPr>
            <p:ph type="body" idx="2"/>
          </p:nvPr>
        </p:nvSpPr>
        <p:spPr>
          <a:xfrm>
            <a:off x="2560638" y="6888163"/>
            <a:ext cx="16846549" cy="22517100"/>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
        <p:nvSpPr>
          <p:cNvPr id="61" name="Shape 61"/>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62" name="Shape 62"/>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63" name="Shape 63"/>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036175" y="23042562"/>
            <a:ext cx="30724473" cy="2720974"/>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sz="23100">
                <a:solidFill>
                  <a:schemeClr val="dk2"/>
                </a:solidFill>
                <a:latin typeface="Times New Roman"/>
                <a:ea typeface="Times New Roman"/>
                <a:cs typeface="Times New Roman"/>
                <a:sym typeface="Times New Roman"/>
              </a:defRPr>
            </a:lvl2pPr>
            <a:lvl3pPr rtl="0">
              <a:spcBef>
                <a:spcPts val="0"/>
              </a:spcBef>
              <a:defRPr sz="23100">
                <a:solidFill>
                  <a:schemeClr val="dk2"/>
                </a:solidFill>
                <a:latin typeface="Times New Roman"/>
                <a:ea typeface="Times New Roman"/>
                <a:cs typeface="Times New Roman"/>
                <a:sym typeface="Times New Roman"/>
              </a:defRPr>
            </a:lvl3pPr>
            <a:lvl4pPr rtl="0">
              <a:spcBef>
                <a:spcPts val="0"/>
              </a:spcBef>
              <a:defRPr sz="23100">
                <a:solidFill>
                  <a:schemeClr val="dk2"/>
                </a:solidFill>
                <a:latin typeface="Times New Roman"/>
                <a:ea typeface="Times New Roman"/>
                <a:cs typeface="Times New Roman"/>
                <a:sym typeface="Times New Roman"/>
              </a:defRPr>
            </a:lvl4pPr>
            <a:lvl5pPr rtl="0">
              <a:spcBef>
                <a:spcPts val="0"/>
              </a:spcBef>
              <a:defRPr sz="23100">
                <a:solidFill>
                  <a:schemeClr val="dk2"/>
                </a:solidFill>
                <a:latin typeface="Times New Roman"/>
                <a:ea typeface="Times New Roman"/>
                <a:cs typeface="Times New Roman"/>
                <a:sym typeface="Times New Roman"/>
              </a:defRPr>
            </a:lvl5pPr>
            <a:lvl6pPr rtl="0">
              <a:spcBef>
                <a:spcPts val="0"/>
              </a:spcBef>
              <a:defRPr sz="23100">
                <a:solidFill>
                  <a:schemeClr val="dk2"/>
                </a:solidFill>
                <a:latin typeface="Times New Roman"/>
                <a:ea typeface="Times New Roman"/>
                <a:cs typeface="Times New Roman"/>
                <a:sym typeface="Times New Roman"/>
              </a:defRPr>
            </a:lvl6pPr>
            <a:lvl7pPr rtl="0">
              <a:spcBef>
                <a:spcPts val="0"/>
              </a:spcBef>
              <a:defRPr sz="23100">
                <a:solidFill>
                  <a:schemeClr val="dk2"/>
                </a:solidFill>
                <a:latin typeface="Times New Roman"/>
                <a:ea typeface="Times New Roman"/>
                <a:cs typeface="Times New Roman"/>
                <a:sym typeface="Times New Roman"/>
              </a:defRPr>
            </a:lvl7pPr>
            <a:lvl8pPr rtl="0">
              <a:spcBef>
                <a:spcPts val="0"/>
              </a:spcBef>
              <a:defRPr sz="23100">
                <a:solidFill>
                  <a:schemeClr val="dk2"/>
                </a:solidFill>
                <a:latin typeface="Times New Roman"/>
                <a:ea typeface="Times New Roman"/>
                <a:cs typeface="Times New Roman"/>
                <a:sym typeface="Times New Roman"/>
              </a:defRPr>
            </a:lvl8pPr>
            <a:lvl9pPr rtl="0">
              <a:spcBef>
                <a:spcPts val="0"/>
              </a:spcBef>
              <a:defRPr sz="23100">
                <a:solidFill>
                  <a:schemeClr val="dk2"/>
                </a:solidFill>
                <a:latin typeface="Times New Roman"/>
                <a:ea typeface="Times New Roman"/>
                <a:cs typeface="Times New Roman"/>
                <a:sym typeface="Times New Roman"/>
              </a:defRPr>
            </a:lvl9pPr>
          </a:lstStyle>
          <a:p>
            <a:endParaRPr/>
          </a:p>
        </p:txBody>
      </p:sp>
      <p:sp>
        <p:nvSpPr>
          <p:cNvPr id="66" name="Shape 66"/>
          <p:cNvSpPr>
            <a:spLocks noGrp="1"/>
          </p:cNvSpPr>
          <p:nvPr>
            <p:ph type="pic" idx="2"/>
          </p:nvPr>
        </p:nvSpPr>
        <p:spPr>
          <a:xfrm>
            <a:off x="10036175" y="2941638"/>
            <a:ext cx="30724473" cy="19750086"/>
          </a:xfrm>
          <a:prstGeom prst="rect">
            <a:avLst/>
          </a:prstGeom>
          <a:noFill/>
          <a:ln>
            <a:noFill/>
          </a:ln>
        </p:spPr>
        <p:txBody>
          <a:bodyPr lIns="91425" tIns="91425" rIns="91425" bIns="91425" anchor="t" anchorCtr="0"/>
          <a:lstStyle>
            <a:lvl1pPr marL="0" marR="0" indent="0" algn="l" rtl="0">
              <a:spcBef>
                <a:spcPts val="0"/>
              </a:spcBef>
              <a:spcAft>
                <a:spcPts val="0"/>
              </a:spcAft>
              <a:buClr>
                <a:schemeClr val="dk1"/>
              </a:buClr>
              <a:buFont typeface="Times New Roman"/>
              <a:buNone/>
              <a:defRPr sz="32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spcBef>
                <a:spcPts val="0"/>
              </a:spcBef>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spcBef>
                <a:spcPts val="0"/>
              </a:spcBef>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spcBef>
                <a:spcPts val="0"/>
              </a:spcBef>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spcBef>
                <a:spcPts val="0"/>
              </a:spcBef>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dirty="0"/>
          </a:p>
        </p:txBody>
      </p:sp>
      <p:sp>
        <p:nvSpPr>
          <p:cNvPr id="67" name="Shape 67"/>
          <p:cNvSpPr txBox="1">
            <a:spLocks noGrp="1"/>
          </p:cNvSpPr>
          <p:nvPr>
            <p:ph type="body" idx="1"/>
          </p:nvPr>
        </p:nvSpPr>
        <p:spPr>
          <a:xfrm>
            <a:off x="10036175" y="25763537"/>
            <a:ext cx="30724473" cy="3862387"/>
          </a:xfrm>
          <a:prstGeom prst="rect">
            <a:avLst/>
          </a:prstGeom>
          <a:noFill/>
          <a:ln>
            <a:noFill/>
          </a:ln>
        </p:spPr>
        <p:txBody>
          <a:bodyPr lIns="91425" tIns="91425" rIns="91425" bIns="91425" anchor="t" anchorCtr="0"/>
          <a:lstStyle>
            <a:lvl1pPr marL="0" indent="0" rtl="0">
              <a:spcBef>
                <a:spcPts val="0"/>
              </a:spcBef>
              <a:buFont typeface="Times New Roman"/>
              <a:buNone/>
              <a:defRPr sz="1400"/>
            </a:lvl1pPr>
            <a:lvl2pPr marL="457200" indent="0" rtl="0">
              <a:spcBef>
                <a:spcPts val="0"/>
              </a:spcBef>
              <a:buFont typeface="Times New Roman"/>
              <a:buNone/>
              <a:defRPr sz="1200"/>
            </a:lvl2pPr>
            <a:lvl3pPr marL="914400" indent="0" rtl="0">
              <a:spcBef>
                <a:spcPts val="0"/>
              </a:spcBef>
              <a:buFont typeface="Times New Roman"/>
              <a:buNone/>
              <a:defRPr sz="1000"/>
            </a:lvl3pPr>
            <a:lvl4pPr marL="1371600" indent="0" rtl="0">
              <a:spcBef>
                <a:spcPts val="0"/>
              </a:spcBef>
              <a:buFont typeface="Times New Roman"/>
              <a:buNone/>
              <a:defRPr sz="900"/>
            </a:lvl4pPr>
            <a:lvl5pPr marL="1828800" indent="0" rtl="0">
              <a:spcBef>
                <a:spcPts val="0"/>
              </a:spcBef>
              <a:buFont typeface="Times New Roman"/>
              <a:buNone/>
              <a:defRPr sz="900"/>
            </a:lvl5pPr>
            <a:lvl6pPr marL="2286000" indent="0" rtl="0">
              <a:spcBef>
                <a:spcPts val="0"/>
              </a:spcBef>
              <a:buFont typeface="Times New Roman"/>
              <a:buNone/>
              <a:defRPr sz="900"/>
            </a:lvl6pPr>
            <a:lvl7pPr marL="2743200" indent="0" rtl="0">
              <a:spcBef>
                <a:spcPts val="0"/>
              </a:spcBef>
              <a:buFont typeface="Times New Roman"/>
              <a:buNone/>
              <a:defRPr sz="900"/>
            </a:lvl7pPr>
            <a:lvl8pPr marL="3200400" indent="0" rtl="0">
              <a:spcBef>
                <a:spcPts val="0"/>
              </a:spcBef>
              <a:buFont typeface="Times New Roman"/>
              <a:buNone/>
              <a:defRPr sz="900"/>
            </a:lvl8pPr>
            <a:lvl9pPr marL="3657600" indent="0" rtl="0">
              <a:spcBef>
                <a:spcPts val="0"/>
              </a:spcBef>
              <a:buFont typeface="Times New Roman"/>
              <a:buNone/>
              <a:defRPr sz="900"/>
            </a:lvl9pPr>
          </a:lstStyle>
          <a:p>
            <a:endParaRPr/>
          </a:p>
        </p:txBody>
      </p:sp>
      <p:sp>
        <p:nvSpPr>
          <p:cNvPr id="68" name="Shape 68"/>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69" name="Shape 69"/>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70" name="Shape 70"/>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3840162" y="2925763"/>
            <a:ext cx="43526075" cy="5486399"/>
          </a:xfrm>
          <a:prstGeom prst="rect">
            <a:avLst/>
          </a:prstGeom>
          <a:noFill/>
          <a:ln>
            <a:noFill/>
          </a:ln>
        </p:spPr>
        <p:txBody>
          <a:bodyPr lIns="91425" tIns="91425" rIns="91425" bIns="91425" anchor="ctr" anchorCtr="0"/>
          <a:lstStyle>
            <a:lvl1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1pPr>
            <a:lvl2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2pPr>
            <a:lvl3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3pPr>
            <a:lvl4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4pPr>
            <a:lvl5pPr marL="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5pPr>
            <a:lvl6pPr marL="4572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6pPr>
            <a:lvl7pPr marL="9144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7pPr>
            <a:lvl8pPr marL="13716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8pPr>
            <a:lvl9pPr marL="1828800" marR="0" indent="0" algn="ctr" rtl="0">
              <a:spcBef>
                <a:spcPts val="0"/>
              </a:spcBef>
              <a:spcAft>
                <a:spcPts val="0"/>
              </a:spcAft>
              <a:defRPr sz="23100" b="0" i="0" u="none" strike="noStrike" cap="none" baseline="0">
                <a:solidFill>
                  <a:schemeClr val="dk2"/>
                </a:solidFill>
                <a:latin typeface="Times New Roman"/>
                <a:ea typeface="Times New Roman"/>
                <a:cs typeface="Times New Roman"/>
                <a:sym typeface="Times New Roman"/>
              </a:defRPr>
            </a:lvl9pPr>
          </a:lstStyle>
          <a:p>
            <a:endParaRPr/>
          </a:p>
        </p:txBody>
      </p:sp>
      <p:sp>
        <p:nvSpPr>
          <p:cNvPr id="10" name="Shape 10"/>
          <p:cNvSpPr txBox="1">
            <a:spLocks noGrp="1"/>
          </p:cNvSpPr>
          <p:nvPr>
            <p:ph type="body" idx="1"/>
          </p:nvPr>
        </p:nvSpPr>
        <p:spPr>
          <a:xfrm>
            <a:off x="3840162" y="9509125"/>
            <a:ext cx="43526075" cy="19751675"/>
          </a:xfrm>
          <a:prstGeom prst="rect">
            <a:avLst/>
          </a:prstGeom>
          <a:noFill/>
          <a:ln>
            <a:noFill/>
          </a:ln>
        </p:spPr>
        <p:txBody>
          <a:bodyPr lIns="91425" tIns="91425" rIns="91425" bIns="91425" anchor="t" anchorCtr="0"/>
          <a:lstStyle>
            <a:lvl1pPr marL="1803400" marR="0" indent="-736600" algn="l" rtl="0">
              <a:spcBef>
                <a:spcPts val="3360"/>
              </a:spcBef>
              <a:spcAft>
                <a:spcPts val="0"/>
              </a:spcAft>
              <a:buClr>
                <a:schemeClr val="dk1"/>
              </a:buClr>
              <a:buFont typeface="Times New Roman"/>
              <a:buChar char="•"/>
              <a:defRPr sz="16800" b="0" i="0" u="none" strike="noStrike" cap="none" baseline="0">
                <a:solidFill>
                  <a:schemeClr val="dk1"/>
                </a:solidFill>
                <a:latin typeface="Times New Roman"/>
                <a:ea typeface="Times New Roman"/>
                <a:cs typeface="Times New Roman"/>
                <a:sym typeface="Times New Roman"/>
              </a:defRPr>
            </a:lvl1pPr>
            <a:lvl2pPr marL="3905250" marR="0" indent="-571500" algn="l" rtl="0">
              <a:spcBef>
                <a:spcPts val="2940"/>
              </a:spcBef>
              <a:spcAft>
                <a:spcPts val="0"/>
              </a:spcAft>
              <a:buClr>
                <a:schemeClr val="dk1"/>
              </a:buClr>
              <a:buFont typeface="Times New Roman"/>
              <a:buChar char="–"/>
              <a:defRPr sz="14700" b="0" i="0" u="none" strike="noStrike" cap="none" baseline="0">
                <a:solidFill>
                  <a:schemeClr val="dk1"/>
                </a:solidFill>
                <a:latin typeface="Times New Roman"/>
                <a:ea typeface="Times New Roman"/>
                <a:cs typeface="Times New Roman"/>
                <a:sym typeface="Times New Roman"/>
              </a:defRPr>
            </a:lvl2pPr>
            <a:lvl3pPr marL="6008688" marR="0" indent="-407987" algn="l" rtl="0">
              <a:spcBef>
                <a:spcPts val="2520"/>
              </a:spcBef>
              <a:spcAft>
                <a:spcPts val="0"/>
              </a:spcAft>
              <a:buClr>
                <a:schemeClr val="dk1"/>
              </a:buClr>
              <a:buFont typeface="Times New Roman"/>
              <a:buChar char="•"/>
              <a:defRPr sz="12600" b="0" i="0" u="none" strike="noStrike" cap="none" baseline="0">
                <a:solidFill>
                  <a:schemeClr val="dk1"/>
                </a:solidFill>
                <a:latin typeface="Times New Roman"/>
                <a:ea typeface="Times New Roman"/>
                <a:cs typeface="Times New Roman"/>
                <a:sym typeface="Times New Roman"/>
              </a:defRPr>
            </a:lvl3pPr>
            <a:lvl4pPr marL="8412163" marR="0" indent="-544513"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4pPr>
            <a:lvl5pPr marL="108156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5pPr>
            <a:lvl6pPr marL="112728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6pPr>
            <a:lvl7pPr marL="117300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7pPr>
            <a:lvl8pPr marL="121872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8pPr>
            <a:lvl9pPr marL="12644438" marR="0" indent="-534988" algn="l" rtl="0">
              <a:spcBef>
                <a:spcPts val="2100"/>
              </a:spcBef>
              <a:spcAft>
                <a:spcPts val="0"/>
              </a:spcAft>
              <a:buClr>
                <a:schemeClr val="dk1"/>
              </a:buClr>
              <a:buFont typeface="Times New Roman"/>
              <a:buChar char="»"/>
              <a:defRPr sz="10500" b="0" i="0" u="none" strike="noStrike" cap="none" baseline="0">
                <a:solidFill>
                  <a:schemeClr val="dk1"/>
                </a:solidFill>
                <a:latin typeface="Times New Roman"/>
                <a:ea typeface="Times New Roman"/>
                <a:cs typeface="Times New Roman"/>
                <a:sym typeface="Times New Roman"/>
              </a:defRPr>
            </a:lvl9pPr>
          </a:lstStyle>
          <a:p>
            <a:endParaRPr/>
          </a:p>
        </p:txBody>
      </p:sp>
      <p:sp>
        <p:nvSpPr>
          <p:cNvPr id="11" name="Shape 11"/>
          <p:cNvSpPr txBox="1">
            <a:spLocks noGrp="1"/>
          </p:cNvSpPr>
          <p:nvPr>
            <p:ph type="dt" idx="10"/>
          </p:nvPr>
        </p:nvSpPr>
        <p:spPr>
          <a:xfrm>
            <a:off x="3840162" y="29992637"/>
            <a:ext cx="10667999" cy="2193925"/>
          </a:xfrm>
          <a:prstGeom prst="rect">
            <a:avLst/>
          </a:prstGeom>
          <a:noFill/>
          <a:ln>
            <a:noFill/>
          </a:ln>
        </p:spPr>
        <p:txBody>
          <a:bodyPr lIns="91425" tIns="91425" rIns="91425" bIns="91425" anchor="t" anchorCtr="0"/>
          <a:lstStyle>
            <a:lvl1pPr marL="0" marR="0" indent="0" algn="l"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17495837" y="29992637"/>
            <a:ext cx="16214724" cy="2193925"/>
          </a:xfrm>
          <a:prstGeom prst="rect">
            <a:avLst/>
          </a:prstGeom>
          <a:noFill/>
          <a:ln>
            <a:noFill/>
          </a:ln>
        </p:spPr>
        <p:txBody>
          <a:bodyPr lIns="91425" tIns="91425" rIns="91425" bIns="91425" anchor="t" anchorCtr="0"/>
          <a:lstStyle>
            <a:lvl1pPr marL="0" marR="0" indent="0" algn="ctr" rtl="0">
              <a:spcBef>
                <a:spcPts val="0"/>
              </a:spcBef>
              <a:spcAft>
                <a:spcPts val="0"/>
              </a:spcAft>
              <a:defRPr sz="7400" b="0" i="0" u="none" strike="noStrike" cap="none" baseline="0">
                <a:solidFill>
                  <a:schemeClr val="dk1"/>
                </a:solidFill>
                <a:latin typeface="Times New Roman"/>
                <a:ea typeface="Times New Roman"/>
                <a:cs typeface="Times New Roman"/>
                <a:sym typeface="Times New Roman"/>
              </a:defRPr>
            </a:lvl1pPr>
            <a:lvl2pPr marL="457200" marR="0" indent="0" algn="l" rtl="0">
              <a:spcBef>
                <a:spcPts val="0"/>
              </a:spcBef>
              <a:spcAft>
                <a:spcPts val="0"/>
              </a:spcAft>
              <a:defRPr sz="2400" b="0" i="0" u="none" strike="noStrike" cap="none" baseline="0">
                <a:solidFill>
                  <a:srgbClr val="000000"/>
                </a:solidFill>
                <a:latin typeface="Arial"/>
                <a:ea typeface="Arial"/>
                <a:cs typeface="Arial"/>
                <a:sym typeface="Arial"/>
              </a:defRPr>
            </a:lvl2pPr>
            <a:lvl3pPr marL="914400" marR="0" indent="0" algn="l" rtl="0">
              <a:spcBef>
                <a:spcPts val="0"/>
              </a:spcBef>
              <a:spcAft>
                <a:spcPts val="0"/>
              </a:spcAft>
              <a:defRPr sz="2400" b="0" i="0" u="none" strike="noStrike" cap="none" baseline="0">
                <a:solidFill>
                  <a:srgbClr val="000000"/>
                </a:solidFill>
                <a:latin typeface="Arial"/>
                <a:ea typeface="Arial"/>
                <a:cs typeface="Arial"/>
                <a:sym typeface="Arial"/>
              </a:defRPr>
            </a:lvl3pPr>
            <a:lvl4pPr marL="1371600" marR="0" indent="0" algn="l" rtl="0">
              <a:spcBef>
                <a:spcPts val="0"/>
              </a:spcBef>
              <a:spcAft>
                <a:spcPts val="0"/>
              </a:spcAft>
              <a:defRPr sz="2400" b="0" i="0" u="none" strike="noStrike" cap="none" baseline="0">
                <a:solidFill>
                  <a:srgbClr val="000000"/>
                </a:solidFill>
                <a:latin typeface="Arial"/>
                <a:ea typeface="Arial"/>
                <a:cs typeface="Arial"/>
                <a:sym typeface="Arial"/>
              </a:defRPr>
            </a:lvl4pPr>
            <a:lvl5pPr marL="1828800" marR="0" indent="0" algn="l" rtl="0">
              <a:spcBef>
                <a:spcPts val="0"/>
              </a:spcBef>
              <a:spcAft>
                <a:spcPts val="0"/>
              </a:spcAft>
              <a:defRPr sz="2400" b="0" i="0" u="none" strike="noStrike" cap="none" baseline="0">
                <a:solidFill>
                  <a:srgbClr val="000000"/>
                </a:solidFill>
                <a:latin typeface="Arial"/>
                <a:ea typeface="Arial"/>
                <a:cs typeface="Arial"/>
                <a:sym typeface="Arial"/>
              </a:defRPr>
            </a:lvl5pPr>
            <a:lvl6pPr marL="2286000" marR="0" indent="0" algn="l" rtl="0">
              <a:spcBef>
                <a:spcPts val="0"/>
              </a:spcBef>
              <a:defRPr sz="2400" b="0" i="0" u="none" strike="noStrike" cap="none" baseline="0">
                <a:solidFill>
                  <a:srgbClr val="000000"/>
                </a:solidFill>
                <a:latin typeface="Arial"/>
                <a:ea typeface="Arial"/>
                <a:cs typeface="Arial"/>
                <a:sym typeface="Arial"/>
              </a:defRPr>
            </a:lvl6pPr>
            <a:lvl7pPr marL="2743200" marR="0" indent="0" algn="l" rtl="0">
              <a:spcBef>
                <a:spcPts val="0"/>
              </a:spcBef>
              <a:defRPr sz="2400" b="0" i="0" u="none" strike="noStrike" cap="none" baseline="0">
                <a:solidFill>
                  <a:srgbClr val="000000"/>
                </a:solidFill>
                <a:latin typeface="Arial"/>
                <a:ea typeface="Arial"/>
                <a:cs typeface="Arial"/>
                <a:sym typeface="Arial"/>
              </a:defRPr>
            </a:lvl7pPr>
            <a:lvl8pPr marL="3200400" marR="0" indent="0" algn="l" rtl="0">
              <a:spcBef>
                <a:spcPts val="0"/>
              </a:spcBef>
              <a:defRPr sz="2400" b="0" i="0" u="none" strike="noStrike" cap="none" baseline="0">
                <a:solidFill>
                  <a:srgbClr val="000000"/>
                </a:solidFill>
                <a:latin typeface="Arial"/>
                <a:ea typeface="Arial"/>
                <a:cs typeface="Arial"/>
                <a:sym typeface="Arial"/>
              </a:defRPr>
            </a:lvl8pPr>
            <a:lvl9pPr marL="3657600" marR="0" indent="0" algn="l" rtl="0">
              <a:spcBef>
                <a:spcPts val="0"/>
              </a:spcBef>
              <a:defRPr sz="2400" b="0" i="0" u="none" strike="noStrike" cap="none" baseline="0">
                <a:solidFill>
                  <a:srgbClr val="000000"/>
                </a:solidFill>
                <a:latin typeface="Arial"/>
                <a:ea typeface="Arial"/>
                <a:cs typeface="Arial"/>
                <a:sym typeface="Arial"/>
              </a:defRPr>
            </a:lvl9pPr>
          </a:lstStyle>
          <a:p>
            <a:endParaRPr dirty="0"/>
          </a:p>
        </p:txBody>
      </p:sp>
      <p:sp>
        <p:nvSpPr>
          <p:cNvPr id="13" name="Shape 13"/>
          <p:cNvSpPr txBox="1">
            <a:spLocks noGrp="1"/>
          </p:cNvSpPr>
          <p:nvPr>
            <p:ph type="sldNum" idx="12"/>
          </p:nvPr>
        </p:nvSpPr>
        <p:spPr>
          <a:xfrm>
            <a:off x="36698237" y="29992637"/>
            <a:ext cx="10667999" cy="2193925"/>
          </a:xfrm>
          <a:prstGeom prst="rect">
            <a:avLst/>
          </a:prstGeom>
          <a:noFill/>
          <a:ln>
            <a:noFill/>
          </a:ln>
        </p:spPr>
        <p:txBody>
          <a:bodyPr lIns="480700" tIns="240350" rIns="480700" bIns="240350" anchor="t" anchorCtr="0">
            <a:noAutofit/>
          </a:bodyPr>
          <a:lstStyle/>
          <a:p>
            <a:pPr marL="0" marR="0" lvl="0" indent="0" algn="r" rtl="0">
              <a:spcBef>
                <a:spcPts val="0"/>
              </a:spcBef>
              <a:spcAft>
                <a:spcPts val="0"/>
              </a:spcAft>
              <a:buSzPct val="25000"/>
              <a:buNone/>
            </a:pPr>
            <a:fld id="{00000000-1234-1234-1234-123412341234}" type="slidenum">
              <a:rPr lang="en-US" sz="7400" b="0" i="0" u="none" strike="noStrike" cap="none" baseline="0">
                <a:solidFill>
                  <a:schemeClr val="dk1"/>
                </a:solidFill>
                <a:latin typeface="Times New Roman"/>
                <a:ea typeface="Times New Roman"/>
                <a:cs typeface="Times New Roman"/>
                <a:sym typeface="Times New Roman"/>
              </a:rPr>
              <a:t>‹#›</a:t>
            </a:fld>
            <a:endParaRPr lang="en-US" sz="7400" b="0" i="0" u="none" strike="noStrike" cap="none" baseline="0" dirty="0">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jp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chart" Target="../charts/chart4.xml"/><Relationship Id="rId4" Type="http://schemas.openxmlformats.org/officeDocument/2006/relationships/image" Target="../media/image2.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p:nvPr/>
        </p:nvSpPr>
        <p:spPr>
          <a:xfrm>
            <a:off x="28171775" y="11541125"/>
            <a:ext cx="2149474" cy="4572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cxnSp>
        <p:nvCxnSpPr>
          <p:cNvPr id="86" name="Shape 86"/>
          <p:cNvCxnSpPr/>
          <p:nvPr/>
        </p:nvCxnSpPr>
        <p:spPr>
          <a:xfrm rot="10800000">
            <a:off x="914400" y="533398"/>
            <a:ext cx="0" cy="27179589"/>
          </a:xfrm>
          <a:prstGeom prst="straightConnector1">
            <a:avLst/>
          </a:prstGeom>
          <a:noFill/>
          <a:ln>
            <a:noFill/>
          </a:ln>
        </p:spPr>
      </p:cxnSp>
      <p:cxnSp>
        <p:nvCxnSpPr>
          <p:cNvPr id="87" name="Shape 87"/>
          <p:cNvCxnSpPr/>
          <p:nvPr/>
        </p:nvCxnSpPr>
        <p:spPr>
          <a:xfrm rot="10800000">
            <a:off x="13155612" y="6664324"/>
            <a:ext cx="0" cy="21202650"/>
          </a:xfrm>
          <a:prstGeom prst="straightConnector1">
            <a:avLst/>
          </a:prstGeom>
          <a:noFill/>
          <a:ln>
            <a:noFill/>
          </a:ln>
        </p:spPr>
      </p:cxnSp>
      <p:cxnSp>
        <p:nvCxnSpPr>
          <p:cNvPr id="88" name="Shape 88"/>
          <p:cNvCxnSpPr/>
          <p:nvPr/>
        </p:nvCxnSpPr>
        <p:spPr>
          <a:xfrm rot="10800000">
            <a:off x="50874612" y="591916"/>
            <a:ext cx="0" cy="27179589"/>
          </a:xfrm>
          <a:prstGeom prst="straightConnector1">
            <a:avLst/>
          </a:prstGeom>
          <a:noFill/>
          <a:ln>
            <a:noFill/>
          </a:ln>
        </p:spPr>
      </p:cxnSp>
      <p:cxnSp>
        <p:nvCxnSpPr>
          <p:cNvPr id="89" name="Shape 89"/>
          <p:cNvCxnSpPr/>
          <p:nvPr/>
        </p:nvCxnSpPr>
        <p:spPr>
          <a:xfrm>
            <a:off x="7634288" y="263525"/>
            <a:ext cx="21262975" cy="1587"/>
          </a:xfrm>
          <a:prstGeom prst="straightConnector1">
            <a:avLst/>
          </a:prstGeom>
          <a:noFill/>
          <a:ln>
            <a:noFill/>
          </a:ln>
        </p:spPr>
      </p:cxnSp>
      <p:cxnSp>
        <p:nvCxnSpPr>
          <p:cNvPr id="90" name="Shape 90"/>
          <p:cNvCxnSpPr/>
          <p:nvPr/>
        </p:nvCxnSpPr>
        <p:spPr>
          <a:xfrm>
            <a:off x="7739063" y="7273925"/>
            <a:ext cx="21262975" cy="1587"/>
          </a:xfrm>
          <a:prstGeom prst="straightConnector1">
            <a:avLst/>
          </a:prstGeom>
          <a:noFill/>
          <a:ln>
            <a:noFill/>
          </a:ln>
        </p:spPr>
      </p:cxnSp>
      <p:sp>
        <p:nvSpPr>
          <p:cNvPr id="91" name="Shape 91"/>
          <p:cNvSpPr/>
          <p:nvPr/>
        </p:nvSpPr>
        <p:spPr>
          <a:xfrm>
            <a:off x="20638" y="7564438"/>
            <a:ext cx="269874"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2" name="Shape 92"/>
          <p:cNvSpPr/>
          <p:nvPr/>
        </p:nvSpPr>
        <p:spPr>
          <a:xfrm>
            <a:off x="914400" y="26606418"/>
            <a:ext cx="12241212" cy="954106"/>
          </a:xfrm>
          <a:prstGeom prst="rect">
            <a:avLst/>
          </a:prstGeom>
          <a:noFill/>
          <a:ln>
            <a:noFill/>
          </a:ln>
        </p:spPr>
        <p:txBody>
          <a:bodyPr lIns="91425" tIns="45700" rIns="91425" bIns="45700" anchor="ctr" anchorCtr="0">
            <a:noAutofit/>
          </a:bodyPr>
          <a:lstStyle/>
          <a:p>
            <a:pPr marL="457200" marR="0" lvl="0" indent="-279400" algn="l" rtl="0">
              <a:spcBef>
                <a:spcPts val="0"/>
              </a:spcBef>
              <a:spcAft>
                <a:spcPts val="0"/>
              </a:spcAft>
              <a:buClr>
                <a:srgbClr val="000000"/>
              </a:buClr>
              <a:buFont typeface="Arial"/>
              <a:buNone/>
            </a:pPr>
            <a:endParaRPr sz="2800" b="1" i="0" u="sng" strike="noStrike" cap="none" baseline="0" dirty="0">
              <a:solidFill>
                <a:srgbClr val="000000"/>
              </a:solidFill>
              <a:latin typeface="Times New Roman"/>
              <a:ea typeface="Times New Roman"/>
              <a:cs typeface="Times New Roman"/>
              <a:sym typeface="Times New Roman"/>
            </a:endParaRPr>
          </a:p>
          <a:p>
            <a:pPr marL="0" marR="0" lvl="0" indent="177800" algn="l" rtl="0">
              <a:spcBef>
                <a:spcPts val="0"/>
              </a:spcBef>
              <a:spcAft>
                <a:spcPts val="0"/>
              </a:spcAft>
              <a:buClr>
                <a:srgbClr val="000000"/>
              </a:buClr>
              <a:buFont typeface="Arial"/>
              <a:buNone/>
            </a:pPr>
            <a:endParaRPr sz="2800" b="0" i="0" u="none" strike="noStrike" cap="none" baseline="0" dirty="0">
              <a:solidFill>
                <a:srgbClr val="000000"/>
              </a:solidFill>
              <a:latin typeface="Times New Roman"/>
              <a:ea typeface="Times New Roman"/>
              <a:cs typeface="Times New Roman"/>
              <a:sym typeface="Times New Roman"/>
            </a:endParaRPr>
          </a:p>
        </p:txBody>
      </p:sp>
      <p:sp>
        <p:nvSpPr>
          <p:cNvPr id="93" name="Shape 93"/>
          <p:cNvSpPr/>
          <p:nvPr/>
        </p:nvSpPr>
        <p:spPr>
          <a:xfrm>
            <a:off x="25520900" y="22022825"/>
            <a:ext cx="184200" cy="639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200" b="0" i="0" u="none" strike="noStrike" cap="none" baseline="0" dirty="0">
              <a:solidFill>
                <a:srgbClr val="002288"/>
              </a:solidFill>
              <a:latin typeface="Arial"/>
              <a:ea typeface="Arial"/>
              <a:cs typeface="Arial"/>
              <a:sym typeface="Arial"/>
            </a:endParaRP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4" name="Shape 94"/>
          <p:cNvSpPr/>
          <p:nvPr/>
        </p:nvSpPr>
        <p:spPr>
          <a:xfrm>
            <a:off x="20638" y="7564438"/>
            <a:ext cx="269874"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5" name="Shape 95"/>
          <p:cNvSpPr/>
          <p:nvPr/>
        </p:nvSpPr>
        <p:spPr>
          <a:xfrm>
            <a:off x="25755600" y="9220200"/>
            <a:ext cx="184149"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200" b="0" i="0" u="none" strike="noStrike" cap="none" baseline="0" dirty="0">
              <a:solidFill>
                <a:srgbClr val="002288"/>
              </a:solidFill>
              <a:latin typeface="Arial"/>
              <a:ea typeface="Arial"/>
              <a:cs typeface="Arial"/>
              <a:sym typeface="Arial"/>
            </a:endParaRP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6" name="Shape 96"/>
          <p:cNvSpPr/>
          <p:nvPr/>
        </p:nvSpPr>
        <p:spPr>
          <a:xfrm>
            <a:off x="25488900" y="15801737"/>
            <a:ext cx="270000" cy="8223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200" b="0" i="0" u="none" strike="noStrike" cap="none" baseline="0" dirty="0">
              <a:solidFill>
                <a:srgbClr val="002288"/>
              </a:solidFill>
              <a:latin typeface="Arial"/>
              <a:ea typeface="Arial"/>
              <a:cs typeface="Arial"/>
              <a:sym typeface="Arial"/>
            </a:endParaRPr>
          </a:p>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7" name="Shape 97"/>
          <p:cNvSpPr/>
          <p:nvPr/>
        </p:nvSpPr>
        <p:spPr>
          <a:xfrm>
            <a:off x="25520900" y="22326100"/>
            <a:ext cx="184200" cy="639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1200" b="0" i="0" u="none" strike="noStrike" cap="none" baseline="0" dirty="0">
              <a:solidFill>
                <a:srgbClr val="002288"/>
              </a:solidFill>
              <a:latin typeface="Arial"/>
              <a:ea typeface="Arial"/>
              <a:cs typeface="Arial"/>
              <a:sym typeface="Arial"/>
            </a:endParaRP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98" name="Shape 98"/>
          <p:cNvSpPr txBox="1"/>
          <p:nvPr/>
        </p:nvSpPr>
        <p:spPr>
          <a:xfrm rot="10800000" flipH="1">
            <a:off x="685800" y="9239250"/>
            <a:ext cx="11887199" cy="4000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dirty="0">
                <a:solidFill>
                  <a:srgbClr val="000000"/>
                </a:solidFill>
                <a:latin typeface="Arial"/>
                <a:ea typeface="Arial"/>
                <a:cs typeface="Arial"/>
                <a:sym typeface="Arial"/>
              </a:rPr>
              <a:t>.</a:t>
            </a:r>
          </a:p>
        </p:txBody>
      </p:sp>
      <p:sp>
        <p:nvSpPr>
          <p:cNvPr id="99" name="Shape 99"/>
          <p:cNvSpPr/>
          <p:nvPr/>
        </p:nvSpPr>
        <p:spPr>
          <a:xfrm>
            <a:off x="4296504" y="5715000"/>
            <a:ext cx="5872163" cy="942975"/>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FFFFFF"/>
                </a:solidFill>
                <a:latin typeface="Verdana"/>
                <a:ea typeface="Verdana"/>
                <a:cs typeface="Verdana"/>
                <a:sym typeface="Verdana"/>
              </a:rPr>
              <a:t>Abstract</a:t>
            </a:r>
          </a:p>
        </p:txBody>
      </p:sp>
      <p:sp>
        <p:nvSpPr>
          <p:cNvPr id="100" name="Shape 100"/>
          <p:cNvSpPr/>
          <p:nvPr/>
        </p:nvSpPr>
        <p:spPr>
          <a:xfrm>
            <a:off x="25659200" y="18113175"/>
            <a:ext cx="184200" cy="14174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6300" b="0" i="0" u="none" strike="noStrike" cap="none" baseline="0" dirty="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1" name="Shape 101"/>
          <p:cNvSpPr/>
          <p:nvPr/>
        </p:nvSpPr>
        <p:spPr>
          <a:xfrm>
            <a:off x="0" y="19389725"/>
            <a:ext cx="18414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2" name="Shape 102"/>
          <p:cNvSpPr/>
          <p:nvPr/>
        </p:nvSpPr>
        <p:spPr>
          <a:xfrm>
            <a:off x="20638" y="11050588"/>
            <a:ext cx="269874"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3" name="Shape 103"/>
          <p:cNvSpPr/>
          <p:nvPr/>
        </p:nvSpPr>
        <p:spPr>
          <a:xfrm>
            <a:off x="0" y="16294100"/>
            <a:ext cx="18414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4" name="Shape 104"/>
          <p:cNvSpPr/>
          <p:nvPr/>
        </p:nvSpPr>
        <p:spPr>
          <a:xfrm>
            <a:off x="49213" y="10928350"/>
            <a:ext cx="18414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5" name="Shape 105"/>
          <p:cNvSpPr/>
          <p:nvPr/>
        </p:nvSpPr>
        <p:spPr>
          <a:xfrm>
            <a:off x="49213" y="14942900"/>
            <a:ext cx="51206399" cy="1500"/>
          </a:xfrm>
          <a:prstGeom prst="rect">
            <a:avLst/>
          </a:prstGeom>
          <a:solidFill>
            <a:srgbClr val="E0E0E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06" name="Shape 106"/>
          <p:cNvSpPr/>
          <p:nvPr/>
        </p:nvSpPr>
        <p:spPr>
          <a:xfrm>
            <a:off x="49213" y="14942900"/>
            <a:ext cx="51206399" cy="1500"/>
          </a:xfrm>
          <a:prstGeom prst="rect">
            <a:avLst/>
          </a:prstGeom>
          <a:solidFill>
            <a:srgbClr val="F0F0F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07" name="Shape 107"/>
          <p:cNvSpPr/>
          <p:nvPr/>
        </p:nvSpPr>
        <p:spPr>
          <a:xfrm>
            <a:off x="49213" y="16494125"/>
            <a:ext cx="269874"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09" name="Shape 109"/>
          <p:cNvSpPr/>
          <p:nvPr/>
        </p:nvSpPr>
        <p:spPr>
          <a:xfrm>
            <a:off x="49213" y="11455400"/>
            <a:ext cx="51206399" cy="1587"/>
          </a:xfrm>
          <a:prstGeom prst="rect">
            <a:avLst/>
          </a:prstGeom>
          <a:solidFill>
            <a:srgbClr val="F0F0F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0" name="Shape 110"/>
          <p:cNvSpPr/>
          <p:nvPr/>
        </p:nvSpPr>
        <p:spPr>
          <a:xfrm>
            <a:off x="49213" y="11455400"/>
            <a:ext cx="51206399" cy="1587"/>
          </a:xfrm>
          <a:prstGeom prst="rect">
            <a:avLst/>
          </a:prstGeom>
          <a:solidFill>
            <a:srgbClr val="F0F0F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1" name="Shape 111"/>
          <p:cNvSpPr/>
          <p:nvPr/>
        </p:nvSpPr>
        <p:spPr>
          <a:xfrm>
            <a:off x="49213" y="11455400"/>
            <a:ext cx="51206399" cy="1587"/>
          </a:xfrm>
          <a:prstGeom prst="rect">
            <a:avLst/>
          </a:prstGeom>
          <a:solidFill>
            <a:srgbClr val="F0F0F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2" name="Shape 112"/>
          <p:cNvSpPr/>
          <p:nvPr/>
        </p:nvSpPr>
        <p:spPr>
          <a:xfrm>
            <a:off x="49213" y="16205200"/>
            <a:ext cx="269874" cy="63976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0" i="0" u="none" strike="noStrike" cap="none" baseline="0" dirty="0">
                <a:solidFill>
                  <a:srgbClr val="002288"/>
                </a:solidFill>
                <a:latin typeface="Arial"/>
                <a:ea typeface="Arial"/>
                <a:cs typeface="Arial"/>
                <a:sym typeface="Arial"/>
              </a:rPr>
              <a:t>  </a:t>
            </a:r>
          </a:p>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13" name="Shape 113"/>
          <p:cNvSpPr/>
          <p:nvPr/>
        </p:nvSpPr>
        <p:spPr>
          <a:xfrm>
            <a:off x="49213" y="11455400"/>
            <a:ext cx="51206399" cy="1587"/>
          </a:xfrm>
          <a:prstGeom prst="rect">
            <a:avLst/>
          </a:prstGeom>
          <a:solidFill>
            <a:srgbClr val="F0F0F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4" name="Shape 114"/>
          <p:cNvSpPr/>
          <p:nvPr/>
        </p:nvSpPr>
        <p:spPr>
          <a:xfrm>
            <a:off x="49213" y="11455400"/>
            <a:ext cx="51206399" cy="1587"/>
          </a:xfrm>
          <a:prstGeom prst="rect">
            <a:avLst/>
          </a:prstGeom>
          <a:solidFill>
            <a:srgbClr val="E0E0E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5" name="Shape 115"/>
          <p:cNvSpPr/>
          <p:nvPr/>
        </p:nvSpPr>
        <p:spPr>
          <a:xfrm>
            <a:off x="-7339139" y="4394437"/>
            <a:ext cx="51206399" cy="1587"/>
          </a:xfrm>
          <a:prstGeom prst="rect">
            <a:avLst/>
          </a:prstGeom>
          <a:solidFill>
            <a:srgbClr val="E0E0E0">
              <a:alpha val="20000"/>
            </a:srgbClr>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dirty="0">
              <a:solidFill>
                <a:srgbClr val="000000"/>
              </a:solidFill>
              <a:latin typeface="Arial"/>
              <a:ea typeface="Arial"/>
              <a:cs typeface="Arial"/>
              <a:sym typeface="Arial"/>
            </a:endParaRPr>
          </a:p>
        </p:txBody>
      </p:sp>
      <p:sp>
        <p:nvSpPr>
          <p:cNvPr id="116" name="Shape 116"/>
          <p:cNvSpPr/>
          <p:nvPr/>
        </p:nvSpPr>
        <p:spPr>
          <a:xfrm>
            <a:off x="49213" y="21477287"/>
            <a:ext cx="184149" cy="4572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endParaRPr sz="24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txBox="1"/>
          <p:nvPr/>
        </p:nvSpPr>
        <p:spPr>
          <a:xfrm>
            <a:off x="811193" y="20797854"/>
            <a:ext cx="13514405" cy="1815900"/>
          </a:xfrm>
          <a:prstGeom prst="rect">
            <a:avLst/>
          </a:prstGeom>
          <a:noFill/>
          <a:ln>
            <a:noFill/>
          </a:ln>
        </p:spPr>
        <p:txBody>
          <a:bodyPr lIns="91425" tIns="45700" rIns="91425" bIns="45700" anchor="t" anchorCtr="0">
            <a:noAutofit/>
          </a:bodyPr>
          <a:lstStyle/>
          <a:p>
            <a:r>
              <a:rPr lang="en-US" sz="2600" dirty="0">
                <a:latin typeface="Times New Roman" panose="02020603050405020304" pitchFamily="18" charset="0"/>
              </a:rPr>
              <a:t>To test the hypothesis that skin temperature while surfing would be lower while wearing a surf shirt compared to a rash guard or no shirt.</a:t>
            </a:r>
            <a:r>
              <a:rPr lang="en-US" sz="2800" dirty="0"/>
              <a:t/>
            </a:r>
            <a:br>
              <a:rPr lang="en-US" sz="2800" dirty="0"/>
            </a:br>
            <a:endParaRPr lang="en-US" sz="2800" dirty="0">
              <a:solidFill>
                <a:schemeClr val="dk1"/>
              </a:solidFill>
              <a:latin typeface="Times New Roman"/>
              <a:ea typeface="Times New Roman"/>
              <a:cs typeface="Times New Roman"/>
              <a:sym typeface="Times New Roman"/>
            </a:endParaRPr>
          </a:p>
        </p:txBody>
      </p:sp>
      <p:sp>
        <p:nvSpPr>
          <p:cNvPr id="118" name="Shape 118"/>
          <p:cNvSpPr/>
          <p:nvPr/>
        </p:nvSpPr>
        <p:spPr>
          <a:xfrm>
            <a:off x="4402011" y="15152198"/>
            <a:ext cx="5872161" cy="942975"/>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FFFFFF"/>
                </a:solidFill>
                <a:latin typeface="Verdana"/>
                <a:ea typeface="Verdana"/>
                <a:cs typeface="Verdana"/>
                <a:sym typeface="Verdana"/>
              </a:rPr>
              <a:t>Background</a:t>
            </a:r>
          </a:p>
        </p:txBody>
      </p:sp>
      <p:sp>
        <p:nvSpPr>
          <p:cNvPr id="119" name="Shape 119"/>
          <p:cNvSpPr/>
          <p:nvPr/>
        </p:nvSpPr>
        <p:spPr>
          <a:xfrm>
            <a:off x="4385855" y="22041963"/>
            <a:ext cx="5872199" cy="942900"/>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FFFFFF"/>
                </a:solidFill>
                <a:latin typeface="Verdana"/>
                <a:ea typeface="Verdana"/>
                <a:cs typeface="Verdana"/>
                <a:sym typeface="Verdana"/>
              </a:rPr>
              <a:t>Methods</a:t>
            </a:r>
          </a:p>
        </p:txBody>
      </p:sp>
      <p:sp>
        <p:nvSpPr>
          <p:cNvPr id="120" name="Shape 120"/>
          <p:cNvSpPr/>
          <p:nvPr/>
        </p:nvSpPr>
        <p:spPr>
          <a:xfrm>
            <a:off x="4353658" y="19660095"/>
            <a:ext cx="5872199" cy="942900"/>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FFFFFF"/>
                </a:solidFill>
                <a:latin typeface="Verdana"/>
                <a:ea typeface="Verdana"/>
                <a:cs typeface="Verdana"/>
                <a:sym typeface="Verdana"/>
              </a:rPr>
              <a:t>Purpose</a:t>
            </a:r>
          </a:p>
        </p:txBody>
      </p:sp>
      <p:sp>
        <p:nvSpPr>
          <p:cNvPr id="121" name="Shape 121"/>
          <p:cNvSpPr/>
          <p:nvPr/>
        </p:nvSpPr>
        <p:spPr>
          <a:xfrm>
            <a:off x="40078804" y="16368605"/>
            <a:ext cx="5872163" cy="942975"/>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rgbClr val="FFFFFF"/>
                </a:solidFill>
                <a:latin typeface="Verdana"/>
                <a:ea typeface="Verdana"/>
                <a:cs typeface="Verdana"/>
                <a:sym typeface="Verdana"/>
              </a:rPr>
              <a:t>Conclusions</a:t>
            </a:r>
          </a:p>
        </p:txBody>
      </p:sp>
      <p:sp>
        <p:nvSpPr>
          <p:cNvPr id="122" name="Shape 122"/>
          <p:cNvSpPr/>
          <p:nvPr/>
        </p:nvSpPr>
        <p:spPr>
          <a:xfrm>
            <a:off x="21837251" y="12714544"/>
            <a:ext cx="6350099" cy="1218599"/>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dirty="0">
                <a:solidFill>
                  <a:srgbClr val="FFFFFF"/>
                </a:solidFill>
                <a:latin typeface="Verdana"/>
                <a:ea typeface="Verdana"/>
                <a:cs typeface="Verdana"/>
                <a:sym typeface="Verdana"/>
              </a:rPr>
              <a:t>Results</a:t>
            </a:r>
          </a:p>
        </p:txBody>
      </p:sp>
      <p:sp>
        <p:nvSpPr>
          <p:cNvPr id="123" name="Shape 123"/>
          <p:cNvSpPr txBox="1"/>
          <p:nvPr/>
        </p:nvSpPr>
        <p:spPr>
          <a:xfrm>
            <a:off x="15165987" y="21655025"/>
            <a:ext cx="9226200" cy="10773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endParaRPr lang="en-US" sz="3200" dirty="0">
              <a:solidFill>
                <a:schemeClr val="dk1"/>
              </a:solidFill>
              <a:latin typeface="Times New Roman"/>
              <a:ea typeface="Times New Roman"/>
              <a:cs typeface="Times New Roman"/>
              <a:sym typeface="Times New Roman"/>
            </a:endParaRPr>
          </a:p>
        </p:txBody>
      </p:sp>
      <p:sp>
        <p:nvSpPr>
          <p:cNvPr id="125" name="Shape 125"/>
          <p:cNvSpPr txBox="1"/>
          <p:nvPr/>
        </p:nvSpPr>
        <p:spPr>
          <a:xfrm>
            <a:off x="26693363" y="21719551"/>
            <a:ext cx="7104304" cy="1265312"/>
          </a:xfrm>
          <a:prstGeom prst="rect">
            <a:avLst/>
          </a:prstGeom>
          <a:noFill/>
          <a:ln>
            <a:noFill/>
          </a:ln>
        </p:spPr>
        <p:txBody>
          <a:bodyPr lIns="91425" tIns="45700" rIns="91425" bIns="45700" anchor="t" anchorCtr="0">
            <a:noAutofit/>
          </a:bodyPr>
          <a:lstStyle/>
          <a:p>
            <a:pPr>
              <a:buSzPct val="25000"/>
            </a:pPr>
            <a:r>
              <a:rPr lang="en-US" sz="2600" b="1" dirty="0">
                <a:latin typeface="Times New Roman" panose="02020603050405020304" pitchFamily="18" charset="0"/>
                <a:cs typeface="Times New Roman" panose="02020603050405020304" pitchFamily="18" charset="0"/>
              </a:rPr>
              <a:t>Figure 2. Mean skin temperature between shirt types. All values are reported as mean ± SD.           * p&lt;.05</a:t>
            </a:r>
          </a:p>
          <a:p>
            <a:pPr lvl="0">
              <a:buSzPct val="25000"/>
            </a:pPr>
            <a:endParaRPr lang="en-US" sz="26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27" name="Shape 127"/>
          <p:cNvSpPr txBox="1"/>
          <p:nvPr/>
        </p:nvSpPr>
        <p:spPr>
          <a:xfrm>
            <a:off x="35661619" y="17732389"/>
            <a:ext cx="14635161" cy="8165331"/>
          </a:xfrm>
          <a:prstGeom prst="rect">
            <a:avLst/>
          </a:prstGeom>
          <a:noFill/>
          <a:ln>
            <a:noFill/>
          </a:ln>
        </p:spPr>
        <p:txBody>
          <a:bodyPr lIns="91425" tIns="45700" rIns="91425" bIns="45700" anchor="t" anchorCtr="0">
            <a:noAutofit/>
          </a:bodyPr>
          <a:lstStyle/>
          <a:p>
            <a:pPr algn="just" fontAlgn="base">
              <a:buFont typeface="Arial" panose="020B0604020202020204" pitchFamily="34" charset="0"/>
              <a:buChar char="•"/>
            </a:pPr>
            <a:r>
              <a:rPr lang="en-US" sz="3000" dirty="0">
                <a:latin typeface="Times New Roman" panose="02020603050405020304" pitchFamily="18" charset="0"/>
              </a:rPr>
              <a:t>There were no significant differences in skin temperature between surf shirt and rash guard (</a:t>
            </a:r>
            <a:r>
              <a:rPr lang="en-US" sz="3000" dirty="0" smtClean="0">
                <a:latin typeface="Times New Roman" panose="02020603050405020304" pitchFamily="18" charset="0"/>
              </a:rPr>
              <a:t>p=0.52 </a:t>
            </a:r>
            <a:r>
              <a:rPr lang="en-US" sz="3000" dirty="0">
                <a:latin typeface="Times New Roman" panose="02020603050405020304" pitchFamily="18" charset="0"/>
              </a:rPr>
              <a:t>and </a:t>
            </a:r>
            <a:r>
              <a:rPr lang="en-US" sz="3000" dirty="0" smtClean="0">
                <a:latin typeface="Times New Roman" panose="02020603050405020304" pitchFamily="18" charset="0"/>
              </a:rPr>
              <a:t>p=0.93 </a:t>
            </a:r>
            <a:r>
              <a:rPr lang="en-US" sz="3000" dirty="0">
                <a:latin typeface="Times New Roman" panose="02020603050405020304" pitchFamily="18" charset="0"/>
              </a:rPr>
              <a:t>for front and back, respectively), however, a nonsignificant trend revealed that wearing a rash guard or surf shirt may have a cooling effect as opposed to wearing no shirt (</a:t>
            </a:r>
            <a:r>
              <a:rPr lang="en-US" sz="3000" dirty="0" smtClean="0">
                <a:latin typeface="Times New Roman" panose="02020603050405020304" pitchFamily="18" charset="0"/>
              </a:rPr>
              <a:t>p=0.06 </a:t>
            </a:r>
            <a:r>
              <a:rPr lang="en-US" sz="3000" dirty="0">
                <a:latin typeface="Times New Roman" panose="02020603050405020304" pitchFamily="18" charset="0"/>
              </a:rPr>
              <a:t>and </a:t>
            </a:r>
            <a:r>
              <a:rPr lang="en-US" sz="3000" dirty="0" smtClean="0">
                <a:latin typeface="Times New Roman" panose="02020603050405020304" pitchFamily="18" charset="0"/>
              </a:rPr>
              <a:t>p=0.07 </a:t>
            </a:r>
            <a:r>
              <a:rPr lang="en-US" sz="3000" dirty="0">
                <a:latin typeface="Times New Roman" panose="02020603050405020304" pitchFamily="18" charset="0"/>
              </a:rPr>
              <a:t>for rash guard vs no shirt, front and back, respectively, and </a:t>
            </a:r>
            <a:r>
              <a:rPr lang="en-US" sz="3000" dirty="0" smtClean="0">
                <a:latin typeface="Times New Roman" panose="02020603050405020304" pitchFamily="18" charset="0"/>
              </a:rPr>
              <a:t>p=0.07 </a:t>
            </a:r>
            <a:r>
              <a:rPr lang="en-US" sz="3000" dirty="0">
                <a:latin typeface="Times New Roman" panose="02020603050405020304" pitchFamily="18" charset="0"/>
              </a:rPr>
              <a:t>and </a:t>
            </a:r>
            <a:r>
              <a:rPr lang="en-US" sz="3000" dirty="0" smtClean="0">
                <a:latin typeface="Times New Roman" panose="02020603050405020304" pitchFamily="18" charset="0"/>
              </a:rPr>
              <a:t>p=0.20 </a:t>
            </a:r>
            <a:r>
              <a:rPr lang="en-US" sz="3000" dirty="0">
                <a:latin typeface="Times New Roman" panose="02020603050405020304" pitchFamily="18" charset="0"/>
              </a:rPr>
              <a:t>for surf shirt vs no shirt, front and back, respectively.)</a:t>
            </a:r>
          </a:p>
          <a:p>
            <a:pPr algn="just" fontAlgn="base">
              <a:buFont typeface="Arial" panose="020B0604020202020204" pitchFamily="34" charset="0"/>
              <a:buChar char="•"/>
            </a:pPr>
            <a:endParaRPr lang="en-US" sz="3000" dirty="0">
              <a:latin typeface="Times New Roman" panose="02020603050405020304" pitchFamily="18" charset="0"/>
            </a:endParaRPr>
          </a:p>
          <a:p>
            <a:pPr algn="just" fontAlgn="base">
              <a:buFont typeface="Arial" panose="020B0604020202020204" pitchFamily="34" charset="0"/>
              <a:buChar char="•"/>
            </a:pPr>
            <a:r>
              <a:rPr lang="en-US" sz="3000" dirty="0">
                <a:latin typeface="Times New Roman" panose="02020603050405020304" pitchFamily="18" charset="0"/>
              </a:rPr>
              <a:t>No significant differences in mean heart rate or mean starting temperature were observed (</a:t>
            </a:r>
            <a:r>
              <a:rPr lang="en-US" sz="3000" dirty="0" smtClean="0">
                <a:latin typeface="Times New Roman" panose="02020603050405020304" pitchFamily="18" charset="0"/>
              </a:rPr>
              <a:t>p=0.48 </a:t>
            </a:r>
            <a:r>
              <a:rPr lang="en-US" sz="3000" dirty="0">
                <a:latin typeface="Times New Roman" panose="02020603050405020304" pitchFamily="18" charset="0"/>
              </a:rPr>
              <a:t>and </a:t>
            </a:r>
            <a:r>
              <a:rPr lang="en-US" sz="3000" dirty="0" smtClean="0">
                <a:latin typeface="Times New Roman" panose="02020603050405020304" pitchFamily="18" charset="0"/>
              </a:rPr>
              <a:t>p=0.46, </a:t>
            </a:r>
            <a:r>
              <a:rPr lang="en-US" sz="3000" dirty="0">
                <a:latin typeface="Times New Roman" panose="02020603050405020304" pitchFamily="18" charset="0"/>
              </a:rPr>
              <a:t>respectively), indicating that </a:t>
            </a:r>
            <a:r>
              <a:rPr lang="en-US" sz="3000" dirty="0" smtClean="0">
                <a:latin typeface="Times New Roman" panose="02020603050405020304" pitchFamily="18" charset="0"/>
              </a:rPr>
              <a:t>the results were not influenced by differences in baseline skin temperatures and exercise intensities.</a:t>
            </a:r>
            <a:endParaRPr lang="en-US" sz="3000" dirty="0">
              <a:latin typeface="Times New Roman" panose="02020603050405020304" pitchFamily="18" charset="0"/>
            </a:endParaRPr>
          </a:p>
          <a:p>
            <a:pPr algn="just" fontAlgn="base">
              <a:buFont typeface="Arial" panose="020B0604020202020204" pitchFamily="34" charset="0"/>
              <a:buChar char="•"/>
            </a:pPr>
            <a:endParaRPr lang="en-US" sz="3000" dirty="0">
              <a:latin typeface="Times New Roman" panose="02020603050405020304" pitchFamily="18" charset="0"/>
            </a:endParaRPr>
          </a:p>
          <a:p>
            <a:pPr algn="just" fontAlgn="base">
              <a:buFont typeface="Arial" panose="020B0604020202020204" pitchFamily="34" charset="0"/>
              <a:buChar char="•"/>
            </a:pPr>
            <a:r>
              <a:rPr lang="en-US" sz="3000" dirty="0">
                <a:latin typeface="Times New Roman" panose="02020603050405020304" pitchFamily="18" charset="0"/>
              </a:rPr>
              <a:t>These data indicate that wearing some type of shirt while surfing in </a:t>
            </a:r>
            <a:r>
              <a:rPr lang="en-US" sz="3000" dirty="0" smtClean="0">
                <a:latin typeface="Times New Roman" panose="02020603050405020304" pitchFamily="18" charset="0"/>
              </a:rPr>
              <a:t>a hot</a:t>
            </a:r>
            <a:r>
              <a:rPr lang="en-US" sz="3000" dirty="0">
                <a:latin typeface="Times New Roman" panose="02020603050405020304" pitchFamily="18" charset="0"/>
              </a:rPr>
              <a:t> </a:t>
            </a:r>
            <a:r>
              <a:rPr lang="en-US" sz="3000" dirty="0" smtClean="0">
                <a:latin typeface="Times New Roman" panose="02020603050405020304" pitchFamily="18" charset="0"/>
              </a:rPr>
              <a:t>and </a:t>
            </a:r>
            <a:r>
              <a:rPr lang="en-US" sz="3000" dirty="0">
                <a:latin typeface="Times New Roman" panose="02020603050405020304" pitchFamily="18" charset="0"/>
              </a:rPr>
              <a:t>humid environments may have a positive thermoregulatory effect. The type of shirt worn, however, does not appear to have further thermoregulatory benefits. Surf apparel companies such as Hurley may therefore manufacture products based on aesthetic profiles, rather than physiological responses in skin temperature.</a:t>
            </a:r>
          </a:p>
          <a:p>
            <a:pPr algn="just" fontAlgn="base">
              <a:buFont typeface="Arial" panose="020B0604020202020204" pitchFamily="34" charset="0"/>
              <a:buChar char="•"/>
            </a:pPr>
            <a:endParaRPr lang="en-US" sz="3000" dirty="0">
              <a:latin typeface="Times New Roman" panose="02020603050405020304" pitchFamily="18" charset="0"/>
            </a:endParaRPr>
          </a:p>
          <a:p>
            <a:pPr algn="just" fontAlgn="base">
              <a:buFont typeface="Arial" panose="020B0604020202020204" pitchFamily="34" charset="0"/>
              <a:buChar char="•"/>
            </a:pPr>
            <a:r>
              <a:rPr lang="en-US" sz="3000" dirty="0">
                <a:latin typeface="Times New Roman" panose="02020603050405020304" pitchFamily="18" charset="0"/>
              </a:rPr>
              <a:t>Further research should be conducted on preference, as rash guards had the top average rating, while surf shirt had the most number one votes in regards to preference.</a:t>
            </a:r>
          </a:p>
          <a:p>
            <a:r>
              <a:rPr lang="en-US" dirty="0"/>
              <a:t/>
            </a:r>
            <a:br>
              <a:rPr lang="en-US" dirty="0"/>
            </a:br>
            <a:endParaRPr lang="en-US" sz="3200" dirty="0">
              <a:latin typeface="Times New Roman"/>
              <a:ea typeface="Times New Roman"/>
              <a:cs typeface="Times New Roman"/>
              <a:sym typeface="Times New Roman"/>
            </a:endParaRPr>
          </a:p>
        </p:txBody>
      </p:sp>
      <p:sp>
        <p:nvSpPr>
          <p:cNvPr id="128" name="Shape 128"/>
          <p:cNvSpPr/>
          <p:nvPr/>
        </p:nvSpPr>
        <p:spPr>
          <a:xfrm>
            <a:off x="39700200" y="26774560"/>
            <a:ext cx="5872163" cy="942975"/>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chemeClr val="lt1"/>
                </a:solidFill>
                <a:latin typeface="Verdana"/>
                <a:ea typeface="Verdana"/>
                <a:cs typeface="Verdana"/>
                <a:sym typeface="Verdana"/>
              </a:rPr>
              <a:t>References</a:t>
            </a:r>
          </a:p>
        </p:txBody>
      </p:sp>
      <p:sp>
        <p:nvSpPr>
          <p:cNvPr id="131" name="Shape 131"/>
          <p:cNvSpPr/>
          <p:nvPr/>
        </p:nvSpPr>
        <p:spPr>
          <a:xfrm>
            <a:off x="39204887" y="5786512"/>
            <a:ext cx="7619999" cy="1019100"/>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dirty="0">
                <a:solidFill>
                  <a:srgbClr val="FFFFFF"/>
                </a:solidFill>
                <a:latin typeface="Verdana"/>
                <a:ea typeface="Verdana"/>
                <a:cs typeface="Verdana"/>
                <a:sym typeface="Verdana"/>
              </a:rPr>
              <a:t>Subject characteristics</a:t>
            </a:r>
          </a:p>
        </p:txBody>
      </p:sp>
      <p:sp>
        <p:nvSpPr>
          <p:cNvPr id="132" name="Shape 132"/>
          <p:cNvSpPr/>
          <p:nvPr/>
        </p:nvSpPr>
        <p:spPr>
          <a:xfrm>
            <a:off x="457200" y="5791200"/>
            <a:ext cx="14173200" cy="14376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800" b="0" i="0" u="none" strike="noStrike" cap="none" baseline="0" dirty="0">
              <a:solidFill>
                <a:srgbClr val="000000"/>
              </a:solidFill>
              <a:latin typeface="Times New Roman"/>
              <a:ea typeface="Times New Roman"/>
              <a:cs typeface="Times New Roman"/>
              <a:sym typeface="Times New Roman"/>
            </a:endParaRPr>
          </a:p>
        </p:txBody>
      </p:sp>
      <p:sp>
        <p:nvSpPr>
          <p:cNvPr id="133" name="Shape 133"/>
          <p:cNvSpPr/>
          <p:nvPr/>
        </p:nvSpPr>
        <p:spPr>
          <a:xfrm>
            <a:off x="811194" y="6857999"/>
            <a:ext cx="13514406" cy="8141735"/>
          </a:xfrm>
          <a:prstGeom prst="rect">
            <a:avLst/>
          </a:prstGeom>
          <a:noFill/>
          <a:ln>
            <a:noFill/>
          </a:ln>
        </p:spPr>
        <p:txBody>
          <a:bodyPr lIns="91425" tIns="45700" rIns="91425" bIns="45700" anchor="t" anchorCtr="0">
            <a:noAutofit/>
          </a:bodyPr>
          <a:lstStyle/>
          <a:p>
            <a:pPr algn="just">
              <a:spcAft>
                <a:spcPts val="800"/>
              </a:spcAft>
            </a:pPr>
            <a:r>
              <a:rPr lang="en-US" sz="2600" b="1" dirty="0">
                <a:latin typeface="Times New Roman" panose="02020603050405020304" pitchFamily="18" charset="0"/>
                <a:ea typeface="Arial" panose="020B0604020202020204" pitchFamily="34" charset="0"/>
                <a:cs typeface="Times New Roman" panose="02020603050405020304" pitchFamily="18" charset="0"/>
              </a:rPr>
              <a:t>Purpose: </a:t>
            </a:r>
            <a:r>
              <a:rPr lang="en-US" sz="2600" dirty="0">
                <a:latin typeface="Times New Roman" panose="02020603050405020304" pitchFamily="18" charset="0"/>
                <a:ea typeface="Arial" panose="020B0604020202020204" pitchFamily="34" charset="0"/>
                <a:cs typeface="Times New Roman" panose="02020603050405020304" pitchFamily="18" charset="0"/>
              </a:rPr>
              <a:t>In hot environments, loose clothing is often utilized to protect from the sun and to aid in the cooling process. This has lead surf apparel companies to create a loose fitting surf shirt as a substitute for the traditional rash guard, primarily for use in tropical areas. The effectiveness of these shirts in the thermoregulation process while surfing, however, is unknown. The purpose of this study was to investigate the thermoregulatory effects of wearing a surf shirt instead of a traditionally worn rash guard or no shirt while surfing in a tropical environment. We hypothesized that skin temperature while surfing would be lower while wearing a surf shirt compared to a rash guard or no shirt. </a:t>
            </a:r>
            <a:r>
              <a:rPr lang="en-US" sz="2600" b="1" dirty="0">
                <a:latin typeface="Times New Roman" panose="02020603050405020304" pitchFamily="18" charset="0"/>
                <a:ea typeface="Arial" panose="020B0604020202020204" pitchFamily="34" charset="0"/>
                <a:cs typeface="Times New Roman" panose="02020603050405020304" pitchFamily="18" charset="0"/>
              </a:rPr>
              <a:t>Methods:</a:t>
            </a:r>
            <a:r>
              <a:rPr lang="en-US" sz="2600" dirty="0">
                <a:latin typeface="Times New Roman" panose="02020603050405020304" pitchFamily="18" charset="0"/>
                <a:ea typeface="Arial" panose="020B0604020202020204" pitchFamily="34" charset="0"/>
                <a:cs typeface="Times New Roman" panose="02020603050405020304" pitchFamily="18" charset="0"/>
              </a:rPr>
              <a:t> 16 surfers (13 males, 3 females, mean age 23.3+/-8.8 years) completed 3 randomized surfing trials in Costa Rica. Each trial consisted of a 20-minute surfing session wearing either a surf shirt, rash guard, or no shirt. Skin temperatures were measured during each trial at 1-minute intervals using thermistors (</a:t>
            </a:r>
            <a:r>
              <a:rPr lang="en-US" sz="2600" dirty="0" err="1">
                <a:latin typeface="Times New Roman" panose="02020603050405020304" pitchFamily="18" charset="0"/>
                <a:ea typeface="Arial" panose="020B0604020202020204" pitchFamily="34" charset="0"/>
                <a:cs typeface="Times New Roman" panose="02020603050405020304" pitchFamily="18" charset="0"/>
              </a:rPr>
              <a:t>iButton</a:t>
            </a:r>
            <a:r>
              <a:rPr lang="en-US" sz="2600" dirty="0">
                <a:latin typeface="Times New Roman" panose="02020603050405020304" pitchFamily="18" charset="0"/>
                <a:ea typeface="Arial" panose="020B0604020202020204" pitchFamily="34" charset="0"/>
                <a:cs typeface="Times New Roman" panose="02020603050405020304" pitchFamily="18" charset="0"/>
              </a:rPr>
              <a:t> </a:t>
            </a:r>
            <a:r>
              <a:rPr lang="en-US" sz="2600" dirty="0" err="1">
                <a:latin typeface="Times New Roman" panose="02020603050405020304" pitchFamily="18" charset="0"/>
                <a:ea typeface="Arial" panose="020B0604020202020204" pitchFamily="34" charset="0"/>
                <a:cs typeface="Times New Roman" panose="02020603050405020304" pitchFamily="18" charset="0"/>
              </a:rPr>
              <a:t>Thermochrons</a:t>
            </a:r>
            <a:r>
              <a:rPr lang="en-US" sz="2600" dirty="0">
                <a:latin typeface="Times New Roman" panose="02020603050405020304" pitchFamily="18" charset="0"/>
                <a:ea typeface="Arial" panose="020B0604020202020204" pitchFamily="34" charset="0"/>
                <a:cs typeface="Times New Roman" panose="02020603050405020304" pitchFamily="18" charset="0"/>
              </a:rPr>
              <a:t>) placed on the skin at two locations. Skin temperatures were taken prior to and after each surf session on the  right hand using a Fluker </a:t>
            </a:r>
            <a:r>
              <a:rPr lang="en-US" sz="2600" dirty="0" err="1">
                <a:latin typeface="Times New Roman" panose="02020603050405020304" pitchFamily="18" charset="0"/>
                <a:ea typeface="Arial" panose="020B0604020202020204" pitchFamily="34" charset="0"/>
                <a:cs typeface="Times New Roman" panose="02020603050405020304" pitchFamily="18" charset="0"/>
              </a:rPr>
              <a:t>Foodpro</a:t>
            </a:r>
            <a:r>
              <a:rPr lang="en-US" sz="2600" dirty="0">
                <a:latin typeface="Times New Roman" panose="02020603050405020304" pitchFamily="18" charset="0"/>
                <a:ea typeface="Arial" panose="020B0604020202020204" pitchFamily="34" charset="0"/>
                <a:cs typeface="Times New Roman" panose="02020603050405020304" pitchFamily="18" charset="0"/>
              </a:rPr>
              <a:t> Plus Infrared Thermometer to account for potential differences in starting skin temperatures between trials. Average heart rate (HR) was measured during each trial using a HR monitor (Polar F21) to examine whether surfing intensity was consistent between trials. </a:t>
            </a:r>
            <a:r>
              <a:rPr lang="en-US" sz="2600" b="1" dirty="0">
                <a:latin typeface="Times New Roman" panose="02020603050405020304" pitchFamily="18" charset="0"/>
                <a:ea typeface="Arial" panose="020B0604020202020204" pitchFamily="34" charset="0"/>
                <a:cs typeface="Times New Roman" panose="02020603050405020304" pitchFamily="18" charset="0"/>
              </a:rPr>
              <a:t>Results: </a:t>
            </a:r>
            <a:r>
              <a:rPr lang="en-US" sz="2600" dirty="0">
                <a:latin typeface="Times New Roman" panose="02020603050405020304" pitchFamily="18" charset="0"/>
                <a:ea typeface="Arial" panose="020B0604020202020204" pitchFamily="34" charset="0"/>
                <a:cs typeface="Times New Roman" panose="02020603050405020304" pitchFamily="18" charset="0"/>
              </a:rPr>
              <a:t>No significant differences were observed in mean HR (P=.48) and mean starting skin temperatures (P=.46) between the surf shirt, rash guard, and no shirt trials. Further, no significant differences were observed in skin temperatures between the three trials on either the back (P=.12) or the chest (P=.06). </a:t>
            </a:r>
            <a:r>
              <a:rPr lang="en-US" sz="2600" b="1" dirty="0">
                <a:latin typeface="Times New Roman" panose="02020603050405020304" pitchFamily="18" charset="0"/>
                <a:ea typeface="Arial" panose="020B0604020202020204" pitchFamily="34" charset="0"/>
                <a:cs typeface="Times New Roman" panose="02020603050405020304" pitchFamily="18" charset="0"/>
              </a:rPr>
              <a:t>Conclusion: </a:t>
            </a:r>
            <a:r>
              <a:rPr lang="en-US" sz="2600" dirty="0">
                <a:latin typeface="Times New Roman" panose="02020603050405020304" pitchFamily="18" charset="0"/>
                <a:ea typeface="Arial" panose="020B0604020202020204" pitchFamily="34" charset="0"/>
                <a:cs typeface="Times New Roman" panose="02020603050405020304" pitchFamily="18" charset="0"/>
              </a:rPr>
              <a:t>These data suggest that shirt type does not significantly affect the body's thermoregulatory process while surfing.</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br>
              <a:rPr lang="en-US" sz="2600" dirty="0">
                <a:latin typeface="Times New Roman" panose="02020603050405020304" pitchFamily="18" charset="0"/>
                <a:cs typeface="Times New Roman" panose="02020603050405020304" pitchFamily="18" charset="0"/>
              </a:rPr>
            </a:br>
            <a:endParaRPr lang="en-US" sz="26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34" name="Shape 134"/>
          <p:cNvSpPr/>
          <p:nvPr/>
        </p:nvSpPr>
        <p:spPr>
          <a:xfrm flipH="1">
            <a:off x="811193" y="16294100"/>
            <a:ext cx="13514405" cy="3970318"/>
          </a:xfrm>
          <a:prstGeom prst="rect">
            <a:avLst/>
          </a:prstGeom>
          <a:noFill/>
          <a:ln>
            <a:noFill/>
          </a:ln>
        </p:spPr>
        <p:txBody>
          <a:bodyPr lIns="91425" tIns="45700" rIns="91425" bIns="45700" anchor="t" anchorCtr="0">
            <a:noAutofit/>
          </a:bodyPr>
          <a:lstStyle/>
          <a:p>
            <a:pPr algn="just">
              <a:spcAft>
                <a:spcPts val="800"/>
              </a:spcAft>
            </a:pPr>
            <a:r>
              <a:rPr lang="en-US" sz="2600" kern="1200" dirty="0">
                <a:latin typeface="Times New Roman" panose="02020603050405020304" pitchFamily="18" charset="0"/>
                <a:ea typeface="Arial" panose="020B0604020202020204" pitchFamily="34" charset="0"/>
                <a:cs typeface="Times New Roman" panose="02020603050405020304" pitchFamily="18" charset="0"/>
              </a:rPr>
              <a:t>Recent trends have shown that surfers in tropical climates have been wearing regular cotton shirts to provide protection from the sun and serve as barrier between the board and the surfers chest. This has lead surf apparel companies to create a loose fitting surf shirt that possess the beneficial properties of both a rash guard and a cotton shirt. Research has shown that specialized attire can provide thermoregulatory benefits during running (</a:t>
            </a:r>
            <a:r>
              <a:rPr lang="en-US" sz="2600" kern="1200" dirty="0" err="1">
                <a:latin typeface="Times New Roman" panose="02020603050405020304" pitchFamily="18" charset="0"/>
                <a:ea typeface="Arial" panose="020B0604020202020204" pitchFamily="34" charset="0"/>
                <a:cs typeface="Times New Roman" panose="02020603050405020304" pitchFamily="18" charset="0"/>
              </a:rPr>
              <a:t>Filingeri</a:t>
            </a:r>
            <a:r>
              <a:rPr lang="en-US" sz="2600" kern="1200" dirty="0">
                <a:latin typeface="Times New Roman" panose="02020603050405020304" pitchFamily="18" charset="0"/>
                <a:ea typeface="Arial" panose="020B0604020202020204" pitchFamily="34" charset="0"/>
                <a:cs typeface="Times New Roman" panose="02020603050405020304" pitchFamily="18" charset="0"/>
              </a:rPr>
              <a:t> et Al., 2015), however no studies have been conducted in surfing. This protocol explored the thermoregulatory properties of Hurley’s Surf Shirt among surfers in Costa Rica</a:t>
            </a:r>
            <a:r>
              <a:rPr lang="en-US" sz="2600" dirty="0">
                <a:latin typeface="Times New Roman" panose="02020603050405020304" pitchFamily="18" charset="0"/>
                <a:ea typeface="Arial" panose="020B0604020202020204" pitchFamily="34" charset="0"/>
                <a:cs typeface="Times New Roman" panose="02020603050405020304" pitchFamily="18" charset="0"/>
              </a:rPr>
              <a:t>.</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t/>
            </a:r>
            <a:br>
              <a:rPr lang="en-US" sz="2800" dirty="0"/>
            </a:br>
            <a:endParaRPr lang="en-US" sz="2800" dirty="0">
              <a:latin typeface="Times New Roman"/>
              <a:ea typeface="Times New Roman"/>
              <a:cs typeface="Times New Roman"/>
              <a:sym typeface="Times New Roman"/>
            </a:endParaRPr>
          </a:p>
        </p:txBody>
      </p:sp>
      <p:sp>
        <p:nvSpPr>
          <p:cNvPr id="135" name="Shape 135"/>
          <p:cNvSpPr/>
          <p:nvPr/>
        </p:nvSpPr>
        <p:spPr>
          <a:xfrm>
            <a:off x="914399" y="23220005"/>
            <a:ext cx="13341208" cy="9014390"/>
          </a:xfrm>
          <a:prstGeom prst="rect">
            <a:avLst/>
          </a:prstGeom>
          <a:noFill/>
          <a:ln>
            <a:noFill/>
          </a:ln>
        </p:spPr>
        <p:txBody>
          <a:bodyPr lIns="91425" tIns="45700" rIns="91425" bIns="45700" anchor="t" anchorCtr="0">
            <a:noAutofit/>
          </a:bodyPr>
          <a:lstStyle/>
          <a:p>
            <a:pPr algn="just"/>
            <a:r>
              <a:rPr lang="en-US" sz="2600" u="sng" dirty="0">
                <a:latin typeface="Times New Roman" panose="02020603050405020304" pitchFamily="18" charset="0"/>
              </a:rPr>
              <a:t>SUBJECTS</a:t>
            </a:r>
            <a:endParaRPr lang="en-US" sz="2600" dirty="0"/>
          </a:p>
          <a:p>
            <a:pPr algn="just" fontAlgn="base">
              <a:buFont typeface="Arial" panose="020B0604020202020204" pitchFamily="34" charset="0"/>
              <a:buChar char="•"/>
            </a:pPr>
            <a:r>
              <a:rPr lang="en-US" sz="2600" dirty="0">
                <a:latin typeface="Times New Roman" panose="02020603050405020304" pitchFamily="18" charset="0"/>
              </a:rPr>
              <a:t>Subjects were male and female surfers ages 20-45 years, with at least one year of surfing experience.</a:t>
            </a:r>
          </a:p>
          <a:p>
            <a:pPr algn="just"/>
            <a:r>
              <a:rPr lang="en-US" sz="2600" u="sng" dirty="0">
                <a:latin typeface="Times New Roman" panose="02020603050405020304" pitchFamily="18" charset="0"/>
              </a:rPr>
              <a:t>PROTOCOL</a:t>
            </a:r>
            <a:endParaRPr lang="en-US" sz="2600" dirty="0"/>
          </a:p>
          <a:p>
            <a:pPr algn="just" fontAlgn="base">
              <a:buFont typeface="Arial" panose="020B0604020202020204" pitchFamily="34" charset="0"/>
              <a:buChar char="•"/>
            </a:pPr>
            <a:r>
              <a:rPr lang="en-US" sz="2600" dirty="0" smtClean="0">
                <a:latin typeface="Times New Roman" panose="02020603050405020304" pitchFamily="18" charset="0"/>
              </a:rPr>
              <a:t>Data was collected at </a:t>
            </a:r>
            <a:r>
              <a:rPr lang="en-US" sz="2600" dirty="0">
                <a:latin typeface="Times New Roman" panose="02020603050405020304" pitchFamily="18" charset="0"/>
              </a:rPr>
              <a:t>Playa Guiones in Nosara, Costa Rica.</a:t>
            </a:r>
          </a:p>
          <a:p>
            <a:pPr algn="just" fontAlgn="base">
              <a:buFont typeface="Arial" panose="020B0604020202020204" pitchFamily="34" charset="0"/>
              <a:buChar char="•"/>
            </a:pPr>
            <a:r>
              <a:rPr lang="en-US" sz="2600" dirty="0">
                <a:latin typeface="Times New Roman" panose="02020603050405020304" pitchFamily="18" charset="0"/>
              </a:rPr>
              <a:t>Informed written consent was obtained for each subject prior to participation. </a:t>
            </a:r>
          </a:p>
          <a:p>
            <a:pPr algn="just" fontAlgn="base">
              <a:buFont typeface="Arial" panose="020B0604020202020204" pitchFamily="34" charset="0"/>
              <a:buChar char="•"/>
            </a:pPr>
            <a:r>
              <a:rPr lang="en-US" sz="2600" dirty="0">
                <a:latin typeface="Times New Roman" panose="02020603050405020304" pitchFamily="18" charset="0"/>
              </a:rPr>
              <a:t>Subjects completed a surfing questionnaire that consisted of questions related to age, height, weight, years surfed, board height and fin set up.</a:t>
            </a:r>
          </a:p>
          <a:p>
            <a:pPr algn="just" fontAlgn="base">
              <a:buFont typeface="Arial" panose="020B0604020202020204" pitchFamily="34" charset="0"/>
              <a:buChar char="•"/>
            </a:pPr>
            <a:r>
              <a:rPr lang="en-US" sz="2600" dirty="0">
                <a:latin typeface="Times New Roman" panose="02020603050405020304" pitchFamily="18" charset="0"/>
              </a:rPr>
              <a:t>A heart rate transmitter (Polar T31-Coded) was attached to each subject under their sternum using an elastic chest strap.</a:t>
            </a:r>
          </a:p>
          <a:p>
            <a:pPr algn="just" fontAlgn="base">
              <a:buFont typeface="Arial" panose="020B0604020202020204" pitchFamily="34" charset="0"/>
              <a:buChar char="•"/>
            </a:pPr>
            <a:r>
              <a:rPr lang="en-US" sz="2600" dirty="0">
                <a:latin typeface="Times New Roman" panose="02020603050405020304" pitchFamily="18" charset="0"/>
              </a:rPr>
              <a:t>A heart rate receiver watch (Polar F21) was attached to the subject’s wrist.</a:t>
            </a:r>
          </a:p>
          <a:p>
            <a:pPr algn="just" fontAlgn="base">
              <a:buFont typeface="Arial" panose="020B0604020202020204" pitchFamily="34" charset="0"/>
              <a:buChar char="•"/>
            </a:pPr>
            <a:r>
              <a:rPr lang="en-US" sz="2600" dirty="0">
                <a:latin typeface="Times New Roman" panose="02020603050405020304" pitchFamily="18" charset="0"/>
              </a:rPr>
              <a:t>A thermistor (iButton Thermochron) was attached to the skin superficial to the upper right pectoralis major and another on the skin superficial to the right upper trapezius using Nexcare Tegaderm dressings. </a:t>
            </a:r>
          </a:p>
          <a:p>
            <a:pPr algn="just" fontAlgn="base">
              <a:buFont typeface="Arial" panose="020B0604020202020204" pitchFamily="34" charset="0"/>
              <a:buChar char="•"/>
            </a:pPr>
            <a:r>
              <a:rPr lang="en-US" sz="2600" dirty="0">
                <a:latin typeface="Times New Roman" panose="02020603050405020304" pitchFamily="18" charset="0"/>
              </a:rPr>
              <a:t>Order of the interventions were randomized for each subject (rash guard, surf shirt, no shirt). </a:t>
            </a:r>
          </a:p>
          <a:p>
            <a:pPr algn="just" fontAlgn="base">
              <a:buFont typeface="Arial" panose="020B0604020202020204" pitchFamily="34" charset="0"/>
              <a:buChar char="•"/>
            </a:pPr>
            <a:r>
              <a:rPr lang="en-US" sz="2600" dirty="0">
                <a:latin typeface="Times New Roman" panose="02020603050405020304" pitchFamily="18" charset="0"/>
              </a:rPr>
              <a:t>Following instrumentation, each subject participated in three 20 minute, self paced surf sessions. </a:t>
            </a:r>
          </a:p>
          <a:p>
            <a:pPr algn="just" fontAlgn="base">
              <a:buFont typeface="Arial" panose="020B0604020202020204" pitchFamily="34" charset="0"/>
              <a:buChar char="•"/>
            </a:pPr>
            <a:r>
              <a:rPr lang="en-US" sz="2600" dirty="0">
                <a:latin typeface="Times New Roman" panose="02020603050405020304" pitchFamily="18" charset="0"/>
              </a:rPr>
              <a:t>Thermistors recorded chest and back temperature at one minute intervals.</a:t>
            </a:r>
          </a:p>
          <a:p>
            <a:pPr algn="just" fontAlgn="base">
              <a:buFont typeface="Arial" panose="020B0604020202020204" pitchFamily="34" charset="0"/>
              <a:buChar char="•"/>
            </a:pPr>
            <a:r>
              <a:rPr lang="en-US" sz="2600" dirty="0">
                <a:latin typeface="Times New Roman" panose="02020603050405020304" pitchFamily="18" charset="0"/>
              </a:rPr>
              <a:t>Upon completion subjects were asked to rate each shirt based on preference. </a:t>
            </a:r>
          </a:p>
          <a:p>
            <a:pPr algn="just"/>
            <a:r>
              <a:rPr lang="en-US" sz="2600" u="sng" dirty="0">
                <a:latin typeface="Times New Roman" panose="02020603050405020304" pitchFamily="18" charset="0"/>
              </a:rPr>
              <a:t>STATISTICAL ANALYSIS</a:t>
            </a:r>
            <a:endParaRPr lang="en-US" sz="2600" dirty="0"/>
          </a:p>
          <a:p>
            <a:pPr algn="just" fontAlgn="base">
              <a:buFont typeface="Arial" panose="020B0604020202020204" pitchFamily="34" charset="0"/>
              <a:buChar char="•"/>
            </a:pPr>
            <a:r>
              <a:rPr lang="en-US" sz="2600" dirty="0">
                <a:latin typeface="Times New Roman" panose="02020603050405020304" pitchFamily="18" charset="0"/>
              </a:rPr>
              <a:t>VassarStats was used to run RMANOVA on the data. Further t-tests were performed using Microsoft Excel. Statistical significance was set at alpha=.05.</a:t>
            </a:r>
          </a:p>
          <a:p>
            <a:pPr algn="just" fontAlgn="base">
              <a:buFont typeface="Arial" panose="020B0604020202020204" pitchFamily="34" charset="0"/>
              <a:buChar char="•"/>
            </a:pPr>
            <a:r>
              <a:rPr lang="en-US" sz="2600" dirty="0">
                <a:latin typeface="Times New Roman" panose="02020603050405020304" pitchFamily="18" charset="0"/>
              </a:rPr>
              <a:t>All data is presented as mean ± standard deviation.</a:t>
            </a:r>
          </a:p>
        </p:txBody>
      </p:sp>
      <p:sp>
        <p:nvSpPr>
          <p:cNvPr id="136" name="Shape 136"/>
          <p:cNvSpPr/>
          <p:nvPr/>
        </p:nvSpPr>
        <p:spPr>
          <a:xfrm>
            <a:off x="0" y="-8916"/>
            <a:ext cx="51239433" cy="3124199"/>
          </a:xfrm>
          <a:prstGeom prst="rect">
            <a:avLst/>
          </a:prstGeom>
          <a:solidFill>
            <a:srgbClr val="316493"/>
          </a:solidFill>
          <a:ln>
            <a:noFill/>
          </a:ln>
        </p:spPr>
        <p:txBody>
          <a:bodyPr lIns="114275" tIns="57125" rIns="114275" bIns="57125" anchor="ctr" anchorCtr="0">
            <a:noAutofit/>
          </a:bodyPr>
          <a:lstStyle/>
          <a:p>
            <a:pPr marL="0" marR="0" lvl="0" indent="0" algn="ctr" rtl="0">
              <a:spcBef>
                <a:spcPts val="0"/>
              </a:spcBef>
              <a:spcAft>
                <a:spcPts val="0"/>
              </a:spcAft>
              <a:buNone/>
            </a:pPr>
            <a:endParaRPr sz="2300" b="0" i="0" u="none" strike="noStrike" cap="none" baseline="0" dirty="0">
              <a:solidFill>
                <a:srgbClr val="000000"/>
              </a:solidFill>
              <a:latin typeface="Times New Roman"/>
              <a:ea typeface="Times New Roman"/>
              <a:cs typeface="Times New Roman"/>
              <a:sym typeface="Times New Roman"/>
            </a:endParaRPr>
          </a:p>
        </p:txBody>
      </p:sp>
      <p:sp>
        <p:nvSpPr>
          <p:cNvPr id="137" name="Shape 137"/>
          <p:cNvSpPr/>
          <p:nvPr/>
        </p:nvSpPr>
        <p:spPr>
          <a:xfrm>
            <a:off x="4282440" y="-112884"/>
            <a:ext cx="41437199" cy="2836199"/>
          </a:xfrm>
          <a:prstGeom prst="rect">
            <a:avLst/>
          </a:prstGeom>
          <a:noFill/>
          <a:ln>
            <a:noFill/>
          </a:ln>
        </p:spPr>
        <p:txBody>
          <a:bodyPr lIns="91425" tIns="45700" rIns="91425" bIns="45700" anchor="t" anchorCtr="0">
            <a:noAutofit/>
          </a:bodyPr>
          <a:lstStyle/>
          <a:p>
            <a:pPr algn="ctr"/>
            <a:r>
              <a:rPr lang="en-US" sz="9600" b="1" dirty="0">
                <a:solidFill>
                  <a:schemeClr val="bg1"/>
                </a:solidFill>
                <a:latin typeface="Times New Roman" panose="02020603050405020304" pitchFamily="18" charset="0"/>
                <a:cs typeface="Times New Roman" panose="02020603050405020304" pitchFamily="18" charset="0"/>
              </a:rPr>
              <a:t>THERMOREGULATORY EFFECTS OF SHIRT VARIATION WHILE SURFING IN TROPICAL ENVIRONMENTS</a:t>
            </a:r>
            <a:endParaRPr lang="en-US" sz="9600" dirty="0">
              <a:solidFill>
                <a:schemeClr val="bg1"/>
              </a:solidFill>
              <a:latin typeface="Times New Roman" panose="02020603050405020304" pitchFamily="18" charset="0"/>
              <a:cs typeface="Times New Roman" panose="02020603050405020304" pitchFamily="18" charset="0"/>
            </a:endParaRPr>
          </a:p>
          <a:p>
            <a:r>
              <a:rPr lang="en-US" sz="9600" dirty="0"/>
              <a:t/>
            </a:r>
            <a:br>
              <a:rPr lang="en-US" sz="9600" dirty="0"/>
            </a:br>
            <a:endParaRPr lang="en-US" sz="9600" b="1" dirty="0">
              <a:solidFill>
                <a:srgbClr val="FFFFFF"/>
              </a:solidFill>
              <a:latin typeface="Times New Roman"/>
              <a:ea typeface="Times New Roman"/>
              <a:cs typeface="Times New Roman"/>
              <a:sym typeface="Times New Roman"/>
            </a:endParaRPr>
          </a:p>
        </p:txBody>
      </p:sp>
      <p:cxnSp>
        <p:nvCxnSpPr>
          <p:cNvPr id="138" name="Shape 138"/>
          <p:cNvCxnSpPr/>
          <p:nvPr/>
        </p:nvCxnSpPr>
        <p:spPr>
          <a:xfrm>
            <a:off x="0" y="3429000"/>
            <a:ext cx="51206399" cy="0"/>
          </a:xfrm>
          <a:prstGeom prst="straightConnector1">
            <a:avLst/>
          </a:prstGeom>
          <a:noFill/>
          <a:ln w="381000" cap="flat" cmpd="sng">
            <a:solidFill>
              <a:srgbClr val="061356"/>
            </a:solidFill>
            <a:prstDash val="solid"/>
            <a:round/>
            <a:headEnd type="none" w="med" len="med"/>
            <a:tailEnd type="none" w="med" len="med"/>
          </a:ln>
        </p:spPr>
      </p:cxnSp>
      <p:pic>
        <p:nvPicPr>
          <p:cNvPr id="139" name="Shape 139"/>
          <p:cNvPicPr preferRelativeResize="0"/>
          <p:nvPr/>
        </p:nvPicPr>
        <p:blipFill rotWithShape="1">
          <a:blip r:embed="rId3">
            <a:alphaModFix/>
          </a:blip>
          <a:srcRect/>
          <a:stretch/>
        </p:blipFill>
        <p:spPr>
          <a:xfrm>
            <a:off x="44910700" y="263164"/>
            <a:ext cx="5872199" cy="2580599"/>
          </a:xfrm>
          <a:prstGeom prst="rect">
            <a:avLst/>
          </a:prstGeom>
          <a:noFill/>
          <a:ln>
            <a:noFill/>
          </a:ln>
        </p:spPr>
      </p:pic>
      <p:sp>
        <p:nvSpPr>
          <p:cNvPr id="140" name="Shape 140"/>
          <p:cNvSpPr/>
          <p:nvPr/>
        </p:nvSpPr>
        <p:spPr>
          <a:xfrm>
            <a:off x="35558400" y="28127193"/>
            <a:ext cx="14738379" cy="1505146"/>
          </a:xfrm>
          <a:prstGeom prst="rect">
            <a:avLst/>
          </a:prstGeom>
          <a:noFill/>
          <a:ln>
            <a:noFill/>
          </a:ln>
        </p:spPr>
        <p:txBody>
          <a:bodyPr lIns="91425" tIns="45700" rIns="91425" bIns="45700" anchor="t" anchorCtr="0">
            <a:noAutofit/>
          </a:bodyPr>
          <a:lstStyle/>
          <a:p>
            <a:pPr lvl="0">
              <a:lnSpc>
                <a:spcPct val="115000"/>
              </a:lnSpc>
              <a:buClr>
                <a:schemeClr val="dk1"/>
              </a:buClr>
              <a:buSzPct val="100000"/>
            </a:pPr>
            <a:r>
              <a:rPr lang="en-US" sz="2600" dirty="0">
                <a:latin typeface="Times New Roman" panose="02020603050405020304" pitchFamily="18" charset="0"/>
                <a:cs typeface="Times New Roman" panose="02020603050405020304" pitchFamily="18" charset="0"/>
              </a:rPr>
              <a:t>Filingeri, D., Fournet, D., Hodder, S., &amp; Havenith, G. (2015). Mild evaporative cooling applied to the torso provides thermoregulatory benefits during running in the heat. </a:t>
            </a:r>
            <a:r>
              <a:rPr lang="en-US" sz="2600" i="1" dirty="0">
                <a:latin typeface="Times New Roman" panose="02020603050405020304" pitchFamily="18" charset="0"/>
                <a:cs typeface="Times New Roman" panose="02020603050405020304" pitchFamily="18" charset="0"/>
              </a:rPr>
              <a:t>Scandinavian Journal of Medicine &amp; Science in Sports,</a:t>
            </a: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25</a:t>
            </a:r>
            <a:r>
              <a:rPr lang="en-US" sz="2600" dirty="0">
                <a:latin typeface="Times New Roman" panose="02020603050405020304" pitchFamily="18" charset="0"/>
                <a:cs typeface="Times New Roman" panose="02020603050405020304" pitchFamily="18" charset="0"/>
              </a:rPr>
              <a:t>, 200-210. doi:10.1111/sms.12322 </a:t>
            </a:r>
            <a:endParaRPr lang="en-US" sz="2600" b="0" i="0" u="none" strike="noStrike" cap="none" baseline="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41" name="Shape 141"/>
          <p:cNvSpPr/>
          <p:nvPr/>
        </p:nvSpPr>
        <p:spPr>
          <a:xfrm>
            <a:off x="39700200" y="29947008"/>
            <a:ext cx="6558000" cy="942900"/>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i="0" u="none" strike="noStrike" cap="none" baseline="0" dirty="0">
                <a:solidFill>
                  <a:schemeClr val="lt1"/>
                </a:solidFill>
                <a:latin typeface="Verdana"/>
                <a:ea typeface="Verdana"/>
                <a:cs typeface="Verdana"/>
                <a:sym typeface="Verdana"/>
              </a:rPr>
              <a:t>Acknowledgements</a:t>
            </a:r>
          </a:p>
        </p:txBody>
      </p:sp>
      <p:sp>
        <p:nvSpPr>
          <p:cNvPr id="142" name="Shape 142"/>
          <p:cNvSpPr txBox="1"/>
          <p:nvPr/>
        </p:nvSpPr>
        <p:spPr>
          <a:xfrm>
            <a:off x="35558400" y="31068307"/>
            <a:ext cx="14738379" cy="1166088"/>
          </a:xfrm>
          <a:prstGeom prst="rect">
            <a:avLst/>
          </a:prstGeom>
          <a:noFill/>
          <a:ln>
            <a:noFill/>
          </a:ln>
        </p:spPr>
        <p:txBody>
          <a:bodyPr lIns="91425" tIns="45700" rIns="91425" bIns="45700" anchor="t" anchorCtr="0">
            <a:noAutofit/>
          </a:bodyPr>
          <a:lstStyle/>
          <a:p>
            <a:r>
              <a:rPr lang="en-US" sz="2600" dirty="0">
                <a:latin typeface="Times New Roman" panose="02020603050405020304" pitchFamily="18" charset="0"/>
                <a:cs typeface="Times New Roman" panose="02020603050405020304" pitchFamily="18" charset="0"/>
              </a:rPr>
              <a:t>We would like to acknowledge Haley Villanueva, Will Clark, Marco Lopez, and Katie Harris for assisting with this study. Additionally, we would like to thanks the subjects who took time to participate in this </a:t>
            </a:r>
            <a:r>
              <a:rPr lang="en-US" sz="2600" dirty="0" smtClean="0">
                <a:latin typeface="Times New Roman" panose="02020603050405020304" pitchFamily="18" charset="0"/>
                <a:cs typeface="Times New Roman" panose="02020603050405020304" pitchFamily="18" charset="0"/>
              </a:rPr>
              <a:t>study and Hurley for product </a:t>
            </a:r>
            <a:r>
              <a:rPr lang="en-US" sz="2600" smtClean="0">
                <a:latin typeface="Times New Roman" panose="02020603050405020304" pitchFamily="18" charset="0"/>
                <a:cs typeface="Times New Roman" panose="02020603050405020304" pitchFamily="18" charset="0"/>
              </a:rPr>
              <a:t>donatation.</a:t>
            </a:r>
            <a:endParaRPr lang="en-US" sz="2600" dirty="0">
              <a:latin typeface="Times New Roman" panose="02020603050405020304" pitchFamily="18" charset="0"/>
              <a:cs typeface="Times New Roman" panose="02020603050405020304" pitchFamily="18" charset="0"/>
            </a:endParaRPr>
          </a:p>
          <a:p>
            <a:r>
              <a:rPr lang="en-US" sz="2800" dirty="0"/>
              <a:t/>
            </a:r>
            <a:br>
              <a:rPr lang="en-US" sz="2800" dirty="0"/>
            </a:br>
            <a:endParaRPr lang="en-US" sz="2800" dirty="0">
              <a:solidFill>
                <a:schemeClr val="dk1"/>
              </a:solidFill>
              <a:latin typeface="Times New Roman"/>
              <a:ea typeface="Times New Roman"/>
              <a:cs typeface="Times New Roman"/>
              <a:sym typeface="Times New Roman"/>
            </a:endParaRPr>
          </a:p>
        </p:txBody>
      </p:sp>
      <p:sp>
        <p:nvSpPr>
          <p:cNvPr id="144" name="Shape 144"/>
          <p:cNvSpPr txBox="1"/>
          <p:nvPr/>
        </p:nvSpPr>
        <p:spPr>
          <a:xfrm>
            <a:off x="0" y="3404886"/>
            <a:ext cx="50874601" cy="1912199"/>
          </a:xfrm>
          <a:prstGeom prst="rect">
            <a:avLst/>
          </a:prstGeom>
          <a:noFill/>
          <a:ln>
            <a:noFill/>
          </a:ln>
        </p:spPr>
        <p:txBody>
          <a:bodyPr lIns="196150" tIns="101075" rIns="196150" bIns="101075" anchor="t" anchorCtr="0">
            <a:noAutofit/>
          </a:bodyPr>
          <a:lstStyle/>
          <a:p>
            <a:pPr algn="ctr"/>
            <a:r>
              <a:rPr lang="en-US" sz="7500" dirty="0">
                <a:latin typeface="Times New Roman" panose="02020603050405020304" pitchFamily="18" charset="0"/>
                <a:cs typeface="Times New Roman" panose="02020603050405020304" pitchFamily="18" charset="0"/>
              </a:rPr>
              <a:t>Knudson, </a:t>
            </a:r>
            <a:r>
              <a:rPr lang="en-US" sz="7500" dirty="0" smtClean="0">
                <a:latin typeface="Times New Roman" panose="02020603050405020304" pitchFamily="18" charset="0"/>
                <a:cs typeface="Times New Roman" panose="02020603050405020304" pitchFamily="18" charset="0"/>
              </a:rPr>
              <a:t>Keith, </a:t>
            </a:r>
            <a:r>
              <a:rPr lang="en-US" sz="7500" dirty="0">
                <a:latin typeface="Times New Roman" panose="02020603050405020304" pitchFamily="18" charset="0"/>
                <a:cs typeface="Times New Roman" panose="02020603050405020304" pitchFamily="18" charset="0"/>
              </a:rPr>
              <a:t>Bernath, </a:t>
            </a:r>
            <a:r>
              <a:rPr lang="en-US" sz="7500" dirty="0" smtClean="0">
                <a:latin typeface="Times New Roman" panose="02020603050405020304" pitchFamily="18" charset="0"/>
                <a:cs typeface="Times New Roman" panose="02020603050405020304" pitchFamily="18" charset="0"/>
              </a:rPr>
              <a:t>Christopher, </a:t>
            </a:r>
            <a:r>
              <a:rPr lang="en-US" sz="7500" dirty="0">
                <a:latin typeface="Times New Roman" panose="02020603050405020304" pitchFamily="18" charset="0"/>
                <a:cs typeface="Times New Roman" panose="02020603050405020304" pitchFamily="18" charset="0"/>
              </a:rPr>
              <a:t>Homan, </a:t>
            </a:r>
            <a:r>
              <a:rPr lang="en-US" sz="7500" dirty="0" smtClean="0">
                <a:latin typeface="Times New Roman" panose="02020603050405020304" pitchFamily="18" charset="0"/>
                <a:cs typeface="Times New Roman" panose="02020603050405020304" pitchFamily="18" charset="0"/>
              </a:rPr>
              <a:t>Jeffrey, </a:t>
            </a:r>
            <a:r>
              <a:rPr lang="en-US" sz="7500" dirty="0">
                <a:latin typeface="Times New Roman" panose="02020603050405020304" pitchFamily="18" charset="0"/>
                <a:cs typeface="Times New Roman" panose="02020603050405020304" pitchFamily="18" charset="0"/>
              </a:rPr>
              <a:t>Smetanka, </a:t>
            </a:r>
            <a:r>
              <a:rPr lang="en-US" sz="7500" dirty="0" smtClean="0">
                <a:latin typeface="Times New Roman" panose="02020603050405020304" pitchFamily="18" charset="0"/>
                <a:cs typeface="Times New Roman" panose="02020603050405020304" pitchFamily="18" charset="0"/>
              </a:rPr>
              <a:t>Robert,</a:t>
            </a:r>
            <a:r>
              <a:rPr lang="en-US" sz="7500" baseline="30000" dirty="0" smtClean="0">
                <a:latin typeface="Times New Roman" panose="02020603050405020304" pitchFamily="18" charset="0"/>
                <a:cs typeface="Times New Roman" panose="02020603050405020304" pitchFamily="18" charset="0"/>
              </a:rPr>
              <a:t> </a:t>
            </a:r>
            <a:r>
              <a:rPr lang="en-US" sz="7500" dirty="0">
                <a:latin typeface="Times New Roman" panose="02020603050405020304" pitchFamily="18" charset="0"/>
                <a:cs typeface="Times New Roman" panose="02020603050405020304" pitchFamily="18" charset="0"/>
              </a:rPr>
              <a:t>Nessler, Jeff A</a:t>
            </a:r>
            <a:r>
              <a:rPr lang="en-US" sz="7500" dirty="0" smtClean="0">
                <a:latin typeface="Times New Roman" panose="02020603050405020304" pitchFamily="18" charset="0"/>
                <a:cs typeface="Times New Roman" panose="02020603050405020304" pitchFamily="18" charset="0"/>
              </a:rPr>
              <a:t>., </a:t>
            </a:r>
            <a:r>
              <a:rPr lang="en-US" sz="7500" dirty="0">
                <a:latin typeface="Times New Roman" panose="02020603050405020304" pitchFamily="18" charset="0"/>
                <a:cs typeface="Times New Roman" panose="02020603050405020304" pitchFamily="18" charset="0"/>
              </a:rPr>
              <a:t>Newcomer, Sean C.</a:t>
            </a:r>
          </a:p>
          <a:p>
            <a:pPr algn="ctr"/>
            <a:r>
              <a:rPr lang="en-US" sz="8000" dirty="0"/>
              <a:t> </a:t>
            </a:r>
            <a:r>
              <a:rPr lang="en-US" sz="6600" b="0" i="0" u="none" strike="noStrike" cap="none" baseline="0" dirty="0">
                <a:solidFill>
                  <a:schemeClr val="dk1"/>
                </a:solidFill>
                <a:latin typeface="Times New Roman"/>
                <a:ea typeface="Times New Roman"/>
                <a:cs typeface="Times New Roman"/>
                <a:sym typeface="Times New Roman"/>
              </a:rPr>
              <a:t>Department of Kinesiology, California State University, San Marcos, CA, 92096</a:t>
            </a:r>
          </a:p>
        </p:txBody>
      </p:sp>
      <p:pic>
        <p:nvPicPr>
          <p:cNvPr id="149" name="Shape 149"/>
          <p:cNvPicPr preferRelativeResize="0"/>
          <p:nvPr/>
        </p:nvPicPr>
        <p:blipFill>
          <a:blip r:embed="rId4">
            <a:alphaModFix/>
          </a:blip>
          <a:stretch>
            <a:fillRect/>
          </a:stretch>
        </p:blipFill>
        <p:spPr>
          <a:xfrm>
            <a:off x="379987" y="297525"/>
            <a:ext cx="5085787" cy="2655225"/>
          </a:xfrm>
          <a:prstGeom prst="rect">
            <a:avLst/>
          </a:prstGeom>
          <a:noFill/>
          <a:ln>
            <a:noFill/>
          </a:ln>
        </p:spPr>
      </p:pic>
      <p:pic>
        <p:nvPicPr>
          <p:cNvPr id="1032" name="Picture 8" descr="https://lh3.googleusercontent.com/juFfVQbwXspjoDg8RnctCPE8TKlpUj0JBQFlEDjhlwAuC2vRt9Nr6t92sJMnxhvagsEA7aXoYXVuNVb8Xlrc6-CDqd2yAZJ5UtVDXljXrr9RtOlDRmxuUplCoc_sTCuTPzXDBL5GY_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93963" y="6749865"/>
            <a:ext cx="4451032" cy="4178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Screen Shot 2016-10-08 at 12.22.44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52234" y="6819920"/>
            <a:ext cx="4365097" cy="41683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6350457" y="11102120"/>
            <a:ext cx="6944643"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Hurley Dri-Fit long sleeve men's surf </a:t>
            </a:r>
            <a:r>
              <a:rPr lang="en-US" sz="2600" dirty="0" smtClean="0">
                <a:latin typeface="Times New Roman" panose="02020603050405020304" pitchFamily="18" charset="0"/>
                <a:cs typeface="Times New Roman" panose="02020603050405020304" pitchFamily="18" charset="0"/>
              </a:rPr>
              <a:t>shirt. UVB </a:t>
            </a:r>
            <a:r>
              <a:rPr lang="en-US" sz="2600" dirty="0">
                <a:latin typeface="Times New Roman" panose="02020603050405020304" pitchFamily="18" charset="0"/>
                <a:cs typeface="Times New Roman" panose="02020603050405020304" pitchFamily="18" charset="0"/>
              </a:rPr>
              <a:t>and UVA protection of covered areas(50spf), made of 100% polyester.</a:t>
            </a:r>
          </a:p>
        </p:txBody>
      </p:sp>
      <p:sp>
        <p:nvSpPr>
          <p:cNvPr id="4" name="TextBox 3"/>
          <p:cNvSpPr txBox="1"/>
          <p:nvPr/>
        </p:nvSpPr>
        <p:spPr>
          <a:xfrm>
            <a:off x="26144119" y="11163215"/>
            <a:ext cx="7506572" cy="1723549"/>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Hurley One and Only Men’s rash </a:t>
            </a:r>
            <a:r>
              <a:rPr lang="en-US" sz="2600" dirty="0" smtClean="0">
                <a:latin typeface="Times New Roman" panose="02020603050405020304" pitchFamily="18" charset="0"/>
                <a:cs typeface="Times New Roman" panose="02020603050405020304" pitchFamily="18" charset="0"/>
              </a:rPr>
              <a:t>guard. </a:t>
            </a:r>
            <a:r>
              <a:rPr lang="en-US" sz="2600" dirty="0">
                <a:latin typeface="Times New Roman" panose="02020603050405020304" pitchFamily="18" charset="0"/>
                <a:cs typeface="Times New Roman" panose="02020603050405020304" pitchFamily="18" charset="0"/>
              </a:rPr>
              <a:t>UVB and UVA protection of covered areas(50spf), made of 88% nylon and 12% spandex.</a:t>
            </a:r>
          </a:p>
          <a:p>
            <a:r>
              <a:rPr lang="en-US" dirty="0"/>
              <a:t/>
            </a:r>
            <a:br>
              <a:rPr lang="en-US" dirty="0"/>
            </a:br>
            <a:endParaRPr lang="en-US" dirty="0"/>
          </a:p>
        </p:txBody>
      </p:sp>
      <p:sp>
        <p:nvSpPr>
          <p:cNvPr id="6" name="TextBox 5"/>
          <p:cNvSpPr txBox="1"/>
          <p:nvPr/>
        </p:nvSpPr>
        <p:spPr>
          <a:xfrm>
            <a:off x="16705224" y="21719551"/>
            <a:ext cx="7148219"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Figure 1: Mean skin temperature over time. All values are reported as mean ± SD. * p&lt;.05</a:t>
            </a:r>
          </a:p>
          <a:p>
            <a:endParaRPr lang="en-US" sz="2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776470" y="30541624"/>
            <a:ext cx="7421531"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Figure 3: Mean heart rate between shirt types. Values are reported as mean ± SD. * p&lt;.05</a:t>
            </a:r>
          </a:p>
        </p:txBody>
      </p:sp>
      <p:sp>
        <p:nvSpPr>
          <p:cNvPr id="8" name="TextBox 7"/>
          <p:cNvSpPr txBox="1"/>
          <p:nvPr/>
        </p:nvSpPr>
        <p:spPr>
          <a:xfrm>
            <a:off x="26843945" y="30541624"/>
            <a:ext cx="6954608"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Figure 4: Mean starting temperature between shirt types. Values are reported as mean ± SD. * p&lt;.05</a:t>
            </a:r>
          </a:p>
        </p:txBody>
      </p:sp>
      <p:graphicFrame>
        <p:nvGraphicFramePr>
          <p:cNvPr id="9" name="Table 8"/>
          <p:cNvGraphicFramePr>
            <a:graphicFrameLocks noGrp="1"/>
          </p:cNvGraphicFramePr>
          <p:nvPr>
            <p:extLst>
              <p:ext uri="{D42A27DB-BD31-4B8C-83A1-F6EECF244321}">
                <p14:modId xmlns:p14="http://schemas.microsoft.com/office/powerpoint/2010/main" val="2707133137"/>
              </p:ext>
            </p:extLst>
          </p:nvPr>
        </p:nvGraphicFramePr>
        <p:xfrm>
          <a:off x="35558401" y="8020665"/>
          <a:ext cx="14685974" cy="2725321"/>
        </p:xfrm>
        <a:graphic>
          <a:graphicData uri="http://schemas.openxmlformats.org/drawingml/2006/table">
            <a:tbl>
              <a:tblPr/>
              <a:tblGrid>
                <a:gridCol w="1775462">
                  <a:extLst>
                    <a:ext uri="{9D8B030D-6E8A-4147-A177-3AD203B41FA5}">
                      <a16:colId xmlns:a16="http://schemas.microsoft.com/office/drawing/2014/main" val="3397016002"/>
                    </a:ext>
                  </a:extLst>
                </a:gridCol>
                <a:gridCol w="1419303">
                  <a:extLst>
                    <a:ext uri="{9D8B030D-6E8A-4147-A177-3AD203B41FA5}">
                      <a16:colId xmlns:a16="http://schemas.microsoft.com/office/drawing/2014/main" val="1855175100"/>
                    </a:ext>
                  </a:extLst>
                </a:gridCol>
                <a:gridCol w="1419303">
                  <a:extLst>
                    <a:ext uri="{9D8B030D-6E8A-4147-A177-3AD203B41FA5}">
                      <a16:colId xmlns:a16="http://schemas.microsoft.com/office/drawing/2014/main" val="59339634"/>
                    </a:ext>
                  </a:extLst>
                </a:gridCol>
                <a:gridCol w="1765799">
                  <a:extLst>
                    <a:ext uri="{9D8B030D-6E8A-4147-A177-3AD203B41FA5}">
                      <a16:colId xmlns:a16="http://schemas.microsoft.com/office/drawing/2014/main" val="3789257246"/>
                    </a:ext>
                  </a:extLst>
                </a:gridCol>
                <a:gridCol w="1834099">
                  <a:extLst>
                    <a:ext uri="{9D8B030D-6E8A-4147-A177-3AD203B41FA5}">
                      <a16:colId xmlns:a16="http://schemas.microsoft.com/office/drawing/2014/main" val="3673365179"/>
                    </a:ext>
                  </a:extLst>
                </a:gridCol>
                <a:gridCol w="2309210">
                  <a:extLst>
                    <a:ext uri="{9D8B030D-6E8A-4147-A177-3AD203B41FA5}">
                      <a16:colId xmlns:a16="http://schemas.microsoft.com/office/drawing/2014/main" val="1224656673"/>
                    </a:ext>
                  </a:extLst>
                </a:gridCol>
                <a:gridCol w="2078979">
                  <a:extLst>
                    <a:ext uri="{9D8B030D-6E8A-4147-A177-3AD203B41FA5}">
                      <a16:colId xmlns:a16="http://schemas.microsoft.com/office/drawing/2014/main" val="4178215300"/>
                    </a:ext>
                  </a:extLst>
                </a:gridCol>
                <a:gridCol w="2083819">
                  <a:extLst>
                    <a:ext uri="{9D8B030D-6E8A-4147-A177-3AD203B41FA5}">
                      <a16:colId xmlns:a16="http://schemas.microsoft.com/office/drawing/2014/main" val="227315951"/>
                    </a:ext>
                  </a:extLst>
                </a:gridCol>
              </a:tblGrid>
              <a:tr h="1616715">
                <a:tc>
                  <a:txBody>
                    <a:bodyPr/>
                    <a:lstStyle/>
                    <a:p>
                      <a:pPr rtl="0" fontAlgn="base">
                        <a:spcBef>
                          <a:spcPts val="0"/>
                        </a:spcBef>
                        <a:spcAft>
                          <a:spcPts val="0"/>
                        </a:spcAft>
                      </a:pPr>
                      <a:endParaRPr lang="en-US" b="0" i="0" u="none" strike="noStrike" dirty="0">
                        <a:solidFill>
                          <a:srgbClr val="000000"/>
                        </a:solidFill>
                        <a:effectLst/>
                        <a:latin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Age</a:t>
                      </a:r>
                    </a:p>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a:t>
                      </a:r>
                      <a:r>
                        <a:rPr lang="en-US" sz="2600" b="1" i="0" u="none" strike="noStrike" dirty="0" err="1" smtClean="0">
                          <a:solidFill>
                            <a:srgbClr val="000000"/>
                          </a:solidFill>
                          <a:effectLst/>
                          <a:latin typeface="Times New Roman" panose="02020603050405020304" pitchFamily="18" charset="0"/>
                        </a:rPr>
                        <a:t>yrs</a:t>
                      </a:r>
                      <a:r>
                        <a:rPr lang="en-US" sz="2600" b="1" i="0" u="none" strike="noStrike" dirty="0" smtClean="0">
                          <a:solidFill>
                            <a:srgbClr val="000000"/>
                          </a:solidFill>
                          <a:effectLst/>
                          <a:latin typeface="Times New Roman" panose="02020603050405020304" pitchFamily="18" charset="0"/>
                        </a:rPr>
                        <a:t>)</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rPr>
                        <a:t>Height </a:t>
                      </a:r>
                      <a:endParaRPr lang="en-US" sz="2600" b="1" i="0" u="none" strike="noStrike" dirty="0" smtClean="0">
                        <a:solidFill>
                          <a:srgbClr val="000000"/>
                        </a:solidFill>
                        <a:effectLst/>
                        <a:latin typeface="Times New Roman" panose="02020603050405020304" pitchFamily="18" charset="0"/>
                      </a:endParaRPr>
                    </a:p>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a:t>
                      </a:r>
                      <a:r>
                        <a:rPr lang="en-US" sz="2600" b="1" i="0" u="none" strike="noStrike" dirty="0">
                          <a:solidFill>
                            <a:srgbClr val="000000"/>
                          </a:solidFill>
                          <a:effectLst/>
                          <a:latin typeface="Times New Roman" panose="02020603050405020304" pitchFamily="18" charset="0"/>
                        </a:rPr>
                        <a:t>in)</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Weight</a:t>
                      </a:r>
                    </a:p>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a:t>
                      </a:r>
                      <a:r>
                        <a:rPr lang="en-US" sz="2600" b="1" i="0" u="none" strike="noStrike" dirty="0">
                          <a:solidFill>
                            <a:srgbClr val="000000"/>
                          </a:solidFill>
                          <a:effectLst/>
                          <a:latin typeface="Times New Roman" panose="02020603050405020304" pitchFamily="18" charset="0"/>
                        </a:rPr>
                        <a:t>lbs)</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Experience</a:t>
                      </a:r>
                    </a:p>
                    <a:p>
                      <a:pPr algn="ctr" rtl="0" fontAlgn="t">
                        <a:spcBef>
                          <a:spcPts val="0"/>
                        </a:spcBef>
                        <a:spcAft>
                          <a:spcPts val="0"/>
                        </a:spcAft>
                      </a:pPr>
                      <a:r>
                        <a:rPr lang="en-US" sz="2600" b="1" i="0" u="none" strike="noStrike" dirty="0" smtClean="0">
                          <a:solidFill>
                            <a:srgbClr val="000000"/>
                          </a:solidFill>
                          <a:effectLst/>
                          <a:latin typeface="Times New Roman" panose="02020603050405020304" pitchFamily="18" charset="0"/>
                        </a:rPr>
                        <a:t>(</a:t>
                      </a:r>
                      <a:r>
                        <a:rPr lang="en-US" sz="2600" b="1" i="0" u="none" strike="noStrike" dirty="0">
                          <a:solidFill>
                            <a:srgbClr val="000000"/>
                          </a:solidFill>
                          <a:effectLst/>
                          <a:latin typeface="Times New Roman" panose="02020603050405020304" pitchFamily="18" charset="0"/>
                        </a:rPr>
                        <a:t>yrs)</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rPr>
                        <a:t>Board Height (in)</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rPr>
                        <a:t>Water Temp (</a:t>
                      </a:r>
                      <a:r>
                        <a:rPr lang="en-US" sz="2600" b="1" i="0" u="none" strike="noStrike" dirty="0" smtClean="0">
                          <a:solidFill>
                            <a:srgbClr val="000000"/>
                          </a:solidFill>
                          <a:effectLst/>
                          <a:latin typeface="Times New Roman" panose="02020603050405020304" pitchFamily="18" charset="0"/>
                        </a:rPr>
                        <a:t>C)</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rPr>
                        <a:t>Air </a:t>
                      </a:r>
                      <a:r>
                        <a:rPr lang="en-US" sz="2600" b="1" i="0" u="none" strike="noStrike">
                          <a:solidFill>
                            <a:srgbClr val="000000"/>
                          </a:solidFill>
                          <a:effectLst/>
                          <a:latin typeface="Times New Roman" panose="02020603050405020304" pitchFamily="18" charset="0"/>
                        </a:rPr>
                        <a:t>Temp </a:t>
                      </a:r>
                      <a:endParaRPr lang="en-US" sz="2600" b="1" i="0" u="none" strike="noStrike" smtClean="0">
                        <a:solidFill>
                          <a:srgbClr val="000000"/>
                        </a:solidFill>
                        <a:effectLst/>
                        <a:latin typeface="Times New Roman" panose="02020603050405020304" pitchFamily="18" charset="0"/>
                      </a:endParaRPr>
                    </a:p>
                    <a:p>
                      <a:pPr algn="ctr" rtl="0" fontAlgn="t">
                        <a:spcBef>
                          <a:spcPts val="0"/>
                        </a:spcBef>
                        <a:spcAft>
                          <a:spcPts val="0"/>
                        </a:spcAft>
                      </a:pPr>
                      <a:r>
                        <a:rPr lang="en-US" sz="2600" b="1" i="0" u="none" strike="noStrike" smtClean="0">
                          <a:solidFill>
                            <a:srgbClr val="000000"/>
                          </a:solidFill>
                          <a:effectLst/>
                          <a:latin typeface="Times New Roman" panose="02020603050405020304" pitchFamily="18" charset="0"/>
                        </a:rPr>
                        <a:t>(C)</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3501860"/>
                  </a:ext>
                </a:extLst>
              </a:tr>
              <a:tr h="1108606">
                <a:tc>
                  <a:txBody>
                    <a:bodyPr/>
                    <a:lstStyle/>
                    <a:p>
                      <a:pPr rtl="0" fontAlgn="t">
                        <a:spcBef>
                          <a:spcPts val="0"/>
                        </a:spcBef>
                        <a:spcAft>
                          <a:spcPts val="0"/>
                        </a:spcAft>
                      </a:pPr>
                      <a:r>
                        <a:rPr lang="en-US" sz="2600" b="1" i="0" u="none" strike="noStrike" dirty="0">
                          <a:solidFill>
                            <a:srgbClr val="000000"/>
                          </a:solidFill>
                          <a:effectLst/>
                          <a:latin typeface="Times New Roman" panose="02020603050405020304" pitchFamily="18" charset="0"/>
                        </a:rPr>
                        <a:t>Mean</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rPr>
                        <a:t>28.3±8.8</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rPr>
                        <a:t>69.7±2.4</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a:solidFill>
                            <a:srgbClr val="000000"/>
                          </a:solidFill>
                          <a:effectLst/>
                          <a:latin typeface="Times New Roman" panose="02020603050405020304" pitchFamily="18" charset="0"/>
                        </a:rPr>
                        <a:t>159.1±22.2</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a:solidFill>
                            <a:srgbClr val="000000"/>
                          </a:solidFill>
                          <a:effectLst/>
                          <a:latin typeface="Times New Roman" panose="02020603050405020304" pitchFamily="18" charset="0"/>
                        </a:rPr>
                        <a:t>15.3±13.1</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a:solidFill>
                            <a:srgbClr val="000000"/>
                          </a:solidFill>
                          <a:effectLst/>
                          <a:latin typeface="Times New Roman" panose="02020603050405020304" pitchFamily="18" charset="0"/>
                        </a:rPr>
                        <a:t>69.9±1.8</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a:solidFill>
                            <a:srgbClr val="000000"/>
                          </a:solidFill>
                          <a:effectLst/>
                          <a:latin typeface="Times New Roman" panose="02020603050405020304" pitchFamily="18" charset="0"/>
                        </a:rPr>
                        <a:t>28.5±1.1</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a:solidFill>
                            <a:srgbClr val="000000"/>
                          </a:solidFill>
                          <a:effectLst/>
                          <a:latin typeface="Times New Roman" panose="02020603050405020304" pitchFamily="18" charset="0"/>
                        </a:rPr>
                        <a:t>29.4±1.4</a:t>
                      </a:r>
                      <a:endParaRPr lang="en-US" sz="2600" dirty="0">
                        <a:effectLst/>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289071"/>
                  </a:ext>
                </a:extLst>
              </a:tr>
            </a:tbl>
          </a:graphicData>
        </a:graphic>
      </p:graphicFrame>
      <p:sp>
        <p:nvSpPr>
          <p:cNvPr id="145" name="Shape 121"/>
          <p:cNvSpPr/>
          <p:nvPr/>
        </p:nvSpPr>
        <p:spPr>
          <a:xfrm>
            <a:off x="39065986" y="11449617"/>
            <a:ext cx="7619999" cy="942975"/>
          </a:xfrm>
          <a:prstGeom prst="roundRect">
            <a:avLst>
              <a:gd name="adj" fmla="val 50000"/>
            </a:avLst>
          </a:prstGeom>
          <a:solidFill>
            <a:schemeClr val="dk2"/>
          </a:solidFill>
          <a:ln>
            <a:noFill/>
          </a:ln>
        </p:spPr>
        <p:txBody>
          <a:bodyPr lIns="43725" tIns="21100" rIns="43725" bIns="21100" anchor="ctr" anchorCtr="0">
            <a:noAutofit/>
          </a:bodyPr>
          <a:lstStyle/>
          <a:p>
            <a:pPr marL="0" marR="0" lvl="0" indent="0" algn="ctr" rtl="0">
              <a:spcBef>
                <a:spcPts val="0"/>
              </a:spcBef>
              <a:spcAft>
                <a:spcPts val="0"/>
              </a:spcAft>
              <a:buSzPct val="25000"/>
              <a:buNone/>
            </a:pPr>
            <a:r>
              <a:rPr lang="en-US" sz="4400" b="1" dirty="0">
                <a:solidFill>
                  <a:srgbClr val="FFFFFF"/>
                </a:solidFill>
                <a:latin typeface="Verdana"/>
                <a:ea typeface="Verdana"/>
                <a:cs typeface="Verdana"/>
                <a:sym typeface="Verdana"/>
              </a:rPr>
              <a:t>Subject Preferences </a:t>
            </a:r>
            <a:endParaRPr lang="en-US" sz="4400" b="1" i="0" u="none" strike="noStrike" cap="none" baseline="0" dirty="0">
              <a:solidFill>
                <a:srgbClr val="FFFFFF"/>
              </a:solidFill>
              <a:latin typeface="Verdana"/>
              <a:ea typeface="Verdana"/>
              <a:cs typeface="Verdana"/>
              <a:sym typeface="Verdana"/>
            </a:endParaRPr>
          </a:p>
        </p:txBody>
      </p:sp>
      <p:sp>
        <p:nvSpPr>
          <p:cNvPr id="13" name="TextBox 12"/>
          <p:cNvSpPr txBox="1"/>
          <p:nvPr/>
        </p:nvSpPr>
        <p:spPr>
          <a:xfrm>
            <a:off x="35558412" y="7019925"/>
            <a:ext cx="13603450" cy="492443"/>
          </a:xfrm>
          <a:prstGeom prst="rect">
            <a:avLst/>
          </a:prstGeom>
          <a:noFill/>
        </p:spPr>
        <p:txBody>
          <a:bodyPr wrap="square" rtlCol="0">
            <a:spAutoFit/>
          </a:bodyPr>
          <a:lstStyle/>
          <a:p>
            <a:r>
              <a:rPr lang="en-US" sz="2600" b="1" dirty="0">
                <a:latin typeface="Times New Roman" panose="02020603050405020304" pitchFamily="18" charset="0"/>
              </a:rPr>
              <a:t>Table 1: All Values are recorded as mean ± SD</a:t>
            </a:r>
            <a:endParaRPr lang="en-US" sz="2600" b="1" dirty="0"/>
          </a:p>
        </p:txBody>
      </p:sp>
      <p:graphicFrame>
        <p:nvGraphicFramePr>
          <p:cNvPr id="14" name="Table 13"/>
          <p:cNvGraphicFramePr>
            <a:graphicFrameLocks noGrp="1"/>
          </p:cNvGraphicFramePr>
          <p:nvPr>
            <p:extLst>
              <p:ext uri="{D42A27DB-BD31-4B8C-83A1-F6EECF244321}">
                <p14:modId xmlns:p14="http://schemas.microsoft.com/office/powerpoint/2010/main" val="3500888486"/>
              </p:ext>
            </p:extLst>
          </p:nvPr>
        </p:nvGraphicFramePr>
        <p:xfrm>
          <a:off x="35558412" y="13520120"/>
          <a:ext cx="14738368" cy="2231234"/>
        </p:xfrm>
        <a:graphic>
          <a:graphicData uri="http://schemas.openxmlformats.org/drawingml/2006/table">
            <a:tbl>
              <a:tblPr/>
              <a:tblGrid>
                <a:gridCol w="3684592">
                  <a:extLst>
                    <a:ext uri="{9D8B030D-6E8A-4147-A177-3AD203B41FA5}">
                      <a16:colId xmlns:a16="http://schemas.microsoft.com/office/drawing/2014/main" val="942018012"/>
                    </a:ext>
                  </a:extLst>
                </a:gridCol>
                <a:gridCol w="3684592">
                  <a:extLst>
                    <a:ext uri="{9D8B030D-6E8A-4147-A177-3AD203B41FA5}">
                      <a16:colId xmlns:a16="http://schemas.microsoft.com/office/drawing/2014/main" val="1444958732"/>
                    </a:ext>
                  </a:extLst>
                </a:gridCol>
                <a:gridCol w="3684592">
                  <a:extLst>
                    <a:ext uri="{9D8B030D-6E8A-4147-A177-3AD203B41FA5}">
                      <a16:colId xmlns:a16="http://schemas.microsoft.com/office/drawing/2014/main" val="2332699195"/>
                    </a:ext>
                  </a:extLst>
                </a:gridCol>
                <a:gridCol w="3684592">
                  <a:extLst>
                    <a:ext uri="{9D8B030D-6E8A-4147-A177-3AD203B41FA5}">
                      <a16:colId xmlns:a16="http://schemas.microsoft.com/office/drawing/2014/main" val="3330856659"/>
                    </a:ext>
                  </a:extLst>
                </a:gridCol>
              </a:tblGrid>
              <a:tr h="655877">
                <a:tc>
                  <a:txBody>
                    <a:bodyPr/>
                    <a:lstStyle/>
                    <a:p>
                      <a:pPr rtl="0" fontAlgn="base">
                        <a:spcBef>
                          <a:spcPts val="0"/>
                        </a:spcBef>
                        <a:spcAft>
                          <a:spcPts val="0"/>
                        </a:spcAft>
                      </a:pPr>
                      <a:endParaRPr lang="en-US" sz="2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cs typeface="Times New Roman" panose="02020603050405020304" pitchFamily="18" charset="0"/>
                        </a:rPr>
                        <a:t>Surf Shirt</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cs typeface="Times New Roman" panose="02020603050405020304" pitchFamily="18" charset="0"/>
                        </a:rPr>
                        <a:t>Rash Guard</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1" i="0" u="none" strike="noStrike" dirty="0">
                          <a:solidFill>
                            <a:srgbClr val="000000"/>
                          </a:solidFill>
                          <a:effectLst/>
                          <a:latin typeface="Times New Roman" panose="02020603050405020304" pitchFamily="18" charset="0"/>
                          <a:cs typeface="Times New Roman" panose="02020603050405020304" pitchFamily="18" charset="0"/>
                        </a:rPr>
                        <a:t>None</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011492"/>
                  </a:ext>
                </a:extLst>
              </a:tr>
              <a:tr h="655877">
                <a:tc>
                  <a:txBody>
                    <a:bodyPr/>
                    <a:lstStyle/>
                    <a:p>
                      <a:pPr rtl="0" fontAlgn="t">
                        <a:spcBef>
                          <a:spcPts val="0"/>
                        </a:spcBef>
                        <a:spcAft>
                          <a:spcPts val="0"/>
                        </a:spcAft>
                      </a:pPr>
                      <a:r>
                        <a:rPr lang="en-US" sz="2600" b="1" i="0" u="none" strike="noStrike" dirty="0">
                          <a:solidFill>
                            <a:srgbClr val="000000"/>
                          </a:solidFill>
                          <a:effectLst/>
                          <a:latin typeface="Times New Roman" panose="02020603050405020304" pitchFamily="18" charset="0"/>
                          <a:cs typeface="Times New Roman" panose="02020603050405020304" pitchFamily="18" charset="0"/>
                        </a:rPr>
                        <a:t>Average Rating</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1.9</a:t>
                      </a:r>
                      <a:r>
                        <a:rPr lang="en-US" sz="2600" b="0" i="0" u="none" strike="noStrike" dirty="0" smtClean="0">
                          <a:solidFill>
                            <a:srgbClr val="545454"/>
                          </a:solidFill>
                          <a:effectLst/>
                          <a:latin typeface="Times New Roman" panose="02020603050405020304" pitchFamily="18" charset="0"/>
                          <a:cs typeface="Times New Roman" panose="02020603050405020304" pitchFamily="18" charset="0"/>
                        </a:rPr>
                        <a:t>±0</a:t>
                      </a: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1.8</a:t>
                      </a:r>
                      <a:r>
                        <a:rPr lang="en-US" sz="2600" b="0" i="0" u="none" strike="noStrike" dirty="0" smtClean="0">
                          <a:solidFill>
                            <a:srgbClr val="545454"/>
                          </a:solidFill>
                          <a:effectLst/>
                          <a:latin typeface="Times New Roman" panose="02020603050405020304" pitchFamily="18" charset="0"/>
                          <a:cs typeface="Times New Roman" panose="02020603050405020304" pitchFamily="18" charset="0"/>
                        </a:rPr>
                        <a:t>±0</a:t>
                      </a: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2.2</a:t>
                      </a:r>
                      <a:r>
                        <a:rPr lang="en-US" sz="2600" b="0" i="0" u="none" strike="noStrike" dirty="0" smtClean="0">
                          <a:solidFill>
                            <a:srgbClr val="545454"/>
                          </a:solidFill>
                          <a:effectLst/>
                          <a:latin typeface="Times New Roman" panose="02020603050405020304" pitchFamily="18" charset="0"/>
                          <a:cs typeface="Times New Roman" panose="02020603050405020304" pitchFamily="18" charset="0"/>
                        </a:rPr>
                        <a:t>±0</a:t>
                      </a: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.9</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0506282"/>
                  </a:ext>
                </a:extLst>
              </a:tr>
              <a:tr h="655877">
                <a:tc>
                  <a:txBody>
                    <a:bodyPr/>
                    <a:lstStyle/>
                    <a:p>
                      <a:pPr rtl="0" fontAlgn="t">
                        <a:spcBef>
                          <a:spcPts val="0"/>
                        </a:spcBef>
                        <a:spcAft>
                          <a:spcPts val="0"/>
                        </a:spcAft>
                      </a:pPr>
                      <a:r>
                        <a:rPr lang="en-US" sz="2600" b="1" i="0" u="none" strike="noStrike" dirty="0">
                          <a:solidFill>
                            <a:srgbClr val="000000"/>
                          </a:solidFill>
                          <a:effectLst/>
                          <a:latin typeface="Times New Roman" panose="02020603050405020304" pitchFamily="18" charset="0"/>
                          <a:cs typeface="Times New Roman" panose="02020603050405020304" pitchFamily="18" charset="0"/>
                        </a:rPr>
                        <a:t>Total Top Preference Votes</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6.0</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5.0</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2600" b="0" i="0" u="none" strike="noStrike" dirty="0" smtClean="0">
                          <a:solidFill>
                            <a:srgbClr val="000000"/>
                          </a:solidFill>
                          <a:effectLst/>
                          <a:latin typeface="Times New Roman" panose="02020603050405020304" pitchFamily="18" charset="0"/>
                          <a:cs typeface="Times New Roman" panose="02020603050405020304" pitchFamily="18" charset="0"/>
                        </a:rPr>
                        <a:t>5.0</a:t>
                      </a:r>
                      <a:endParaRPr lang="en-US" sz="2600" dirty="0">
                        <a:effectLst/>
                        <a:latin typeface="Times New Roman" panose="02020603050405020304" pitchFamily="18" charset="0"/>
                        <a:cs typeface="Times New Roman" panose="02020603050405020304" pitchFamily="18" charset="0"/>
                      </a:endParaRPr>
                    </a:p>
                  </a:txBody>
                  <a:tcPr marL="44450" marR="44450" marT="63500" marB="63500">
                    <a:lnL w="8465" cap="flat" cmpd="sng" algn="ctr">
                      <a:solidFill>
                        <a:srgbClr val="000000"/>
                      </a:solidFill>
                      <a:prstDash val="solid"/>
                      <a:round/>
                      <a:headEnd type="none" w="med" len="med"/>
                      <a:tailEnd type="none" w="med" len="med"/>
                    </a:lnL>
                    <a:lnR w="8465" cap="flat" cmpd="sng" algn="ctr">
                      <a:solidFill>
                        <a:srgbClr val="000000"/>
                      </a:solidFill>
                      <a:prstDash val="solid"/>
                      <a:round/>
                      <a:headEnd type="none" w="med" len="med"/>
                      <a:tailEnd type="none" w="med" len="med"/>
                    </a:lnR>
                    <a:lnT w="8465" cap="flat" cmpd="sng" algn="ctr">
                      <a:solidFill>
                        <a:srgbClr val="000000"/>
                      </a:solidFill>
                      <a:prstDash val="solid"/>
                      <a:round/>
                      <a:headEnd type="none" w="med" len="med"/>
                      <a:tailEnd type="none" w="med" len="med"/>
                    </a:lnT>
                    <a:lnB w="846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593453"/>
                  </a:ext>
                </a:extLst>
              </a:tr>
            </a:tbl>
          </a:graphicData>
        </a:graphic>
      </p:graphicFrame>
      <p:sp>
        <p:nvSpPr>
          <p:cNvPr id="15" name="Rectangle 29"/>
          <p:cNvSpPr>
            <a:spLocks noChangeArrowheads="1"/>
          </p:cNvSpPr>
          <p:nvPr/>
        </p:nvSpPr>
        <p:spPr bwMode="auto">
          <a:xfrm>
            <a:off x="-569340196" y="13543997"/>
            <a:ext cx="685866707" cy="3891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TextBox 15"/>
          <p:cNvSpPr txBox="1"/>
          <p:nvPr/>
        </p:nvSpPr>
        <p:spPr>
          <a:xfrm>
            <a:off x="35558384" y="12707261"/>
            <a:ext cx="14635187"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Table 2: Values are recorded as mean ± SD</a:t>
            </a:r>
          </a:p>
        </p:txBody>
      </p:sp>
      <p:graphicFrame>
        <p:nvGraphicFramePr>
          <p:cNvPr id="76" name="Chart 75"/>
          <p:cNvGraphicFramePr>
            <a:graphicFrameLocks/>
          </p:cNvGraphicFramePr>
          <p:nvPr>
            <p:extLst>
              <p:ext uri="{D42A27DB-BD31-4B8C-83A1-F6EECF244321}">
                <p14:modId xmlns:p14="http://schemas.microsoft.com/office/powerpoint/2010/main" val="2767963431"/>
              </p:ext>
            </p:extLst>
          </p:nvPr>
        </p:nvGraphicFramePr>
        <p:xfrm>
          <a:off x="15701021" y="23641123"/>
          <a:ext cx="9038745" cy="677733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1" name="Chart 80"/>
          <p:cNvGraphicFramePr>
            <a:graphicFrameLocks/>
          </p:cNvGraphicFramePr>
          <p:nvPr>
            <p:extLst>
              <p:ext uri="{D42A27DB-BD31-4B8C-83A1-F6EECF244321}">
                <p14:modId xmlns:p14="http://schemas.microsoft.com/office/powerpoint/2010/main" val="2327061300"/>
              </p:ext>
            </p:extLst>
          </p:nvPr>
        </p:nvGraphicFramePr>
        <p:xfrm>
          <a:off x="25755600" y="23641123"/>
          <a:ext cx="8809927" cy="677733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3" name="Chart 82"/>
          <p:cNvGraphicFramePr>
            <a:graphicFrameLocks/>
          </p:cNvGraphicFramePr>
          <p:nvPr>
            <p:extLst>
              <p:ext uri="{D42A27DB-BD31-4B8C-83A1-F6EECF244321}">
                <p14:modId xmlns:p14="http://schemas.microsoft.com/office/powerpoint/2010/main" val="4210827663"/>
              </p:ext>
            </p:extLst>
          </p:nvPr>
        </p:nvGraphicFramePr>
        <p:xfrm>
          <a:off x="15165987" y="14181711"/>
          <a:ext cx="9504950" cy="753784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4" name="Chart 123"/>
          <p:cNvGraphicFramePr>
            <a:graphicFrameLocks/>
          </p:cNvGraphicFramePr>
          <p:nvPr>
            <p:extLst>
              <p:ext uri="{D42A27DB-BD31-4B8C-83A1-F6EECF244321}">
                <p14:modId xmlns:p14="http://schemas.microsoft.com/office/powerpoint/2010/main" val="1686775274"/>
              </p:ext>
            </p:extLst>
          </p:nvPr>
        </p:nvGraphicFramePr>
        <p:xfrm>
          <a:off x="25659200" y="14181711"/>
          <a:ext cx="8286329" cy="7537839"/>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ransition spd="slow">
    <p:cu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1657</TotalTime>
  <Words>1220</Words>
  <Application>Microsoft Office PowerPoint</Application>
  <PresentationFormat>Custom</PresentationFormat>
  <Paragraphs>106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Verdana</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Newcomer</dc:creator>
  <cp:lastModifiedBy>Sean Newcomer</cp:lastModifiedBy>
  <cp:revision>55</cp:revision>
  <dcterms:modified xsi:type="dcterms:W3CDTF">2016-10-15T16:03:10Z</dcterms:modified>
</cp:coreProperties>
</file>