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7F646-3ACD-4896-822A-732D65815447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F60C2-2C79-4EEB-BB45-45A0C72AD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56859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22783" y="1217134"/>
            <a:ext cx="7962800" cy="84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4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4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422783" y="2200729"/>
            <a:ext cx="7962800" cy="36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609585" marR="0" lvl="1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219170" marR="0" lvl="2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754" marR="0" lvl="3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438339" marR="0" lvl="4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3047924" marR="0" lvl="5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657509" marR="0" lvl="6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4267093" marR="0" lvl="7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876678" marR="0" lvl="8" indent="203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32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9860268" y="-9"/>
            <a:ext cx="2331845" cy="5350693"/>
            <a:chOff x="7395201" y="-7"/>
            <a:chExt cx="1748884" cy="4013020"/>
          </a:xfrm>
        </p:grpSpPr>
        <p:sp>
          <p:nvSpPr>
            <p:cNvPr id="24" name="Shape 24"/>
            <p:cNvSpPr/>
            <p:nvPr/>
          </p:nvSpPr>
          <p:spPr>
            <a:xfrm rot="5400000" flipH="1">
              <a:off x="7471941" y="406043"/>
              <a:ext cx="2078100" cy="1265998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 rot="5400000" flipH="1">
              <a:off x="7072798" y="1666232"/>
              <a:ext cx="2574298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-5400000">
              <a:off x="8020585" y="2718090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-5400000" flipH="1">
              <a:off x="8242800" y="3381813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4" y="3651573"/>
            <a:ext cx="963304" cy="3206417"/>
            <a:chOff x="3" y="2750304"/>
            <a:chExt cx="722478" cy="2404813"/>
          </a:xfrm>
        </p:grpSpPr>
        <p:sp>
          <p:nvSpPr>
            <p:cNvPr id="30" name="Shape 30"/>
            <p:cNvSpPr/>
            <p:nvPr/>
          </p:nvSpPr>
          <p:spPr>
            <a:xfrm rot="5400000" flipH="1">
              <a:off x="-231666" y="3341327"/>
              <a:ext cx="1185900" cy="722398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5400000" flipH="1">
              <a:off x="-173393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-5400000">
              <a:off x="-120145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34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b="1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Fragments,  Run-Ons, and Comma Splices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Powered by the Writing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1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fixes for run-on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Use a comma+ a coordinating conjunction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and, but, or, nor, for, so, yet</a:t>
            </a:r>
            <a:r>
              <a:rPr lang="en-US" sz="2800" b="1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Gestures are a means of communication for </a:t>
            </a:r>
            <a:r>
              <a:rPr lang="en-US" sz="2800" i="1" dirty="0" smtClean="0">
                <a:solidFill>
                  <a:srgbClr val="C00000"/>
                </a:solidFill>
              </a:rPr>
              <a:t>everyone, </a:t>
            </a:r>
            <a:r>
              <a:rPr lang="en-US" sz="2800" i="1" dirty="0" smtClean="0">
                <a:solidFill>
                  <a:srgbClr val="00B050"/>
                </a:solidFill>
              </a:rPr>
              <a:t>but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they are essential for the hearing-impaired. 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278086" y="3616779"/>
            <a:ext cx="906463" cy="449035"/>
          </a:xfrm>
          <a:custGeom>
            <a:avLst/>
            <a:gdLst>
              <a:gd name="connsiteX0" fmla="*/ 0 w 906463"/>
              <a:gd name="connsiteY0" fmla="*/ 89807 h 449035"/>
              <a:gd name="connsiteX1" fmla="*/ 97971 w 906463"/>
              <a:gd name="connsiteY1" fmla="*/ 73478 h 449035"/>
              <a:gd name="connsiteX2" fmla="*/ 179614 w 906463"/>
              <a:gd name="connsiteY2" fmla="*/ 48985 h 449035"/>
              <a:gd name="connsiteX3" fmla="*/ 204107 w 906463"/>
              <a:gd name="connsiteY3" fmla="*/ 40821 h 449035"/>
              <a:gd name="connsiteX4" fmla="*/ 269421 w 906463"/>
              <a:gd name="connsiteY4" fmla="*/ 24492 h 449035"/>
              <a:gd name="connsiteX5" fmla="*/ 342900 w 906463"/>
              <a:gd name="connsiteY5" fmla="*/ 8164 h 449035"/>
              <a:gd name="connsiteX6" fmla="*/ 587828 w 906463"/>
              <a:gd name="connsiteY6" fmla="*/ 0 h 449035"/>
              <a:gd name="connsiteX7" fmla="*/ 751114 w 906463"/>
              <a:gd name="connsiteY7" fmla="*/ 8164 h 449035"/>
              <a:gd name="connsiteX8" fmla="*/ 775607 w 906463"/>
              <a:gd name="connsiteY8" fmla="*/ 16328 h 449035"/>
              <a:gd name="connsiteX9" fmla="*/ 824593 w 906463"/>
              <a:gd name="connsiteY9" fmla="*/ 48985 h 449035"/>
              <a:gd name="connsiteX10" fmla="*/ 849085 w 906463"/>
              <a:gd name="connsiteY10" fmla="*/ 65314 h 449035"/>
              <a:gd name="connsiteX11" fmla="*/ 873578 w 906463"/>
              <a:gd name="connsiteY11" fmla="*/ 114300 h 449035"/>
              <a:gd name="connsiteX12" fmla="*/ 889907 w 906463"/>
              <a:gd name="connsiteY12" fmla="*/ 138792 h 449035"/>
              <a:gd name="connsiteX13" fmla="*/ 898071 w 906463"/>
              <a:gd name="connsiteY13" fmla="*/ 163285 h 449035"/>
              <a:gd name="connsiteX14" fmla="*/ 898071 w 906463"/>
              <a:gd name="connsiteY14" fmla="*/ 326571 h 449035"/>
              <a:gd name="connsiteX15" fmla="*/ 881743 w 906463"/>
              <a:gd name="connsiteY15" fmla="*/ 351064 h 449035"/>
              <a:gd name="connsiteX16" fmla="*/ 857250 w 906463"/>
              <a:gd name="connsiteY16" fmla="*/ 359228 h 449035"/>
              <a:gd name="connsiteX17" fmla="*/ 832757 w 906463"/>
              <a:gd name="connsiteY17" fmla="*/ 375557 h 449035"/>
              <a:gd name="connsiteX18" fmla="*/ 783771 w 906463"/>
              <a:gd name="connsiteY18" fmla="*/ 391885 h 449035"/>
              <a:gd name="connsiteX19" fmla="*/ 759278 w 906463"/>
              <a:gd name="connsiteY19" fmla="*/ 400050 h 449035"/>
              <a:gd name="connsiteX20" fmla="*/ 710293 w 906463"/>
              <a:gd name="connsiteY20" fmla="*/ 416378 h 449035"/>
              <a:gd name="connsiteX21" fmla="*/ 685800 w 906463"/>
              <a:gd name="connsiteY21" fmla="*/ 424542 h 449035"/>
              <a:gd name="connsiteX22" fmla="*/ 571500 w 906463"/>
              <a:gd name="connsiteY22" fmla="*/ 449035 h 449035"/>
              <a:gd name="connsiteX23" fmla="*/ 236764 w 906463"/>
              <a:gd name="connsiteY23" fmla="*/ 440871 h 449035"/>
              <a:gd name="connsiteX24" fmla="*/ 187778 w 906463"/>
              <a:gd name="connsiteY24" fmla="*/ 424542 h 449035"/>
              <a:gd name="connsiteX25" fmla="*/ 163285 w 906463"/>
              <a:gd name="connsiteY25" fmla="*/ 416378 h 449035"/>
              <a:gd name="connsiteX26" fmla="*/ 81643 w 906463"/>
              <a:gd name="connsiteY26" fmla="*/ 400050 h 449035"/>
              <a:gd name="connsiteX27" fmla="*/ 57150 w 906463"/>
              <a:gd name="connsiteY27" fmla="*/ 391885 h 449035"/>
              <a:gd name="connsiteX28" fmla="*/ 16328 w 906463"/>
              <a:gd name="connsiteY28" fmla="*/ 318407 h 449035"/>
              <a:gd name="connsiteX29" fmla="*/ 73478 w 906463"/>
              <a:gd name="connsiteY29" fmla="*/ 212271 h 449035"/>
              <a:gd name="connsiteX30" fmla="*/ 81643 w 906463"/>
              <a:gd name="connsiteY30" fmla="*/ 212271 h 4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6463" h="449035">
                <a:moveTo>
                  <a:pt x="0" y="89807"/>
                </a:moveTo>
                <a:cubicBezTo>
                  <a:pt x="32657" y="84364"/>
                  <a:pt x="66562" y="83947"/>
                  <a:pt x="97971" y="73478"/>
                </a:cubicBezTo>
                <a:cubicBezTo>
                  <a:pt x="214383" y="34676"/>
                  <a:pt x="93243" y="73663"/>
                  <a:pt x="179614" y="48985"/>
                </a:cubicBezTo>
                <a:cubicBezTo>
                  <a:pt x="187889" y="46621"/>
                  <a:pt x="195804" y="43085"/>
                  <a:pt x="204107" y="40821"/>
                </a:cubicBezTo>
                <a:cubicBezTo>
                  <a:pt x="225758" y="34916"/>
                  <a:pt x="248131" y="31588"/>
                  <a:pt x="269421" y="24492"/>
                </a:cubicBezTo>
                <a:cubicBezTo>
                  <a:pt x="297667" y="15077"/>
                  <a:pt x="308415" y="10080"/>
                  <a:pt x="342900" y="8164"/>
                </a:cubicBezTo>
                <a:cubicBezTo>
                  <a:pt x="424462" y="3633"/>
                  <a:pt x="506185" y="2721"/>
                  <a:pt x="587828" y="0"/>
                </a:cubicBezTo>
                <a:cubicBezTo>
                  <a:pt x="642257" y="2721"/>
                  <a:pt x="696822" y="3443"/>
                  <a:pt x="751114" y="8164"/>
                </a:cubicBezTo>
                <a:cubicBezTo>
                  <a:pt x="759688" y="8910"/>
                  <a:pt x="768084" y="12149"/>
                  <a:pt x="775607" y="16328"/>
                </a:cubicBezTo>
                <a:cubicBezTo>
                  <a:pt x="792762" y="25858"/>
                  <a:pt x="808264" y="38099"/>
                  <a:pt x="824593" y="48985"/>
                </a:cubicBezTo>
                <a:lnTo>
                  <a:pt x="849085" y="65314"/>
                </a:lnTo>
                <a:cubicBezTo>
                  <a:pt x="895885" y="135513"/>
                  <a:pt x="839773" y="46692"/>
                  <a:pt x="873578" y="114300"/>
                </a:cubicBezTo>
                <a:cubicBezTo>
                  <a:pt x="877966" y="123076"/>
                  <a:pt x="884464" y="130628"/>
                  <a:pt x="889907" y="138792"/>
                </a:cubicBezTo>
                <a:cubicBezTo>
                  <a:pt x="892628" y="146956"/>
                  <a:pt x="896656" y="154796"/>
                  <a:pt x="898071" y="163285"/>
                </a:cubicBezTo>
                <a:cubicBezTo>
                  <a:pt x="907724" y="221205"/>
                  <a:pt x="910699" y="267640"/>
                  <a:pt x="898071" y="326571"/>
                </a:cubicBezTo>
                <a:cubicBezTo>
                  <a:pt x="896015" y="336165"/>
                  <a:pt x="889405" y="344934"/>
                  <a:pt x="881743" y="351064"/>
                </a:cubicBezTo>
                <a:cubicBezTo>
                  <a:pt x="875023" y="356440"/>
                  <a:pt x="865414" y="356507"/>
                  <a:pt x="857250" y="359228"/>
                </a:cubicBezTo>
                <a:cubicBezTo>
                  <a:pt x="849086" y="364671"/>
                  <a:pt x="841724" y="371572"/>
                  <a:pt x="832757" y="375557"/>
                </a:cubicBezTo>
                <a:cubicBezTo>
                  <a:pt x="817029" y="382547"/>
                  <a:pt x="800100" y="386442"/>
                  <a:pt x="783771" y="391885"/>
                </a:cubicBezTo>
                <a:lnTo>
                  <a:pt x="759278" y="400050"/>
                </a:lnTo>
                <a:lnTo>
                  <a:pt x="710293" y="416378"/>
                </a:lnTo>
                <a:cubicBezTo>
                  <a:pt x="702129" y="419099"/>
                  <a:pt x="694149" y="422455"/>
                  <a:pt x="685800" y="424542"/>
                </a:cubicBezTo>
                <a:cubicBezTo>
                  <a:pt x="604426" y="444886"/>
                  <a:pt x="642621" y="437182"/>
                  <a:pt x="571500" y="449035"/>
                </a:cubicBezTo>
                <a:cubicBezTo>
                  <a:pt x="459921" y="446314"/>
                  <a:pt x="348149" y="447981"/>
                  <a:pt x="236764" y="440871"/>
                </a:cubicBezTo>
                <a:cubicBezTo>
                  <a:pt x="219587" y="439775"/>
                  <a:pt x="204107" y="429985"/>
                  <a:pt x="187778" y="424542"/>
                </a:cubicBezTo>
                <a:lnTo>
                  <a:pt x="163285" y="416378"/>
                </a:lnTo>
                <a:cubicBezTo>
                  <a:pt x="120536" y="402128"/>
                  <a:pt x="147316" y="409431"/>
                  <a:pt x="81643" y="400050"/>
                </a:cubicBezTo>
                <a:cubicBezTo>
                  <a:pt x="73479" y="397328"/>
                  <a:pt x="63235" y="397970"/>
                  <a:pt x="57150" y="391885"/>
                </a:cubicBezTo>
                <a:cubicBezTo>
                  <a:pt x="29078" y="363813"/>
                  <a:pt x="26595" y="349206"/>
                  <a:pt x="16328" y="318407"/>
                </a:cubicBezTo>
                <a:cubicBezTo>
                  <a:pt x="21949" y="256578"/>
                  <a:pt x="-1675" y="212271"/>
                  <a:pt x="73478" y="212271"/>
                </a:cubicBezTo>
                <a:lnTo>
                  <a:pt x="81643" y="21227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1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fixes for run-on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598" y="206012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Use a semicolon (+ transitional expression)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Gestures are a means of communication for </a:t>
            </a:r>
            <a:r>
              <a:rPr lang="en-US" sz="2800" i="1" dirty="0" smtClean="0">
                <a:solidFill>
                  <a:srgbClr val="C00000"/>
                </a:solidFill>
              </a:rPr>
              <a:t>everyone</a:t>
            </a:r>
            <a:r>
              <a:rPr lang="en-US" sz="2800" i="1" dirty="0" smtClean="0">
                <a:solidFill>
                  <a:srgbClr val="00B050"/>
                </a:solidFill>
              </a:rPr>
              <a:t>; (however,) </a:t>
            </a:r>
            <a:r>
              <a:rPr lang="en-US" sz="2800" i="1" dirty="0">
                <a:solidFill>
                  <a:srgbClr val="002060"/>
                </a:solidFill>
              </a:rPr>
              <a:t>they are essential for the hearing-impaired.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Freeform 3"/>
          <p:cNvSpPr/>
          <p:nvPr/>
        </p:nvSpPr>
        <p:spPr>
          <a:xfrm>
            <a:off x="4098471" y="3061607"/>
            <a:ext cx="2118573" cy="555172"/>
          </a:xfrm>
          <a:custGeom>
            <a:avLst/>
            <a:gdLst>
              <a:gd name="connsiteX0" fmla="*/ 0 w 2118573"/>
              <a:gd name="connsiteY0" fmla="*/ 130629 h 555172"/>
              <a:gd name="connsiteX1" fmla="*/ 89808 w 2118573"/>
              <a:gd name="connsiteY1" fmla="*/ 97972 h 555172"/>
              <a:gd name="connsiteX2" fmla="*/ 114300 w 2118573"/>
              <a:gd name="connsiteY2" fmla="*/ 89807 h 555172"/>
              <a:gd name="connsiteX3" fmla="*/ 138793 w 2118573"/>
              <a:gd name="connsiteY3" fmla="*/ 81643 h 555172"/>
              <a:gd name="connsiteX4" fmla="*/ 195943 w 2118573"/>
              <a:gd name="connsiteY4" fmla="*/ 57150 h 555172"/>
              <a:gd name="connsiteX5" fmla="*/ 220436 w 2118573"/>
              <a:gd name="connsiteY5" fmla="*/ 40822 h 555172"/>
              <a:gd name="connsiteX6" fmla="*/ 269422 w 2118573"/>
              <a:gd name="connsiteY6" fmla="*/ 24493 h 555172"/>
              <a:gd name="connsiteX7" fmla="*/ 293915 w 2118573"/>
              <a:gd name="connsiteY7" fmla="*/ 8164 h 555172"/>
              <a:gd name="connsiteX8" fmla="*/ 318408 w 2118573"/>
              <a:gd name="connsiteY8" fmla="*/ 0 h 555172"/>
              <a:gd name="connsiteX9" fmla="*/ 873579 w 2118573"/>
              <a:gd name="connsiteY9" fmla="*/ 8164 h 555172"/>
              <a:gd name="connsiteX10" fmla="*/ 963386 w 2118573"/>
              <a:gd name="connsiteY10" fmla="*/ 16329 h 555172"/>
              <a:gd name="connsiteX11" fmla="*/ 1110343 w 2118573"/>
              <a:gd name="connsiteY11" fmla="*/ 24493 h 555172"/>
              <a:gd name="connsiteX12" fmla="*/ 1143000 w 2118573"/>
              <a:gd name="connsiteY12" fmla="*/ 32657 h 555172"/>
              <a:gd name="connsiteX13" fmla="*/ 1363436 w 2118573"/>
              <a:gd name="connsiteY13" fmla="*/ 48986 h 555172"/>
              <a:gd name="connsiteX14" fmla="*/ 1681843 w 2118573"/>
              <a:gd name="connsiteY14" fmla="*/ 65314 h 555172"/>
              <a:gd name="connsiteX15" fmla="*/ 1910443 w 2118573"/>
              <a:gd name="connsiteY15" fmla="*/ 81643 h 555172"/>
              <a:gd name="connsiteX16" fmla="*/ 1934936 w 2118573"/>
              <a:gd name="connsiteY16" fmla="*/ 89807 h 555172"/>
              <a:gd name="connsiteX17" fmla="*/ 1967593 w 2118573"/>
              <a:gd name="connsiteY17" fmla="*/ 97972 h 555172"/>
              <a:gd name="connsiteX18" fmla="*/ 2016579 w 2118573"/>
              <a:gd name="connsiteY18" fmla="*/ 130629 h 555172"/>
              <a:gd name="connsiteX19" fmla="*/ 2032908 w 2118573"/>
              <a:gd name="connsiteY19" fmla="*/ 155122 h 555172"/>
              <a:gd name="connsiteX20" fmla="*/ 2041072 w 2118573"/>
              <a:gd name="connsiteY20" fmla="*/ 179614 h 555172"/>
              <a:gd name="connsiteX21" fmla="*/ 2073729 w 2118573"/>
              <a:gd name="connsiteY21" fmla="*/ 195943 h 555172"/>
              <a:gd name="connsiteX22" fmla="*/ 2114550 w 2118573"/>
              <a:gd name="connsiteY22" fmla="*/ 277586 h 555172"/>
              <a:gd name="connsiteX23" fmla="*/ 2081893 w 2118573"/>
              <a:gd name="connsiteY23" fmla="*/ 424543 h 555172"/>
              <a:gd name="connsiteX24" fmla="*/ 2057400 w 2118573"/>
              <a:gd name="connsiteY24" fmla="*/ 432707 h 555172"/>
              <a:gd name="connsiteX25" fmla="*/ 2008415 w 2118573"/>
              <a:gd name="connsiteY25" fmla="*/ 465364 h 555172"/>
              <a:gd name="connsiteX26" fmla="*/ 1983922 w 2118573"/>
              <a:gd name="connsiteY26" fmla="*/ 481693 h 555172"/>
              <a:gd name="connsiteX27" fmla="*/ 1918608 w 2118573"/>
              <a:gd name="connsiteY27" fmla="*/ 489857 h 555172"/>
              <a:gd name="connsiteX28" fmla="*/ 1722665 w 2118573"/>
              <a:gd name="connsiteY28" fmla="*/ 498022 h 555172"/>
              <a:gd name="connsiteX29" fmla="*/ 1363436 w 2118573"/>
              <a:gd name="connsiteY29" fmla="*/ 506186 h 555172"/>
              <a:gd name="connsiteX30" fmla="*/ 1200150 w 2118573"/>
              <a:gd name="connsiteY30" fmla="*/ 514350 h 555172"/>
              <a:gd name="connsiteX31" fmla="*/ 1134836 w 2118573"/>
              <a:gd name="connsiteY31" fmla="*/ 522514 h 555172"/>
              <a:gd name="connsiteX32" fmla="*/ 1053193 w 2118573"/>
              <a:gd name="connsiteY32" fmla="*/ 538843 h 555172"/>
              <a:gd name="connsiteX33" fmla="*/ 857250 w 2118573"/>
              <a:gd name="connsiteY33" fmla="*/ 555172 h 555172"/>
              <a:gd name="connsiteX34" fmla="*/ 424543 w 2118573"/>
              <a:gd name="connsiteY34" fmla="*/ 547007 h 555172"/>
              <a:gd name="connsiteX35" fmla="*/ 285750 w 2118573"/>
              <a:gd name="connsiteY35" fmla="*/ 522514 h 555172"/>
              <a:gd name="connsiteX36" fmla="*/ 236765 w 2118573"/>
              <a:gd name="connsiteY36" fmla="*/ 514350 h 555172"/>
              <a:gd name="connsiteX37" fmla="*/ 179615 w 2118573"/>
              <a:gd name="connsiteY37" fmla="*/ 498022 h 555172"/>
              <a:gd name="connsiteX38" fmla="*/ 138793 w 2118573"/>
              <a:gd name="connsiteY38" fmla="*/ 457200 h 555172"/>
              <a:gd name="connsiteX39" fmla="*/ 114300 w 2118573"/>
              <a:gd name="connsiteY39" fmla="*/ 440872 h 555172"/>
              <a:gd name="connsiteX40" fmla="*/ 65315 w 2118573"/>
              <a:gd name="connsiteY40" fmla="*/ 367393 h 555172"/>
              <a:gd name="connsiteX41" fmla="*/ 48986 w 2118573"/>
              <a:gd name="connsiteY41" fmla="*/ 342900 h 555172"/>
              <a:gd name="connsiteX42" fmla="*/ 24493 w 2118573"/>
              <a:gd name="connsiteY42" fmla="*/ 277586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18573" h="555172">
                <a:moveTo>
                  <a:pt x="0" y="130629"/>
                </a:moveTo>
                <a:cubicBezTo>
                  <a:pt x="56817" y="107902"/>
                  <a:pt x="26901" y="118941"/>
                  <a:pt x="89808" y="97972"/>
                </a:cubicBezTo>
                <a:lnTo>
                  <a:pt x="114300" y="89807"/>
                </a:lnTo>
                <a:lnTo>
                  <a:pt x="138793" y="81643"/>
                </a:lnTo>
                <a:cubicBezTo>
                  <a:pt x="200280" y="40651"/>
                  <a:pt x="122139" y="88779"/>
                  <a:pt x="195943" y="57150"/>
                </a:cubicBezTo>
                <a:cubicBezTo>
                  <a:pt x="204962" y="53285"/>
                  <a:pt x="211469" y="44807"/>
                  <a:pt x="220436" y="40822"/>
                </a:cubicBezTo>
                <a:cubicBezTo>
                  <a:pt x="236165" y="33832"/>
                  <a:pt x="269422" y="24493"/>
                  <a:pt x="269422" y="24493"/>
                </a:cubicBezTo>
                <a:cubicBezTo>
                  <a:pt x="277586" y="19050"/>
                  <a:pt x="285139" y="12552"/>
                  <a:pt x="293915" y="8164"/>
                </a:cubicBezTo>
                <a:cubicBezTo>
                  <a:pt x="301612" y="4315"/>
                  <a:pt x="309802" y="0"/>
                  <a:pt x="318408" y="0"/>
                </a:cubicBezTo>
                <a:cubicBezTo>
                  <a:pt x="503485" y="0"/>
                  <a:pt x="688522" y="5443"/>
                  <a:pt x="873579" y="8164"/>
                </a:cubicBezTo>
                <a:cubicBezTo>
                  <a:pt x="903515" y="10886"/>
                  <a:pt x="933398" y="14261"/>
                  <a:pt x="963386" y="16329"/>
                </a:cubicBezTo>
                <a:cubicBezTo>
                  <a:pt x="1012331" y="19705"/>
                  <a:pt x="1061483" y="20051"/>
                  <a:pt x="1110343" y="24493"/>
                </a:cubicBezTo>
                <a:cubicBezTo>
                  <a:pt x="1121518" y="25509"/>
                  <a:pt x="1131832" y="31576"/>
                  <a:pt x="1143000" y="32657"/>
                </a:cubicBezTo>
                <a:cubicBezTo>
                  <a:pt x="1216337" y="39754"/>
                  <a:pt x="1289883" y="44660"/>
                  <a:pt x="1363436" y="48986"/>
                </a:cubicBezTo>
                <a:lnTo>
                  <a:pt x="1681843" y="65314"/>
                </a:lnTo>
                <a:cubicBezTo>
                  <a:pt x="1792650" y="71146"/>
                  <a:pt x="1808450" y="73144"/>
                  <a:pt x="1910443" y="81643"/>
                </a:cubicBezTo>
                <a:cubicBezTo>
                  <a:pt x="1918607" y="84364"/>
                  <a:pt x="1926661" y="87443"/>
                  <a:pt x="1934936" y="89807"/>
                </a:cubicBezTo>
                <a:cubicBezTo>
                  <a:pt x="1945725" y="92890"/>
                  <a:pt x="1957557" y="92954"/>
                  <a:pt x="1967593" y="97972"/>
                </a:cubicBezTo>
                <a:cubicBezTo>
                  <a:pt x="1985146" y="106748"/>
                  <a:pt x="2016579" y="130629"/>
                  <a:pt x="2016579" y="130629"/>
                </a:cubicBezTo>
                <a:cubicBezTo>
                  <a:pt x="2022022" y="138793"/>
                  <a:pt x="2028520" y="146346"/>
                  <a:pt x="2032908" y="155122"/>
                </a:cubicBezTo>
                <a:cubicBezTo>
                  <a:pt x="2036757" y="162819"/>
                  <a:pt x="2034987" y="173529"/>
                  <a:pt x="2041072" y="179614"/>
                </a:cubicBezTo>
                <a:cubicBezTo>
                  <a:pt x="2049678" y="188220"/>
                  <a:pt x="2062843" y="190500"/>
                  <a:pt x="2073729" y="195943"/>
                </a:cubicBezTo>
                <a:cubicBezTo>
                  <a:pt x="2112610" y="254265"/>
                  <a:pt x="2101626" y="225890"/>
                  <a:pt x="2114550" y="277586"/>
                </a:cubicBezTo>
                <a:cubicBezTo>
                  <a:pt x="2108681" y="371501"/>
                  <a:pt x="2142032" y="394473"/>
                  <a:pt x="2081893" y="424543"/>
                </a:cubicBezTo>
                <a:cubicBezTo>
                  <a:pt x="2074196" y="428392"/>
                  <a:pt x="2065564" y="429986"/>
                  <a:pt x="2057400" y="432707"/>
                </a:cubicBezTo>
                <a:cubicBezTo>
                  <a:pt x="2010971" y="479138"/>
                  <a:pt x="2055677" y="441733"/>
                  <a:pt x="2008415" y="465364"/>
                </a:cubicBezTo>
                <a:cubicBezTo>
                  <a:pt x="1999639" y="469752"/>
                  <a:pt x="1993389" y="479111"/>
                  <a:pt x="1983922" y="481693"/>
                </a:cubicBezTo>
                <a:cubicBezTo>
                  <a:pt x="1962754" y="487466"/>
                  <a:pt x="1940506" y="488488"/>
                  <a:pt x="1918608" y="489857"/>
                </a:cubicBezTo>
                <a:cubicBezTo>
                  <a:pt x="1853364" y="493935"/>
                  <a:pt x="1788008" y="496100"/>
                  <a:pt x="1722665" y="498022"/>
                </a:cubicBezTo>
                <a:lnTo>
                  <a:pt x="1363436" y="506186"/>
                </a:lnTo>
                <a:cubicBezTo>
                  <a:pt x="1309007" y="508907"/>
                  <a:pt x="1254508" y="510467"/>
                  <a:pt x="1200150" y="514350"/>
                </a:cubicBezTo>
                <a:cubicBezTo>
                  <a:pt x="1178265" y="515913"/>
                  <a:pt x="1156478" y="518907"/>
                  <a:pt x="1134836" y="522514"/>
                </a:cubicBezTo>
                <a:cubicBezTo>
                  <a:pt x="1107460" y="527077"/>
                  <a:pt x="1080832" y="536330"/>
                  <a:pt x="1053193" y="538843"/>
                </a:cubicBezTo>
                <a:cubicBezTo>
                  <a:pt x="928049" y="550219"/>
                  <a:pt x="993357" y="544701"/>
                  <a:pt x="857250" y="555172"/>
                </a:cubicBezTo>
                <a:lnTo>
                  <a:pt x="424543" y="547007"/>
                </a:lnTo>
                <a:cubicBezTo>
                  <a:pt x="392002" y="545922"/>
                  <a:pt x="311147" y="526747"/>
                  <a:pt x="285750" y="522514"/>
                </a:cubicBezTo>
                <a:cubicBezTo>
                  <a:pt x="269422" y="519793"/>
                  <a:pt x="252997" y="517596"/>
                  <a:pt x="236765" y="514350"/>
                </a:cubicBezTo>
                <a:cubicBezTo>
                  <a:pt x="211136" y="509224"/>
                  <a:pt x="202959" y="505803"/>
                  <a:pt x="179615" y="498022"/>
                </a:cubicBezTo>
                <a:cubicBezTo>
                  <a:pt x="114296" y="454475"/>
                  <a:pt x="193226" y="511632"/>
                  <a:pt x="138793" y="457200"/>
                </a:cubicBezTo>
                <a:cubicBezTo>
                  <a:pt x="131855" y="450262"/>
                  <a:pt x="122464" y="446315"/>
                  <a:pt x="114300" y="440872"/>
                </a:cubicBezTo>
                <a:lnTo>
                  <a:pt x="65315" y="367393"/>
                </a:lnTo>
                <a:lnTo>
                  <a:pt x="48986" y="342900"/>
                </a:lnTo>
                <a:cubicBezTo>
                  <a:pt x="30734" y="288141"/>
                  <a:pt x="40356" y="309308"/>
                  <a:pt x="24493" y="2775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fixes for run-on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Make the clauses into separate sentences.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Gestures are a means of communication for </a:t>
            </a:r>
            <a:r>
              <a:rPr lang="en-US" sz="2800" i="1" dirty="0" smtClean="0">
                <a:solidFill>
                  <a:srgbClr val="C00000"/>
                </a:solidFill>
              </a:rPr>
              <a:t>everyone. </a:t>
            </a:r>
            <a:r>
              <a:rPr lang="en-US" sz="2800" i="1" strike="sngStrike" dirty="0">
                <a:solidFill>
                  <a:srgbClr val="002060"/>
                </a:solidFill>
              </a:rPr>
              <a:t>they</a:t>
            </a:r>
            <a:r>
              <a:rPr lang="en-US" sz="2800" i="1" dirty="0">
                <a:solidFill>
                  <a:srgbClr val="002060"/>
                </a:solidFill>
              </a:rPr>
              <a:t> are essential for the hearing-impaired. 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</a:rPr>
              <a:t>They</a:t>
            </a:r>
            <a:endParaRPr lang="en-US" sz="28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434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fixes for run-on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98" y="177437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Restructure the sentence.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Gestures are a means of communication for everyone </a:t>
            </a:r>
            <a:r>
              <a:rPr lang="en-US" sz="2800" i="1" dirty="0">
                <a:solidFill>
                  <a:srgbClr val="002060"/>
                </a:solidFill>
              </a:rPr>
              <a:t>they are essential for the hearing-impaired. 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B050"/>
                </a:solidFill>
              </a:rPr>
              <a:t>Although</a:t>
            </a:r>
            <a:r>
              <a:rPr lang="en-US" sz="2800" i="1" dirty="0" smtClean="0">
                <a:solidFill>
                  <a:srgbClr val="C00000"/>
                </a:solidFill>
              </a:rPr>
              <a:t> gestures </a:t>
            </a:r>
            <a:r>
              <a:rPr lang="en-US" sz="2800" i="1" dirty="0">
                <a:solidFill>
                  <a:srgbClr val="C00000"/>
                </a:solidFill>
              </a:rPr>
              <a:t>are a means of communication for </a:t>
            </a:r>
            <a:r>
              <a:rPr lang="en-US" sz="2800" i="1" dirty="0" smtClean="0">
                <a:solidFill>
                  <a:srgbClr val="C00000"/>
                </a:solidFill>
              </a:rPr>
              <a:t>everyone</a:t>
            </a:r>
            <a:r>
              <a:rPr lang="en-US" sz="2800" i="1" dirty="0" smtClean="0">
                <a:solidFill>
                  <a:srgbClr val="00B050"/>
                </a:solidFill>
              </a:rPr>
              <a:t>,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they are essential for the hearing-impaired. 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6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sentence?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4" y="1412420"/>
            <a:ext cx="9153298" cy="4776107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8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group of words </a:t>
            </a:r>
            <a:r>
              <a:rPr lang="en" sz="28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expressing </a:t>
            </a:r>
            <a:r>
              <a:rPr lang="en" sz="28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complete thought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8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consists of:</a:t>
            </a:r>
          </a:p>
          <a:p>
            <a:pPr marL="857250" lvl="1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6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26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</a:t>
            </a:r>
            <a:r>
              <a:rPr lang="en" sz="2600" b="1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subject</a:t>
            </a:r>
            <a:r>
              <a:rPr lang="en" sz="26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(tells whom or what the sentence is about) </a:t>
            </a:r>
          </a:p>
          <a:p>
            <a:pPr marL="857250" lvl="1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6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26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</a:t>
            </a:r>
            <a:r>
              <a:rPr lang="en" sz="2600" b="1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predicate</a:t>
            </a:r>
            <a:r>
              <a:rPr lang="en" sz="26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(tells what the subject does or did</a:t>
            </a:r>
            <a:r>
              <a:rPr lang="en" sz="26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)</a:t>
            </a:r>
          </a:p>
          <a:p>
            <a:pPr marL="457200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8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Examples: </a:t>
            </a:r>
          </a:p>
          <a:p>
            <a:pPr marL="857250" lvl="1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My classmates feel tired today. </a:t>
            </a:r>
          </a:p>
          <a:p>
            <a:pPr marL="628650" lvl="1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sz="2400" dirty="0" smtClean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628650" lvl="1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sz="24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    </a:t>
            </a:r>
            <a:r>
              <a:rPr lang="en" sz="2400" dirty="0" smtClean="0">
                <a:solidFill>
                  <a:schemeClr val="accent1"/>
                </a:solidFill>
                <a:latin typeface="Hind"/>
                <a:ea typeface="Hind"/>
                <a:cs typeface="Hind"/>
                <a:sym typeface="Hind"/>
              </a:rPr>
              <a:t>subject              predicate</a:t>
            </a:r>
          </a:p>
          <a:p>
            <a:pPr marL="857250" lvl="1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r>
              <a:rPr lang="en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Working full-time while going to school  is difficult.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sz="2400" dirty="0" smtClean="0">
                <a:solidFill>
                  <a:schemeClr val="accent1"/>
                </a:solidFill>
                <a:latin typeface="Hind" panose="020B0604020202020204" charset="0"/>
                <a:cs typeface="Hind" panose="020B0604020202020204" charset="0"/>
              </a:rPr>
              <a:t>       subject                                    predicate</a:t>
            </a:r>
            <a:endParaRPr lang="en-US" sz="2400" dirty="0">
              <a:solidFill>
                <a:schemeClr val="accent1"/>
              </a:solidFill>
              <a:latin typeface="Hind" panose="020B0604020202020204" charset="0"/>
              <a:cs typeface="Hind" panose="020B0604020202020204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6188908" y="3095437"/>
            <a:ext cx="367394" cy="1962522"/>
          </a:xfrm>
          <a:prstGeom prst="rightBrace">
            <a:avLst>
              <a:gd name="adj1" fmla="val 0"/>
              <a:gd name="adj2" fmla="val 612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4114984" y="3098159"/>
            <a:ext cx="367394" cy="1957079"/>
          </a:xfrm>
          <a:prstGeom prst="rightBrace">
            <a:avLst>
              <a:gd name="adj1" fmla="val 0"/>
              <a:gd name="adj2" fmla="val 612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5704205" y="2572581"/>
            <a:ext cx="367394" cy="5135522"/>
          </a:xfrm>
          <a:prstGeom prst="rightBrace">
            <a:avLst>
              <a:gd name="adj1" fmla="val 0"/>
              <a:gd name="adj2" fmla="val 612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9172947" y="4348221"/>
            <a:ext cx="367394" cy="1584243"/>
          </a:xfrm>
          <a:prstGeom prst="rightBrace">
            <a:avLst>
              <a:gd name="adj1" fmla="val 0"/>
              <a:gd name="adj2" fmla="val 612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fragment?                           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24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group of words that does not express a complete </a:t>
            </a:r>
            <a:r>
              <a:rPr lang="en-US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thought because it is usually </a:t>
            </a:r>
            <a:r>
              <a:rPr lang="en-US" sz="24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missing a subject or a </a:t>
            </a:r>
            <a:r>
              <a:rPr lang="en-US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predicate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  <a:buFont typeface="Hind"/>
              <a:buChar char="›"/>
            </a:pPr>
            <a:endParaRPr lang="en-US" sz="2400" dirty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>
              <a:spcBef>
                <a:spcPts val="0"/>
              </a:spcBef>
              <a:buClr>
                <a:srgbClr val="1C4587"/>
              </a:buClr>
              <a:buSzPct val="25000"/>
              <a:buNone/>
            </a:pPr>
            <a:r>
              <a:rPr lang="en-US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Examples:</a:t>
            </a:r>
          </a:p>
          <a:p>
            <a:r>
              <a:rPr lang="en-US" sz="2400" dirty="0" smtClean="0">
                <a:latin typeface="Hind" panose="020B0604020202020204" charset="0"/>
                <a:cs typeface="Hind" panose="020B0604020202020204" charset="0"/>
              </a:rPr>
              <a:t>The prompt available in Cougar Courses. (missing verb)</a:t>
            </a:r>
          </a:p>
          <a:p>
            <a:r>
              <a:rPr lang="en-US" sz="2400" dirty="0">
                <a:latin typeface="Hind" panose="020B0604020202020204" charset="0"/>
                <a:cs typeface="Hind" panose="020B0604020202020204" charset="0"/>
              </a:rPr>
              <a:t>Cared for his younger siblings. (missing subject</a:t>
            </a:r>
            <a:r>
              <a:rPr lang="en-US" sz="2400" dirty="0" smtClean="0">
                <a:latin typeface="Hind" panose="020B0604020202020204" charset="0"/>
                <a:cs typeface="Hind" panose="020B0604020202020204" charset="0"/>
              </a:rPr>
              <a:t>)</a:t>
            </a:r>
            <a:endParaRPr lang="en-US" sz="2400" dirty="0">
              <a:latin typeface="Hind" panose="020B0604020202020204" charset="0"/>
              <a:cs typeface="Hi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0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fragment</a:t>
            </a:r>
            <a:r>
              <a:rPr lang="en-US" smtClean="0"/>
              <a:t>?                           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-US" sz="24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stand alone subordinate </a:t>
            </a:r>
            <a:r>
              <a:rPr lang="en-US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clause</a:t>
            </a:r>
          </a:p>
          <a:p>
            <a:pPr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-US" sz="24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b</a:t>
            </a:r>
            <a:r>
              <a:rPr lang="en" sz="2400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egins with subordinate adverbs (</a:t>
            </a:r>
            <a:r>
              <a:rPr lang="en" sz="2400" b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whenever, because, since, until, although, even if</a:t>
            </a:r>
            <a:r>
              <a:rPr lang="en" sz="2400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etc</a:t>
            </a:r>
            <a:r>
              <a:rPr lang="en" sz="24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.)</a:t>
            </a:r>
          </a:p>
          <a:p>
            <a:pPr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" sz="24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Examples: </a:t>
            </a:r>
          </a:p>
          <a:p>
            <a:pPr lvl="2"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" sz="24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    Because </a:t>
            </a:r>
            <a:r>
              <a:rPr lang="en" sz="24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 said so</a:t>
            </a:r>
          </a:p>
          <a:p>
            <a:pPr marL="137795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Although you’re wrong</a:t>
            </a:r>
          </a:p>
          <a:p>
            <a:pPr marL="137795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Since you’ve already made your mind up</a:t>
            </a:r>
          </a:p>
          <a:p>
            <a:pPr marL="137795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Even though I don’t agree</a:t>
            </a:r>
          </a:p>
          <a:p>
            <a:pPr marL="137795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2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Whenever you’re ready</a:t>
            </a:r>
            <a:r>
              <a:rPr lang="en" sz="22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…</a:t>
            </a:r>
          </a:p>
          <a:p>
            <a:pPr marL="1377950" lvl="1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200" dirty="0">
                <a:latin typeface="Hind" panose="020B0604020202020204" charset="0"/>
                <a:cs typeface="Hind" panose="020B0604020202020204" charset="0"/>
              </a:rPr>
              <a:t>As soon as we finish the </a:t>
            </a:r>
            <a:r>
              <a:rPr lang="en-US" sz="2200" dirty="0" smtClean="0">
                <a:latin typeface="Hind" panose="020B0604020202020204" charset="0"/>
                <a:cs typeface="Hind" panose="020B0604020202020204" charset="0"/>
              </a:rPr>
              <a:t>test</a:t>
            </a:r>
            <a:r>
              <a:rPr lang="en-US" sz="2200" dirty="0">
                <a:latin typeface="Hind" panose="020B0604020202020204" charset="0"/>
                <a:cs typeface="Hind" panose="020B0604020202020204" charset="0"/>
              </a:rPr>
              <a:t>.</a:t>
            </a:r>
          </a:p>
          <a:p>
            <a:pPr marL="635000" lvl="0" indent="215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" i="1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3838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What is a fragment?                             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1C4587"/>
              </a:buClr>
              <a:buSzPct val="25000"/>
              <a:buNone/>
            </a:pPr>
            <a:r>
              <a:rPr lang="en" sz="2800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Prepositional phrases</a:t>
            </a:r>
            <a:r>
              <a:rPr lang="en" sz="2800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:</a:t>
            </a:r>
          </a:p>
          <a:p>
            <a:pPr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" sz="2800" b="1" i="1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By</a:t>
            </a:r>
            <a:r>
              <a:rPr lang="en" sz="2800" i="1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2800" i="1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 stroke of luck</a:t>
            </a:r>
            <a:r>
              <a:rPr lang="en" sz="2800" i="1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…</a:t>
            </a:r>
          </a:p>
          <a:p>
            <a:pPr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" sz="2800" b="1" i="1" dirty="0" smtClean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In </a:t>
            </a:r>
            <a:r>
              <a:rPr lang="en" sz="2800" i="1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  <a:t>addition to being a dinosaur wrangler...</a:t>
            </a:r>
            <a:br>
              <a:rPr lang="en" sz="2800" i="1" dirty="0">
                <a:solidFill>
                  <a:srgbClr val="000000"/>
                </a:solidFill>
                <a:latin typeface="Hind"/>
                <a:ea typeface="Hind"/>
                <a:cs typeface="Hind"/>
                <a:sym typeface="Hind"/>
              </a:rPr>
            </a:br>
            <a:endParaRPr lang="en" sz="2800" i="1" dirty="0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>
              <a:spcBef>
                <a:spcPts val="0"/>
              </a:spcBef>
              <a:buClr>
                <a:srgbClr val="1C4587"/>
              </a:buClr>
              <a:buSzPct val="25000"/>
              <a:buNone/>
            </a:pPr>
            <a:r>
              <a:rPr lang="en" sz="2800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Participial phrases</a:t>
            </a:r>
            <a:r>
              <a:rPr lang="en" sz="28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:</a:t>
            </a:r>
          </a:p>
          <a:p>
            <a:pPr>
              <a:spcBef>
                <a:spcPts val="0"/>
              </a:spcBef>
              <a:buClr>
                <a:srgbClr val="1C4587"/>
              </a:buClr>
              <a:buSzPct val="25000"/>
            </a:pPr>
            <a:r>
              <a:rPr lang="en" sz="28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Women </a:t>
            </a:r>
            <a:r>
              <a:rPr lang="en" sz="2800" b="1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working </a:t>
            </a:r>
            <a:r>
              <a:rPr lang="en" sz="28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in the computer science field</a:t>
            </a:r>
            <a:r>
              <a:rPr lang="en" sz="28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...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28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Repeatedly</a:t>
            </a:r>
            <a:r>
              <a:rPr lang="en" sz="2800" b="1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" sz="2800" b="1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working </a:t>
            </a:r>
            <a:r>
              <a:rPr lang="en" sz="28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until midnight</a:t>
            </a:r>
            <a:r>
              <a:rPr lang="en" sz="2800" b="1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</a:t>
            </a:r>
            <a:r>
              <a:rPr lang="en" sz="2800" b="1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(</a:t>
            </a:r>
            <a:r>
              <a:rPr lang="en" sz="28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John </a:t>
            </a:r>
            <a:r>
              <a:rPr lang="en" sz="2800" i="1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became </a:t>
            </a:r>
            <a:r>
              <a:rPr lang="en" sz="2800" i="1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ill).</a:t>
            </a:r>
            <a:endParaRPr lang="en" sz="2800" i="1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714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sentence fragments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42" y="1461407"/>
            <a:ext cx="9692141" cy="5208814"/>
          </a:xfrm>
        </p:spPr>
        <p:txBody>
          <a:bodyPr/>
          <a:lstStyle/>
          <a:p>
            <a:r>
              <a:rPr lang="en-US" sz="2800" b="1" dirty="0" smtClean="0"/>
              <a:t>Pull/ attach the fragment into a nearby sentence.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pPr marL="0" indent="0">
              <a:buNone/>
            </a:pPr>
            <a:r>
              <a:rPr lang="en-US" sz="2400" dirty="0" smtClean="0"/>
              <a:t>On that morning I sat in my usual spot. </a:t>
            </a:r>
            <a:r>
              <a:rPr lang="en-US" sz="2400" dirty="0" smtClean="0">
                <a:solidFill>
                  <a:schemeClr val="accent1"/>
                </a:solidFill>
              </a:rPr>
              <a:t>On the old wooden chair in the corner of my grandmother’s kitchen. </a:t>
            </a:r>
          </a:p>
          <a:p>
            <a:pPr marL="0" indent="0">
              <a:buNone/>
            </a:pPr>
            <a:r>
              <a:rPr lang="en-US" sz="2400" dirty="0"/>
              <a:t>On that morning I sat in my usual </a:t>
            </a:r>
            <a:r>
              <a:rPr lang="en-US" sz="2400" dirty="0" smtClean="0"/>
              <a:t>spot</a:t>
            </a:r>
            <a:r>
              <a:rPr lang="en-US" sz="2400" b="1" dirty="0" smtClean="0">
                <a:solidFill>
                  <a:srgbClr val="C00000"/>
                </a:solidFill>
              </a:rPr>
              <a:t>, on </a:t>
            </a:r>
            <a:r>
              <a:rPr lang="en-US" sz="2400" dirty="0"/>
              <a:t>the old wooden chair in the corner of my grandmother’s kitchen.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Normally the bride-price consists of cattle and sheep. </a:t>
            </a:r>
            <a:r>
              <a:rPr lang="en-US" sz="2400" b="1" dirty="0" smtClean="0">
                <a:solidFill>
                  <a:schemeClr val="accent1"/>
                </a:solidFill>
              </a:rPr>
              <a:t>Because</a:t>
            </a:r>
            <a:r>
              <a:rPr lang="en-US" sz="2400" dirty="0" smtClean="0">
                <a:solidFill>
                  <a:schemeClr val="accent1"/>
                </a:solidFill>
              </a:rPr>
              <a:t> money has little value to these isolated people. </a:t>
            </a:r>
          </a:p>
          <a:p>
            <a:pPr marL="0" indent="0">
              <a:buNone/>
            </a:pPr>
            <a:r>
              <a:rPr lang="en-US" sz="2400" dirty="0"/>
              <a:t>Normally the bride-price consists of cattle and </a:t>
            </a:r>
            <a:r>
              <a:rPr lang="en-US" sz="2400" dirty="0" smtClean="0"/>
              <a:t>sheep </a:t>
            </a:r>
            <a:r>
              <a:rPr lang="en-US" sz="2400" b="1" dirty="0" smtClean="0">
                <a:solidFill>
                  <a:srgbClr val="C00000"/>
                </a:solidFill>
              </a:rPr>
              <a:t>because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/>
              <a:t>money has little value to these isolated people.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1551214" y="4786993"/>
            <a:ext cx="228599" cy="14124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551214" y="2506436"/>
            <a:ext cx="244928" cy="15593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sentence fragments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510393"/>
            <a:ext cx="9561512" cy="5029200"/>
          </a:xfrm>
        </p:spPr>
        <p:txBody>
          <a:bodyPr>
            <a:normAutofit/>
          </a:bodyPr>
          <a:lstStyle/>
          <a:p>
            <a:r>
              <a:rPr lang="en-US" sz="2800" b="1" dirty="0"/>
              <a:t>Turn the fragment into a sentence.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  <a:endParaRPr lang="en-US" b="1" dirty="0"/>
          </a:p>
          <a:p>
            <a:pPr marL="0" indent="0">
              <a:buNone/>
            </a:pPr>
            <a:r>
              <a:rPr lang="en-US" sz="2400" dirty="0"/>
              <a:t>The pilots ejected from the burning plane, landing in the water not far from the ship. </a:t>
            </a:r>
            <a:r>
              <a:rPr lang="en-US" sz="2400" strike="sngStrike" dirty="0">
                <a:solidFill>
                  <a:schemeClr val="accent1"/>
                </a:solidFill>
              </a:rPr>
              <a:t>And</a:t>
            </a:r>
            <a:r>
              <a:rPr lang="en-US" sz="2400" dirty="0">
                <a:solidFill>
                  <a:schemeClr val="accent1"/>
                </a:solidFill>
              </a:rPr>
              <a:t> immediately popped their flares and life vests.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They 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Population increases and uncontrolled development are taking a deadly toll on the environment. </a:t>
            </a:r>
            <a:r>
              <a:rPr lang="en-US" sz="2400" strike="sngStrike" dirty="0" smtClean="0">
                <a:solidFill>
                  <a:schemeClr val="accent1"/>
                </a:solidFill>
              </a:rPr>
              <a:t>So that in</a:t>
            </a:r>
            <a:r>
              <a:rPr lang="en-US" sz="2400" dirty="0" smtClean="0">
                <a:solidFill>
                  <a:schemeClr val="accent1"/>
                </a:solidFill>
              </a:rPr>
              <a:t> many parts of the world, fragile ecosystems are collapsing.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1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run-on?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1" y="2117271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Fusing two sentences into one without any conjunction and punctuation mark.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C00000"/>
                </a:solidFill>
              </a:rPr>
              <a:t>Gestures are a means of communication for everyone </a:t>
            </a:r>
            <a:r>
              <a:rPr lang="en-US" sz="2400" i="1" dirty="0" smtClean="0">
                <a:solidFill>
                  <a:srgbClr val="002060"/>
                </a:solidFill>
              </a:rPr>
              <a:t>they are essential for the hearing-impaired.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Connecting two or more independent sentences by a comma without a coordinating conjunction (and, but, or, nor, for, so, yet).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Gestures are a means of communication for </a:t>
            </a:r>
            <a:r>
              <a:rPr lang="en-US" sz="2400" i="1" dirty="0" smtClean="0">
                <a:solidFill>
                  <a:srgbClr val="C00000"/>
                </a:solidFill>
              </a:rPr>
              <a:t>everyone, </a:t>
            </a:r>
            <a:r>
              <a:rPr lang="en-US" sz="2400" i="1" dirty="0">
                <a:solidFill>
                  <a:srgbClr val="002060"/>
                </a:solidFill>
              </a:rPr>
              <a:t>they are essential for the hearing-impaired. 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645752" y="5329049"/>
            <a:ext cx="180091" cy="222665"/>
          </a:xfrm>
          <a:custGeom>
            <a:avLst/>
            <a:gdLst>
              <a:gd name="connsiteX0" fmla="*/ 57627 w 180091"/>
              <a:gd name="connsiteY0" fmla="*/ 10394 h 222665"/>
              <a:gd name="connsiteX1" fmla="*/ 163762 w 180091"/>
              <a:gd name="connsiteY1" fmla="*/ 10394 h 222665"/>
              <a:gd name="connsiteX2" fmla="*/ 180091 w 180091"/>
              <a:gd name="connsiteY2" fmla="*/ 59380 h 222665"/>
              <a:gd name="connsiteX3" fmla="*/ 171927 w 180091"/>
              <a:gd name="connsiteY3" fmla="*/ 181844 h 222665"/>
              <a:gd name="connsiteX4" fmla="*/ 147434 w 180091"/>
              <a:gd name="connsiteY4" fmla="*/ 198172 h 222665"/>
              <a:gd name="connsiteX5" fmla="*/ 98448 w 180091"/>
              <a:gd name="connsiteY5" fmla="*/ 214501 h 222665"/>
              <a:gd name="connsiteX6" fmla="*/ 73955 w 180091"/>
              <a:gd name="connsiteY6" fmla="*/ 222665 h 222665"/>
              <a:gd name="connsiteX7" fmla="*/ 24969 w 180091"/>
              <a:gd name="connsiteY7" fmla="*/ 214501 h 222665"/>
              <a:gd name="connsiteX8" fmla="*/ 8641 w 180091"/>
              <a:gd name="connsiteY8" fmla="*/ 190008 h 222665"/>
              <a:gd name="connsiteX9" fmla="*/ 477 w 180091"/>
              <a:gd name="connsiteY9" fmla="*/ 132858 h 22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91" h="222665">
                <a:moveTo>
                  <a:pt x="57627" y="10394"/>
                </a:moveTo>
                <a:cubicBezTo>
                  <a:pt x="88007" y="4318"/>
                  <a:pt x="135205" y="-9596"/>
                  <a:pt x="163762" y="10394"/>
                </a:cubicBezTo>
                <a:cubicBezTo>
                  <a:pt x="177863" y="20264"/>
                  <a:pt x="180091" y="59380"/>
                  <a:pt x="180091" y="59380"/>
                </a:cubicBezTo>
                <a:cubicBezTo>
                  <a:pt x="177370" y="100201"/>
                  <a:pt x="181297" y="142020"/>
                  <a:pt x="171927" y="181844"/>
                </a:cubicBezTo>
                <a:cubicBezTo>
                  <a:pt x="169680" y="191395"/>
                  <a:pt x="156401" y="194187"/>
                  <a:pt x="147434" y="198172"/>
                </a:cubicBezTo>
                <a:cubicBezTo>
                  <a:pt x="131705" y="205162"/>
                  <a:pt x="114777" y="209058"/>
                  <a:pt x="98448" y="214501"/>
                </a:cubicBezTo>
                <a:lnTo>
                  <a:pt x="73955" y="222665"/>
                </a:lnTo>
                <a:cubicBezTo>
                  <a:pt x="57626" y="219944"/>
                  <a:pt x="39775" y="221904"/>
                  <a:pt x="24969" y="214501"/>
                </a:cubicBezTo>
                <a:cubicBezTo>
                  <a:pt x="16193" y="210113"/>
                  <a:pt x="13029" y="198784"/>
                  <a:pt x="8641" y="190008"/>
                </a:cubicBezTo>
                <a:cubicBezTo>
                  <a:pt x="-2965" y="166795"/>
                  <a:pt x="477" y="159440"/>
                  <a:pt x="477" y="1328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1016" y="4090307"/>
            <a:ext cx="115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Comma splice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34986" y="4270935"/>
            <a:ext cx="342900" cy="28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6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44181" y="89808"/>
            <a:ext cx="7962800" cy="1341976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buSzPct val="25000"/>
            </a:pPr>
            <a:r>
              <a:rPr lang="en" dirty="0" smtClean="0">
                <a:solidFill>
                  <a:srgbClr val="000000"/>
                </a:solidFill>
              </a:rPr>
              <a:t/>
            </a:r>
            <a:br>
              <a:rPr lang="en" dirty="0" smtClean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/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 smtClean="0">
                <a:solidFill>
                  <a:srgbClr val="000000"/>
                </a:solidFill>
              </a:rPr>
              <a:t/>
            </a:r>
            <a:br>
              <a:rPr lang="en" dirty="0" smtClean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/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 smtClean="0">
                <a:solidFill>
                  <a:srgbClr val="000000"/>
                </a:solidFill>
              </a:rPr>
              <a:t/>
            </a:r>
            <a:br>
              <a:rPr lang="en" dirty="0" smtClean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/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 smtClean="0">
                <a:solidFill>
                  <a:srgbClr val="000000"/>
                </a:solidFill>
              </a:rPr>
              <a:t/>
            </a:r>
            <a:br>
              <a:rPr lang="en" dirty="0" smtClean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/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 smtClean="0">
                <a:solidFill>
                  <a:srgbClr val="000000"/>
                </a:solidFill>
              </a:rPr>
              <a:t>Comma </a:t>
            </a:r>
            <a:r>
              <a:rPr lang="en" dirty="0">
                <a:solidFill>
                  <a:srgbClr val="000000"/>
                </a:solidFill>
              </a:rPr>
              <a:t>splices Out in the World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797" y="3228299"/>
            <a:ext cx="3014499" cy="343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l="20528" t="8049" r="14234" b="21212"/>
          <a:stretch/>
        </p:blipFill>
        <p:spPr>
          <a:xfrm>
            <a:off x="4934483" y="1923134"/>
            <a:ext cx="2323032" cy="18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500" y="1315034"/>
            <a:ext cx="4126867" cy="309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9933" y="296723"/>
            <a:ext cx="3845499" cy="209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8531" y="3913931"/>
            <a:ext cx="2479500" cy="26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2601" y="4410167"/>
            <a:ext cx="3128567" cy="2346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6758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611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Hind</vt:lpstr>
      <vt:lpstr>Wingdings 3</vt:lpstr>
      <vt:lpstr>Wisp</vt:lpstr>
      <vt:lpstr>Fragments,  Run-Ons, and Comma Splices</vt:lpstr>
      <vt:lpstr>What is a sentence? </vt:lpstr>
      <vt:lpstr>What is a fragment?                            #1</vt:lpstr>
      <vt:lpstr>What is a fragment?                            #2</vt:lpstr>
      <vt:lpstr>What is a fragment?                              #3</vt:lpstr>
      <vt:lpstr>Fixing sentence fragments 1</vt:lpstr>
      <vt:lpstr>Fixing sentence fragments 2</vt:lpstr>
      <vt:lpstr>What is a run-on? </vt:lpstr>
      <vt:lpstr>        Comma splices Out in the World</vt:lpstr>
      <vt:lpstr>4 fixes for run-on sentences</vt:lpstr>
      <vt:lpstr>4 fixes for run-on sentences</vt:lpstr>
      <vt:lpstr>4 fixes for run-on sentences</vt:lpstr>
      <vt:lpstr>4 fixes for run-on sentences</vt:lpstr>
    </vt:vector>
  </TitlesOfParts>
  <Company>California State University San Marcos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Fragments,  Run-Ons, and Comma Splices</dc:title>
  <dc:creator>Kseniya Gregory</dc:creator>
  <cp:lastModifiedBy>Kseniya Gregory</cp:lastModifiedBy>
  <cp:revision>28</cp:revision>
  <dcterms:created xsi:type="dcterms:W3CDTF">2016-10-17T22:24:26Z</dcterms:created>
  <dcterms:modified xsi:type="dcterms:W3CDTF">2016-10-26T00:02:46Z</dcterms:modified>
</cp:coreProperties>
</file>