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6" r:id="rId3"/>
    <p:sldId id="274" r:id="rId4"/>
    <p:sldId id="267" r:id="rId5"/>
    <p:sldId id="268" r:id="rId6"/>
    <p:sldId id="270" r:id="rId7"/>
    <p:sldId id="262" r:id="rId8"/>
    <p:sldId id="271" r:id="rId9"/>
    <p:sldId id="264" r:id="rId10"/>
    <p:sldId id="258" r:id="rId11"/>
    <p:sldId id="259" r:id="rId12"/>
    <p:sldId id="260" r:id="rId13"/>
    <p:sldId id="275" r:id="rId14"/>
    <p:sldId id="272" r:id="rId15"/>
    <p:sldId id="273" r:id="rId16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DE71981-16CD-4F6F-90B5-CCB9112F5C2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007B288-A446-402C-904E-A4684C269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80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6095564-4421-47D7-969E-2EAD584F077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22697CE-7048-4EFD-8595-45D03189B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CEUSQfYiMI" TargetMode="External"/><Relationship Id="rId2" Type="http://schemas.openxmlformats.org/officeDocument/2006/relationships/hyperlink" Target="https://www.youtube.com/watch?v=lVhJ_A8XUg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371" y="662764"/>
            <a:ext cx="7060161" cy="2677648"/>
          </a:xfrm>
        </p:spPr>
        <p:txBody>
          <a:bodyPr/>
          <a:lstStyle/>
          <a:p>
            <a:r>
              <a:rPr lang="en-US" dirty="0" smtClean="0"/>
              <a:t>The Verb: Are We All in Agreement?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106" y="5096557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Powered by: </a:t>
            </a:r>
            <a:r>
              <a:rPr lang="en-US" sz="3600" dirty="0" smtClean="0"/>
              <a:t>CSUSM</a:t>
            </a:r>
            <a:r>
              <a:rPr lang="en-US" sz="2400" dirty="0" smtClean="0"/>
              <a:t> </a:t>
            </a:r>
            <a:r>
              <a:rPr lang="en-US" sz="3600" dirty="0" smtClean="0"/>
              <a:t>Writing center</a:t>
            </a:r>
            <a:endParaRPr lang="en-US" sz="3600" dirty="0"/>
          </a:p>
        </p:txBody>
      </p:sp>
      <p:grpSp>
        <p:nvGrpSpPr>
          <p:cNvPr id="4" name="Shape 89"/>
          <p:cNvGrpSpPr/>
          <p:nvPr/>
        </p:nvGrpSpPr>
        <p:grpSpPr>
          <a:xfrm>
            <a:off x="8721306" y="1676503"/>
            <a:ext cx="2487305" cy="2902080"/>
            <a:chOff x="6342716" y="872590"/>
            <a:chExt cx="2487305" cy="2902080"/>
          </a:xfrm>
        </p:grpSpPr>
        <p:pic>
          <p:nvPicPr>
            <p:cNvPr id="5" name="Shape 9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553825" y="1803372"/>
              <a:ext cx="2162699" cy="1971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hape 91"/>
            <p:cNvSpPr/>
            <p:nvPr/>
          </p:nvSpPr>
          <p:spPr>
            <a:xfrm>
              <a:off x="6869750" y="1322575"/>
              <a:ext cx="204900" cy="441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4C5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92"/>
            <p:cNvSpPr/>
            <p:nvPr/>
          </p:nvSpPr>
          <p:spPr>
            <a:xfrm>
              <a:off x="8005424" y="1322575"/>
              <a:ext cx="204900" cy="441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4C5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93"/>
            <p:cNvSpPr txBox="1"/>
            <p:nvPr/>
          </p:nvSpPr>
          <p:spPr>
            <a:xfrm>
              <a:off x="6342716" y="915975"/>
              <a:ext cx="1259307" cy="281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" sz="20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Subject</a:t>
              </a:r>
            </a:p>
          </p:txBody>
        </p:sp>
        <p:sp>
          <p:nvSpPr>
            <p:cNvPr id="9" name="Shape 94"/>
            <p:cNvSpPr txBox="1"/>
            <p:nvPr/>
          </p:nvSpPr>
          <p:spPr>
            <a:xfrm>
              <a:off x="7781825" y="872590"/>
              <a:ext cx="1048196" cy="281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" sz="20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Verb</a:t>
              </a:r>
            </a:p>
          </p:txBody>
        </p:sp>
        <p:sp>
          <p:nvSpPr>
            <p:cNvPr id="10" name="Shape 95"/>
            <p:cNvSpPr/>
            <p:nvPr/>
          </p:nvSpPr>
          <p:spPr>
            <a:xfrm>
              <a:off x="7507075" y="2978500"/>
              <a:ext cx="128100" cy="4419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96"/>
            <p:cNvSpPr txBox="1"/>
            <p:nvPr/>
          </p:nvSpPr>
          <p:spPr>
            <a:xfrm>
              <a:off x="7066919" y="3291547"/>
              <a:ext cx="1070208" cy="45650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Agreement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70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973121" cy="39353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Some nouns that are singular in form </a:t>
            </a:r>
            <a:r>
              <a:rPr lang="en-US" sz="2400" dirty="0" smtClean="0"/>
              <a:t>may name </a:t>
            </a:r>
            <a:r>
              <a:rPr lang="en-US" sz="2400" dirty="0"/>
              <a:t>a group of people or things: </a:t>
            </a:r>
            <a:r>
              <a:rPr lang="en-US" sz="2400" b="1" i="1" dirty="0" smtClean="0"/>
              <a:t>audience, committee, class</a:t>
            </a:r>
            <a:r>
              <a:rPr lang="en-US" sz="2400" b="1" i="1" dirty="0"/>
              <a:t>, family, team, group, flock</a:t>
            </a:r>
            <a:r>
              <a:rPr lang="en-US" sz="2400" b="1" i="1" dirty="0" smtClean="0"/>
              <a:t>, herd, swarm, the public, assortment, collection, variety</a:t>
            </a:r>
            <a:endParaRPr lang="en-US" sz="2400" b="1" i="1" dirty="0"/>
          </a:p>
          <a:p>
            <a:r>
              <a:rPr lang="en-US" sz="2400" i="1" dirty="0"/>
              <a:t>Examples</a:t>
            </a:r>
            <a:r>
              <a:rPr lang="en-US" sz="2400" dirty="0" smtClean="0"/>
              <a:t>:</a:t>
            </a:r>
          </a:p>
          <a:p>
            <a:pPr lvl="1"/>
            <a:r>
              <a:rPr lang="en-US" sz="2200" dirty="0" smtClean="0"/>
              <a:t> </a:t>
            </a:r>
            <a:r>
              <a:rPr lang="en-US" sz="2200" dirty="0"/>
              <a:t>The </a:t>
            </a:r>
            <a:r>
              <a:rPr lang="en-US" sz="2200" dirty="0">
                <a:solidFill>
                  <a:srgbClr val="FF0000"/>
                </a:solidFill>
              </a:rPr>
              <a:t>jury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70C0"/>
                </a:solidFill>
              </a:rPr>
              <a:t>was dismissed </a:t>
            </a:r>
            <a:r>
              <a:rPr lang="en-US" sz="2200" dirty="0"/>
              <a:t>by the judge.</a:t>
            </a:r>
          </a:p>
          <a:p>
            <a:pPr lvl="1"/>
            <a:r>
              <a:rPr lang="en-US" sz="2200" dirty="0"/>
              <a:t>The </a:t>
            </a:r>
            <a:r>
              <a:rPr lang="en-US" sz="2200" dirty="0">
                <a:solidFill>
                  <a:srgbClr val="FF0000"/>
                </a:solidFill>
              </a:rPr>
              <a:t>class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70C0"/>
                </a:solidFill>
              </a:rPr>
              <a:t>has decided </a:t>
            </a:r>
            <a:r>
              <a:rPr lang="en-US" sz="2200" dirty="0"/>
              <a:t>to have a science table in the room.</a:t>
            </a:r>
          </a:p>
          <a:p>
            <a:pPr lvl="1" indent="-342900"/>
            <a:r>
              <a:rPr lang="en-US" sz="2200" dirty="0"/>
              <a:t>The </a:t>
            </a:r>
            <a:r>
              <a:rPr lang="en-US" sz="2200" dirty="0">
                <a:solidFill>
                  <a:srgbClr val="FF0000"/>
                </a:solidFill>
              </a:rPr>
              <a:t>family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70C0"/>
                </a:solidFill>
              </a:rPr>
              <a:t>is coming </a:t>
            </a:r>
            <a:r>
              <a:rPr lang="en-US" sz="2200" dirty="0"/>
              <a:t>for dinner</a:t>
            </a:r>
            <a:r>
              <a:rPr lang="en-US" sz="2200" dirty="0" smtClean="0"/>
              <a:t>.</a:t>
            </a:r>
          </a:p>
          <a:p>
            <a:pPr lvl="1" indent="-342900"/>
            <a:r>
              <a:rPr lang="en-US" sz="2200" dirty="0" smtClean="0"/>
              <a:t>A </a:t>
            </a:r>
            <a:r>
              <a:rPr lang="en-US" sz="2200" dirty="0" smtClean="0">
                <a:solidFill>
                  <a:srgbClr val="FF0000"/>
                </a:solidFill>
              </a:rPr>
              <a:t>variety</a:t>
            </a:r>
            <a:r>
              <a:rPr lang="en-US" sz="2200" dirty="0" smtClean="0"/>
              <a:t> of business management books </a:t>
            </a:r>
            <a:r>
              <a:rPr lang="en-US" sz="2200" dirty="0" smtClean="0">
                <a:solidFill>
                  <a:srgbClr val="0070C0"/>
                </a:solidFill>
              </a:rPr>
              <a:t>has been added </a:t>
            </a:r>
            <a:r>
              <a:rPr lang="en-US" sz="2200" dirty="0" smtClean="0"/>
              <a:t>to Kellogg Library.</a:t>
            </a:r>
          </a:p>
          <a:p>
            <a:pPr marL="0" indent="0">
              <a:buNone/>
            </a:pPr>
            <a:r>
              <a:rPr lang="en-US" sz="2400" dirty="0" smtClean="0"/>
              <a:t>A plural verb is used when the collective noun follows </a:t>
            </a:r>
            <a:r>
              <a:rPr lang="en-US" sz="2400" b="1" i="1" dirty="0" smtClean="0"/>
              <a:t>a lot of </a:t>
            </a:r>
            <a:r>
              <a:rPr lang="en-US" sz="2400" dirty="0" smtClean="0"/>
              <a:t>or </a:t>
            </a:r>
            <a:r>
              <a:rPr lang="en-US" sz="2400" b="1" i="1" dirty="0" smtClean="0"/>
              <a:t>many.</a:t>
            </a:r>
          </a:p>
          <a:p>
            <a:r>
              <a:rPr lang="en-US" sz="2400" dirty="0" smtClean="0"/>
              <a:t>Example</a:t>
            </a:r>
            <a:r>
              <a:rPr lang="en-US" sz="2400" b="1" i="1" dirty="0" smtClean="0"/>
              <a:t>: </a:t>
            </a:r>
            <a:r>
              <a:rPr lang="en-US" sz="2400" dirty="0" smtClean="0"/>
              <a:t>A lot of my </a:t>
            </a:r>
            <a:r>
              <a:rPr lang="en-US" sz="2400" dirty="0" smtClean="0">
                <a:solidFill>
                  <a:srgbClr val="FF0000"/>
                </a:solidFill>
              </a:rPr>
              <a:t>family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live</a:t>
            </a:r>
            <a:r>
              <a:rPr lang="en-US" sz="2400" dirty="0" smtClean="0"/>
              <a:t> in Pennsylvania.</a:t>
            </a:r>
            <a:endParaRPr lang="en-US" sz="2400" b="1" i="1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56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Here, There, 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Introductory words, such as </a:t>
            </a:r>
            <a:r>
              <a:rPr lang="en-US" sz="2400" i="1" dirty="0"/>
              <a:t>here</a:t>
            </a:r>
            <a:r>
              <a:rPr lang="en-US" sz="2400" dirty="0"/>
              <a:t>, </a:t>
            </a:r>
            <a:r>
              <a:rPr lang="en-US" sz="2400" i="1" dirty="0"/>
              <a:t>there</a:t>
            </a:r>
            <a:r>
              <a:rPr lang="en-US" sz="2400" dirty="0"/>
              <a:t>, and </a:t>
            </a:r>
            <a:r>
              <a:rPr lang="en-US" sz="2400" i="1" dirty="0"/>
              <a:t>where</a:t>
            </a:r>
            <a:r>
              <a:rPr lang="en-US" sz="2400" dirty="0"/>
              <a:t> are never subjects of sentences. In </a:t>
            </a:r>
            <a:r>
              <a:rPr lang="en-US" sz="2400" dirty="0" smtClean="0"/>
              <a:t>these sentences</a:t>
            </a:r>
            <a:r>
              <a:rPr lang="en-US" sz="2400" dirty="0"/>
              <a:t>, the subject usually follows the </a:t>
            </a:r>
            <a:r>
              <a:rPr lang="en-US" sz="2400" dirty="0" smtClean="0"/>
              <a:t>verb, and the verb agrees with it.</a:t>
            </a:r>
            <a:endParaRPr lang="en-US" sz="2400" dirty="0"/>
          </a:p>
          <a:p>
            <a:r>
              <a:rPr lang="en-US" sz="2400" i="1" dirty="0"/>
              <a:t>Examples</a:t>
            </a:r>
            <a:r>
              <a:rPr lang="en-US" sz="2400" dirty="0"/>
              <a:t>: Here (come, comes</a:t>
            </a:r>
            <a:r>
              <a:rPr lang="en-US" sz="2400" u="sng" dirty="0"/>
              <a:t>) Stephanie and her brother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There </a:t>
            </a:r>
            <a:r>
              <a:rPr lang="en-US" sz="2400" dirty="0" smtClean="0">
                <a:solidFill>
                  <a:srgbClr val="0070C0"/>
                </a:solidFill>
              </a:rPr>
              <a:t>are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four of us </a:t>
            </a:r>
            <a:r>
              <a:rPr lang="en-US" sz="2400" dirty="0" smtClean="0"/>
              <a:t>going to the conference.</a:t>
            </a:r>
            <a:endParaRPr lang="en-US" sz="2400" dirty="0"/>
          </a:p>
        </p:txBody>
      </p:sp>
      <p:sp>
        <p:nvSpPr>
          <p:cNvPr id="4" name="Freeform 3"/>
          <p:cNvSpPr/>
          <p:nvPr/>
        </p:nvSpPr>
        <p:spPr>
          <a:xfrm>
            <a:off x="3873260" y="4215168"/>
            <a:ext cx="1043362" cy="439948"/>
          </a:xfrm>
          <a:custGeom>
            <a:avLst/>
            <a:gdLst>
              <a:gd name="connsiteX0" fmla="*/ 0 w 1043362"/>
              <a:gd name="connsiteY0" fmla="*/ 163902 h 439948"/>
              <a:gd name="connsiteX1" fmla="*/ 189782 w 1043362"/>
              <a:gd name="connsiteY1" fmla="*/ 86265 h 439948"/>
              <a:gd name="connsiteX2" fmla="*/ 215661 w 1043362"/>
              <a:gd name="connsiteY2" fmla="*/ 69012 h 439948"/>
              <a:gd name="connsiteX3" fmla="*/ 241540 w 1043362"/>
              <a:gd name="connsiteY3" fmla="*/ 60385 h 439948"/>
              <a:gd name="connsiteX4" fmla="*/ 267419 w 1043362"/>
              <a:gd name="connsiteY4" fmla="*/ 43132 h 439948"/>
              <a:gd name="connsiteX5" fmla="*/ 353683 w 1043362"/>
              <a:gd name="connsiteY5" fmla="*/ 17253 h 439948"/>
              <a:gd name="connsiteX6" fmla="*/ 785004 w 1043362"/>
              <a:gd name="connsiteY6" fmla="*/ 25880 h 439948"/>
              <a:gd name="connsiteX7" fmla="*/ 828136 w 1043362"/>
              <a:gd name="connsiteY7" fmla="*/ 34506 h 439948"/>
              <a:gd name="connsiteX8" fmla="*/ 897148 w 1043362"/>
              <a:gd name="connsiteY8" fmla="*/ 43132 h 439948"/>
              <a:gd name="connsiteX9" fmla="*/ 948906 w 1043362"/>
              <a:gd name="connsiteY9" fmla="*/ 60385 h 439948"/>
              <a:gd name="connsiteX10" fmla="*/ 1000665 w 1043362"/>
              <a:gd name="connsiteY10" fmla="*/ 86265 h 439948"/>
              <a:gd name="connsiteX11" fmla="*/ 1009291 w 1043362"/>
              <a:gd name="connsiteY11" fmla="*/ 112144 h 439948"/>
              <a:gd name="connsiteX12" fmla="*/ 1026544 w 1043362"/>
              <a:gd name="connsiteY12" fmla="*/ 138023 h 439948"/>
              <a:gd name="connsiteX13" fmla="*/ 1035170 w 1043362"/>
              <a:gd name="connsiteY13" fmla="*/ 189782 h 439948"/>
              <a:gd name="connsiteX14" fmla="*/ 1000665 w 1043362"/>
              <a:gd name="connsiteY14" fmla="*/ 379563 h 439948"/>
              <a:gd name="connsiteX15" fmla="*/ 974785 w 1043362"/>
              <a:gd name="connsiteY15" fmla="*/ 388189 h 439948"/>
              <a:gd name="connsiteX16" fmla="*/ 948906 w 1043362"/>
              <a:gd name="connsiteY16" fmla="*/ 405442 h 439948"/>
              <a:gd name="connsiteX17" fmla="*/ 845389 w 1043362"/>
              <a:gd name="connsiteY17" fmla="*/ 431321 h 439948"/>
              <a:gd name="connsiteX18" fmla="*/ 776378 w 1043362"/>
              <a:gd name="connsiteY18" fmla="*/ 439948 h 439948"/>
              <a:gd name="connsiteX19" fmla="*/ 448574 w 1043362"/>
              <a:gd name="connsiteY19" fmla="*/ 422695 h 439948"/>
              <a:gd name="connsiteX20" fmla="*/ 379563 w 1043362"/>
              <a:gd name="connsiteY20" fmla="*/ 414068 h 439948"/>
              <a:gd name="connsiteX21" fmla="*/ 310551 w 1043362"/>
              <a:gd name="connsiteY21" fmla="*/ 396815 h 439948"/>
              <a:gd name="connsiteX22" fmla="*/ 258793 w 1043362"/>
              <a:gd name="connsiteY22" fmla="*/ 362310 h 439948"/>
              <a:gd name="connsiteX23" fmla="*/ 215661 w 1043362"/>
              <a:gd name="connsiteY23" fmla="*/ 301925 h 439948"/>
              <a:gd name="connsiteX24" fmla="*/ 189782 w 1043362"/>
              <a:gd name="connsiteY24" fmla="*/ 284672 h 439948"/>
              <a:gd name="connsiteX25" fmla="*/ 155276 w 1043362"/>
              <a:gd name="connsiteY25" fmla="*/ 232914 h 439948"/>
              <a:gd name="connsiteX26" fmla="*/ 138023 w 1043362"/>
              <a:gd name="connsiteY26" fmla="*/ 181155 h 439948"/>
              <a:gd name="connsiteX27" fmla="*/ 129397 w 1043362"/>
              <a:gd name="connsiteY27" fmla="*/ 155276 h 439948"/>
              <a:gd name="connsiteX28" fmla="*/ 112144 w 1043362"/>
              <a:gd name="connsiteY28" fmla="*/ 129397 h 439948"/>
              <a:gd name="connsiteX29" fmla="*/ 94891 w 1043362"/>
              <a:gd name="connsiteY29" fmla="*/ 77638 h 439948"/>
              <a:gd name="connsiteX30" fmla="*/ 86265 w 1043362"/>
              <a:gd name="connsiteY30" fmla="*/ 51759 h 439948"/>
              <a:gd name="connsiteX31" fmla="*/ 69012 w 1043362"/>
              <a:gd name="connsiteY31" fmla="*/ 0 h 4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43362" h="439948">
                <a:moveTo>
                  <a:pt x="0" y="163902"/>
                </a:moveTo>
                <a:cubicBezTo>
                  <a:pt x="63261" y="138023"/>
                  <a:pt x="127221" y="113792"/>
                  <a:pt x="189782" y="86265"/>
                </a:cubicBezTo>
                <a:cubicBezTo>
                  <a:pt x="199272" y="82090"/>
                  <a:pt x="206388" y="73649"/>
                  <a:pt x="215661" y="69012"/>
                </a:cubicBezTo>
                <a:cubicBezTo>
                  <a:pt x="223794" y="64945"/>
                  <a:pt x="233407" y="64452"/>
                  <a:pt x="241540" y="60385"/>
                </a:cubicBezTo>
                <a:cubicBezTo>
                  <a:pt x="250813" y="55748"/>
                  <a:pt x="257945" y="47343"/>
                  <a:pt x="267419" y="43132"/>
                </a:cubicBezTo>
                <a:cubicBezTo>
                  <a:pt x="294413" y="31135"/>
                  <a:pt x="325012" y="24421"/>
                  <a:pt x="353683" y="17253"/>
                </a:cubicBezTo>
                <a:lnTo>
                  <a:pt x="785004" y="25880"/>
                </a:lnTo>
                <a:cubicBezTo>
                  <a:pt x="799656" y="26413"/>
                  <a:pt x="813644" y="32277"/>
                  <a:pt x="828136" y="34506"/>
                </a:cubicBezTo>
                <a:cubicBezTo>
                  <a:pt x="851049" y="38031"/>
                  <a:pt x="874144" y="40257"/>
                  <a:pt x="897148" y="43132"/>
                </a:cubicBezTo>
                <a:cubicBezTo>
                  <a:pt x="914401" y="48883"/>
                  <a:pt x="933774" y="50297"/>
                  <a:pt x="948906" y="60385"/>
                </a:cubicBezTo>
                <a:cubicBezTo>
                  <a:pt x="982351" y="82682"/>
                  <a:pt x="964949" y="74359"/>
                  <a:pt x="1000665" y="86265"/>
                </a:cubicBezTo>
                <a:cubicBezTo>
                  <a:pt x="1003540" y="94891"/>
                  <a:pt x="1005225" y="104011"/>
                  <a:pt x="1009291" y="112144"/>
                </a:cubicBezTo>
                <a:cubicBezTo>
                  <a:pt x="1013928" y="121417"/>
                  <a:pt x="1023266" y="128187"/>
                  <a:pt x="1026544" y="138023"/>
                </a:cubicBezTo>
                <a:cubicBezTo>
                  <a:pt x="1032075" y="154616"/>
                  <a:pt x="1032295" y="172529"/>
                  <a:pt x="1035170" y="189782"/>
                </a:cubicBezTo>
                <a:cubicBezTo>
                  <a:pt x="1029529" y="302601"/>
                  <a:pt x="1073823" y="342985"/>
                  <a:pt x="1000665" y="379563"/>
                </a:cubicBezTo>
                <a:cubicBezTo>
                  <a:pt x="992532" y="383630"/>
                  <a:pt x="983412" y="385314"/>
                  <a:pt x="974785" y="388189"/>
                </a:cubicBezTo>
                <a:cubicBezTo>
                  <a:pt x="966159" y="393940"/>
                  <a:pt x="958380" y="401231"/>
                  <a:pt x="948906" y="405442"/>
                </a:cubicBezTo>
                <a:cubicBezTo>
                  <a:pt x="911455" y="422087"/>
                  <a:pt x="885367" y="425610"/>
                  <a:pt x="845389" y="431321"/>
                </a:cubicBezTo>
                <a:cubicBezTo>
                  <a:pt x="822439" y="434600"/>
                  <a:pt x="799382" y="437072"/>
                  <a:pt x="776378" y="439948"/>
                </a:cubicBezTo>
                <a:cubicBezTo>
                  <a:pt x="322828" y="425774"/>
                  <a:pt x="621542" y="447405"/>
                  <a:pt x="448574" y="422695"/>
                </a:cubicBezTo>
                <a:cubicBezTo>
                  <a:pt x="425624" y="419416"/>
                  <a:pt x="402349" y="418340"/>
                  <a:pt x="379563" y="414068"/>
                </a:cubicBezTo>
                <a:cubicBezTo>
                  <a:pt x="356257" y="409698"/>
                  <a:pt x="310551" y="396815"/>
                  <a:pt x="310551" y="396815"/>
                </a:cubicBezTo>
                <a:cubicBezTo>
                  <a:pt x="293298" y="385313"/>
                  <a:pt x="270295" y="379563"/>
                  <a:pt x="258793" y="362310"/>
                </a:cubicBezTo>
                <a:cubicBezTo>
                  <a:pt x="248998" y="347618"/>
                  <a:pt x="226358" y="312623"/>
                  <a:pt x="215661" y="301925"/>
                </a:cubicBezTo>
                <a:cubicBezTo>
                  <a:pt x="208330" y="294594"/>
                  <a:pt x="198408" y="290423"/>
                  <a:pt x="189782" y="284672"/>
                </a:cubicBezTo>
                <a:cubicBezTo>
                  <a:pt x="178280" y="267419"/>
                  <a:pt x="161833" y="252585"/>
                  <a:pt x="155276" y="232914"/>
                </a:cubicBezTo>
                <a:lnTo>
                  <a:pt x="138023" y="181155"/>
                </a:lnTo>
                <a:cubicBezTo>
                  <a:pt x="135148" y="172529"/>
                  <a:pt x="134441" y="162842"/>
                  <a:pt x="129397" y="155276"/>
                </a:cubicBezTo>
                <a:cubicBezTo>
                  <a:pt x="123646" y="146650"/>
                  <a:pt x="116355" y="138871"/>
                  <a:pt x="112144" y="129397"/>
                </a:cubicBezTo>
                <a:cubicBezTo>
                  <a:pt x="104758" y="112778"/>
                  <a:pt x="100642" y="94891"/>
                  <a:pt x="94891" y="77638"/>
                </a:cubicBezTo>
                <a:cubicBezTo>
                  <a:pt x="92016" y="69012"/>
                  <a:pt x="88470" y="60580"/>
                  <a:pt x="86265" y="51759"/>
                </a:cubicBezTo>
                <a:cubicBezTo>
                  <a:pt x="76078" y="11015"/>
                  <a:pt x="82940" y="27857"/>
                  <a:pt x="6901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Amount, Distance, Time, &amp;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89" y="2603500"/>
            <a:ext cx="10998679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Plural unit words of distance, time, and money are followed by singular verbs.</a:t>
            </a:r>
            <a:endParaRPr lang="en-US" sz="2000" b="1" dirty="0"/>
          </a:p>
          <a:p>
            <a:pPr marL="0" indent="0">
              <a:buNone/>
            </a:pPr>
            <a:r>
              <a:rPr lang="en-US" sz="2000" i="1" dirty="0"/>
              <a:t>Examples</a:t>
            </a:r>
            <a:r>
              <a:rPr lang="en-US" sz="2000" dirty="0" smtClean="0"/>
              <a:t>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Thirty-five </a:t>
            </a:r>
            <a:r>
              <a:rPr lang="en-US" sz="2000" dirty="0">
                <a:solidFill>
                  <a:srgbClr val="FF0000"/>
                </a:solidFill>
              </a:rPr>
              <a:t>cents </a:t>
            </a:r>
            <a:r>
              <a:rPr lang="en-US" sz="2000" dirty="0">
                <a:solidFill>
                  <a:srgbClr val="0070C0"/>
                </a:solidFill>
              </a:rPr>
              <a:t>is </a:t>
            </a:r>
            <a:r>
              <a:rPr lang="en-US" sz="2000" dirty="0" smtClean="0">
                <a:solidFill>
                  <a:schemeClr val="tx1"/>
                </a:solidFill>
              </a:rPr>
              <a:t>not </a:t>
            </a:r>
            <a:r>
              <a:rPr lang="en-US" sz="2000" dirty="0" smtClean="0"/>
              <a:t>enough </a:t>
            </a:r>
            <a:r>
              <a:rPr lang="en-US" sz="2000" dirty="0"/>
              <a:t>for lunch today. </a:t>
            </a:r>
            <a:r>
              <a:rPr lang="en-US" sz="2000" dirty="0" smtClean="0"/>
              <a:t>(money)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Two weeks </a:t>
            </a:r>
            <a:r>
              <a:rPr lang="en-US" sz="2000" dirty="0" smtClean="0">
                <a:solidFill>
                  <a:srgbClr val="0070C0"/>
                </a:solidFill>
              </a:rPr>
              <a:t>goes</a:t>
            </a:r>
            <a:r>
              <a:rPr lang="en-US" sz="2000" dirty="0" smtClean="0"/>
              <a:t> fast when you are on vacation. (time)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Six hundred miles </a:t>
            </a:r>
            <a:r>
              <a:rPr lang="en-US" sz="2000" dirty="0" smtClean="0">
                <a:solidFill>
                  <a:srgbClr val="0070C0"/>
                </a:solidFill>
              </a:rPr>
              <a:t>is</a:t>
            </a:r>
            <a:r>
              <a:rPr lang="en-US" sz="2000" dirty="0" smtClean="0"/>
              <a:t> too far to drive in one day. (distance)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Exceptionally, these kinds of terms can be plural, but you will rarely use them that way: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Two weeks </a:t>
            </a:r>
            <a:r>
              <a:rPr lang="en-US" sz="2000" dirty="0" smtClean="0"/>
              <a:t>of my life </a:t>
            </a:r>
            <a:r>
              <a:rPr lang="en-US" sz="2000" dirty="0" smtClean="0">
                <a:solidFill>
                  <a:srgbClr val="0B5AB2"/>
                </a:solidFill>
              </a:rPr>
              <a:t>remain </a:t>
            </a:r>
            <a:r>
              <a:rPr lang="en-US" sz="2000" dirty="0" smtClean="0"/>
              <a:t>vivid for me: when my boyfriend came to visit from France.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47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Fractions and Percentages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b="1" dirty="0" smtClean="0"/>
              <a:t>The verb agrees </a:t>
            </a:r>
            <a:r>
              <a:rPr lang="en-US" sz="3400" b="1" dirty="0"/>
              <a:t>with the preceding noun or clause:</a:t>
            </a:r>
            <a:r>
              <a:rPr lang="en-US" sz="3400" dirty="0"/>
              <a:t> </a:t>
            </a:r>
          </a:p>
          <a:p>
            <a:pPr marL="0" indent="0">
              <a:buNone/>
            </a:pPr>
            <a:r>
              <a:rPr lang="en-US" sz="3400" dirty="0"/>
              <a:t>Examples:</a:t>
            </a:r>
          </a:p>
          <a:p>
            <a:pPr lvl="1"/>
            <a:r>
              <a:rPr lang="en-US" sz="3200" dirty="0"/>
              <a:t>One-third of </a:t>
            </a:r>
            <a:r>
              <a:rPr lang="en-US" sz="3200" dirty="0">
                <a:solidFill>
                  <a:srgbClr val="FF0000"/>
                </a:solidFill>
              </a:rPr>
              <a:t>this article </a:t>
            </a:r>
            <a:r>
              <a:rPr lang="en-US" sz="3200" dirty="0">
                <a:solidFill>
                  <a:srgbClr val="0070C0"/>
                </a:solidFill>
              </a:rPr>
              <a:t>is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1"/>
                </a:solidFill>
              </a:rPr>
              <a:t>taken up </a:t>
            </a:r>
            <a:r>
              <a:rPr lang="en-US" sz="3200" dirty="0"/>
              <a:t>with statistical analysis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smtClean="0"/>
              <a:t>Ninety percent of </a:t>
            </a:r>
            <a:r>
              <a:rPr lang="en-US" sz="3200" dirty="0" smtClean="0">
                <a:solidFill>
                  <a:srgbClr val="FF0000"/>
                </a:solidFill>
              </a:rPr>
              <a:t>information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is</a:t>
            </a:r>
            <a:r>
              <a:rPr lang="en-US" sz="3200" dirty="0" smtClean="0"/>
              <a:t> up-to-date. </a:t>
            </a:r>
            <a:endParaRPr lang="en-US" sz="3200" dirty="0"/>
          </a:p>
          <a:p>
            <a:pPr lvl="1"/>
            <a:r>
              <a:rPr lang="en-US" sz="3200" dirty="0"/>
              <a:t>Half of </a:t>
            </a:r>
            <a:r>
              <a:rPr lang="en-US" sz="3200" dirty="0">
                <a:solidFill>
                  <a:srgbClr val="FF0000"/>
                </a:solidFill>
              </a:rPr>
              <a:t>what he writes </a:t>
            </a:r>
            <a:r>
              <a:rPr lang="en-US" sz="3200" dirty="0">
                <a:solidFill>
                  <a:srgbClr val="0070C0"/>
                </a:solidFill>
              </a:rPr>
              <a:t>is</a:t>
            </a:r>
            <a:r>
              <a:rPr lang="en-US" sz="3200" dirty="0"/>
              <a:t> undocumented.</a:t>
            </a:r>
          </a:p>
          <a:p>
            <a:pPr lvl="1"/>
            <a:r>
              <a:rPr lang="en-US" sz="3200" dirty="0"/>
              <a:t>Fifty percent of the </a:t>
            </a:r>
            <a:r>
              <a:rPr lang="en-US" sz="3200" dirty="0">
                <a:solidFill>
                  <a:srgbClr val="FF0000"/>
                </a:solidFill>
              </a:rPr>
              <a:t>computers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have</a:t>
            </a:r>
            <a:r>
              <a:rPr lang="en-US" sz="3200" dirty="0"/>
              <a:t> CD-ROM drives.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Number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154954" y="2972822"/>
            <a:ext cx="1094402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They take a singular verb when referring to a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single quantity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Example: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The number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of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students registered in the class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is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They take plural verbs when they are used as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indefinite quantifiers: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400" dirty="0" smtClean="0">
                <a:solidFill>
                  <a:schemeClr val="tx1"/>
                </a:solidFill>
              </a:rPr>
              <a:t>Example: A number of </a:t>
            </a:r>
            <a:r>
              <a:rPr lang="en-US" altLang="en-US" sz="2400" dirty="0" smtClean="0">
                <a:solidFill>
                  <a:srgbClr val="FF0000"/>
                </a:solidFill>
              </a:rPr>
              <a:t>students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 smtClean="0">
                <a:solidFill>
                  <a:srgbClr val="0070C0"/>
                </a:solidFill>
              </a:rPr>
              <a:t>were</a:t>
            </a:r>
            <a:r>
              <a:rPr lang="en-US" altLang="en-US" sz="2400" dirty="0" smtClean="0">
                <a:solidFill>
                  <a:schemeClr val="tx1"/>
                </a:solidFill>
              </a:rPr>
              <a:t> late. (= </a:t>
            </a:r>
            <a:r>
              <a:rPr lang="en-US" altLang="en-US" sz="2400" dirty="0" smtClean="0">
                <a:solidFill>
                  <a:srgbClr val="FF0000"/>
                </a:solidFill>
              </a:rPr>
              <a:t>Some</a:t>
            </a:r>
            <a:r>
              <a:rPr lang="en-US" altLang="en-US" sz="2400" dirty="0" smtClean="0">
                <a:solidFill>
                  <a:schemeClr val="tx1"/>
                </a:solidFill>
              </a:rPr>
              <a:t> students </a:t>
            </a:r>
            <a:r>
              <a:rPr lang="en-US" altLang="en-US" sz="2400" dirty="0" smtClean="0">
                <a:solidFill>
                  <a:srgbClr val="0B5AB2"/>
                </a:solidFill>
              </a:rPr>
              <a:t>were</a:t>
            </a:r>
            <a:r>
              <a:rPr lang="en-US" altLang="en-US" sz="2400" dirty="0" smtClean="0">
                <a:solidFill>
                  <a:schemeClr val="tx1"/>
                </a:solidFill>
              </a:rPr>
              <a:t> late.)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43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092041"/>
          </a:xfrm>
        </p:spPr>
        <p:txBody>
          <a:bodyPr/>
          <a:lstStyle/>
          <a:p>
            <a:pPr algn="ctr"/>
            <a:r>
              <a:rPr lang="en-US" dirty="0" smtClean="0"/>
              <a:t>Final Practice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84177" y="498913"/>
            <a:ext cx="8876082" cy="5980590"/>
            <a:chOff x="1284177" y="498913"/>
            <a:chExt cx="8876082" cy="59805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540000">
              <a:off x="1284177" y="498913"/>
              <a:ext cx="8876082" cy="598059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1379938" y="3748775"/>
              <a:ext cx="3358258" cy="0"/>
            </a:xfrm>
            <a:prstGeom prst="line">
              <a:avLst/>
            </a:prstGeom>
            <a:ln w="254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64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58" y="973668"/>
            <a:ext cx="9911751" cy="706964"/>
          </a:xfrm>
        </p:spPr>
        <p:txBody>
          <a:bodyPr/>
          <a:lstStyle/>
          <a:p>
            <a:r>
              <a:rPr lang="en-US" sz="3200" dirty="0" smtClean="0"/>
              <a:t>Subject-Verb Agreement Errors in Popular Music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"Circus" by Britney Spears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"Believe It or Not" by </a:t>
            </a:r>
            <a:r>
              <a:rPr lang="en-US" dirty="0" err="1" smtClean="0">
                <a:hlinkClick r:id="rId3"/>
              </a:rPr>
              <a:t>Nickleback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269" y="2612126"/>
            <a:ext cx="9851216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A verb agrees with its subject in number</a:t>
            </a:r>
            <a:r>
              <a:rPr lang="en-US" sz="2400" b="1" dirty="0" smtClean="0"/>
              <a:t>.</a:t>
            </a:r>
          </a:p>
          <a:p>
            <a:pPr marL="0" indent="0">
              <a:buNone/>
            </a:pPr>
            <a:r>
              <a:rPr lang="en-US" sz="2400" i="1" dirty="0"/>
              <a:t>Examples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He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fights</a:t>
            </a:r>
            <a:r>
              <a:rPr lang="en-US" sz="2400" dirty="0"/>
              <a:t>. (singular subject and singular verb)</a:t>
            </a:r>
          </a:p>
          <a:p>
            <a:pPr marL="0" indent="0">
              <a:buNone/>
            </a:pPr>
            <a:r>
              <a:rPr lang="en-US" sz="2400" dirty="0" smtClean="0"/>
              <a:t>                  </a:t>
            </a:r>
            <a:r>
              <a:rPr lang="en-US" sz="2400" dirty="0" smtClean="0">
                <a:solidFill>
                  <a:srgbClr val="FF0000"/>
                </a:solidFill>
              </a:rPr>
              <a:t>Animals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70C0"/>
                </a:solidFill>
              </a:rPr>
              <a:t>fight</a:t>
            </a:r>
            <a:r>
              <a:rPr lang="en-US" sz="2400" dirty="0"/>
              <a:t>. (plural subject and plural verb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b="1" dirty="0" smtClean="0"/>
              <a:t>Singular </a:t>
            </a:r>
            <a:r>
              <a:rPr lang="en-US" sz="2400" b="1" dirty="0"/>
              <a:t>subjects take singular verbs.</a:t>
            </a:r>
          </a:p>
          <a:p>
            <a:pPr marL="457200" lvl="1" indent="0">
              <a:buNone/>
            </a:pPr>
            <a:r>
              <a:rPr lang="en-US" sz="2400" i="1" dirty="0" smtClean="0"/>
              <a:t>     Example</a:t>
            </a:r>
            <a:r>
              <a:rPr lang="en-US" sz="2400" dirty="0" smtClean="0"/>
              <a:t>: </a:t>
            </a:r>
            <a:r>
              <a:rPr lang="en-US" sz="2400" dirty="0">
                <a:solidFill>
                  <a:srgbClr val="FF0000"/>
                </a:solidFill>
              </a:rPr>
              <a:t>The lightning </a:t>
            </a:r>
            <a:r>
              <a:rPr lang="en-US" sz="2400" dirty="0">
                <a:solidFill>
                  <a:srgbClr val="0070C0"/>
                </a:solidFill>
              </a:rPr>
              <a:t>fills</a:t>
            </a:r>
            <a:r>
              <a:rPr lang="en-US" sz="2400" dirty="0"/>
              <a:t> the sky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b="1" dirty="0" smtClean="0"/>
              <a:t>Plural </a:t>
            </a:r>
            <a:r>
              <a:rPr lang="en-US" sz="2400" b="1" dirty="0"/>
              <a:t>subjects take plural verbs.</a:t>
            </a:r>
          </a:p>
          <a:p>
            <a:pPr marL="457200" lvl="1" indent="0">
              <a:buNone/>
            </a:pPr>
            <a:r>
              <a:rPr lang="en-US" sz="2400" i="1" dirty="0" smtClean="0"/>
              <a:t>     Example</a:t>
            </a:r>
            <a:r>
              <a:rPr lang="en-US" sz="2400" dirty="0" smtClean="0"/>
              <a:t>: </a:t>
            </a:r>
            <a:r>
              <a:rPr lang="en-US" sz="2400" dirty="0">
                <a:solidFill>
                  <a:srgbClr val="FF0000"/>
                </a:solidFill>
              </a:rPr>
              <a:t>Cheetahs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run</a:t>
            </a:r>
            <a:r>
              <a:rPr lang="en-US" sz="2400" dirty="0"/>
              <a:t> faster than most other animals.</a:t>
            </a:r>
          </a:p>
        </p:txBody>
      </p:sp>
    </p:spTree>
    <p:extLst>
      <p:ext uri="{BB962C8B-B14F-4D97-AF65-F5344CB8AC3E}">
        <p14:creationId xmlns:p14="http://schemas.microsoft.com/office/powerpoint/2010/main" val="38731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45387" y="892034"/>
            <a:ext cx="10429187" cy="2677648"/>
          </a:xfrm>
        </p:spPr>
        <p:txBody>
          <a:bodyPr/>
          <a:lstStyle/>
          <a:p>
            <a:r>
              <a:rPr lang="en-US" dirty="0" smtClean="0"/>
              <a:t>So what makes subject-verb agreement complicated?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800" y="3597493"/>
            <a:ext cx="2359774" cy="23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Phrases between subject and verb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36" y="2603499"/>
            <a:ext cx="11248845" cy="3935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Sometimes a prepositional phrase comes between the subject and verb in a sentence</a:t>
            </a:r>
            <a:r>
              <a:rPr lang="en-US" sz="2400" dirty="0" smtClean="0"/>
              <a:t>.</a:t>
            </a:r>
            <a:endParaRPr lang="en-US" sz="2400" i="1" dirty="0" smtClean="0"/>
          </a:p>
          <a:p>
            <a:r>
              <a:rPr lang="en-US" sz="2400" i="1" dirty="0" smtClean="0"/>
              <a:t>Example</a:t>
            </a:r>
            <a:r>
              <a:rPr lang="en-US" sz="2400" dirty="0" smtClean="0"/>
              <a:t>: </a:t>
            </a:r>
            <a:r>
              <a:rPr lang="en-US" sz="2400" dirty="0"/>
              <a:t>The special </a:t>
            </a:r>
            <a:r>
              <a:rPr lang="en-US" sz="2400" dirty="0">
                <a:solidFill>
                  <a:srgbClr val="FF0000"/>
                </a:solidFill>
              </a:rPr>
              <a:t>effects </a:t>
            </a:r>
            <a:r>
              <a:rPr lang="en-US" sz="2400" strike="sngStrike" dirty="0" smtClean="0"/>
              <a:t>in </a:t>
            </a:r>
            <a:r>
              <a:rPr lang="en-US" sz="2400" strike="sngStrike" dirty="0"/>
              <a:t>the </a:t>
            </a:r>
            <a:r>
              <a:rPr lang="en-US" sz="2400" strike="sngStrike" dirty="0" smtClean="0"/>
              <a:t>movie </a:t>
            </a:r>
            <a:r>
              <a:rPr lang="en-US" sz="2400" dirty="0">
                <a:solidFill>
                  <a:srgbClr val="0070C0"/>
                </a:solidFill>
              </a:rPr>
              <a:t>were</a:t>
            </a:r>
            <a:r>
              <a:rPr lang="en-US" sz="2400" dirty="0"/>
              <a:t> particularly original.</a:t>
            </a:r>
          </a:p>
          <a:p>
            <a:pPr marL="0" indent="0">
              <a:buNone/>
            </a:pPr>
            <a:r>
              <a:rPr lang="en-US" sz="2400" dirty="0" smtClean="0"/>
              <a:t>Sometimes other phrases follow </a:t>
            </a:r>
            <a:r>
              <a:rPr lang="en-US" sz="2400" dirty="0"/>
              <a:t>the subject. Usually they are set </a:t>
            </a:r>
            <a:r>
              <a:rPr lang="en-US" sz="2400" dirty="0" smtClean="0"/>
              <a:t>off by </a:t>
            </a:r>
            <a:r>
              <a:rPr lang="en-US" sz="2400" dirty="0"/>
              <a:t>commas and are introduced by words and phrases like </a:t>
            </a:r>
            <a:r>
              <a:rPr lang="en-US" sz="2400" b="1" i="1" dirty="0"/>
              <a:t>including, with, in addition </a:t>
            </a:r>
            <a:r>
              <a:rPr lang="en-US" sz="2400" b="1" i="1" dirty="0" smtClean="0"/>
              <a:t>to, together </a:t>
            </a:r>
            <a:r>
              <a:rPr lang="en-US" sz="2400" b="1" i="1" dirty="0"/>
              <a:t>with, as well as</a:t>
            </a:r>
            <a:r>
              <a:rPr lang="en-US" sz="2400" b="1" dirty="0"/>
              <a:t>, or </a:t>
            </a:r>
            <a:r>
              <a:rPr lang="en-US" sz="2400" b="1" i="1" dirty="0" smtClean="0"/>
              <a:t>accompanied </a:t>
            </a:r>
            <a:r>
              <a:rPr lang="en-US" sz="2400" b="1" i="1" dirty="0"/>
              <a:t>by</a:t>
            </a:r>
            <a:r>
              <a:rPr lang="en-US" sz="2400" b="1" dirty="0" smtClean="0"/>
              <a:t>.</a:t>
            </a:r>
          </a:p>
          <a:p>
            <a:r>
              <a:rPr lang="en-US" sz="2400" i="1" dirty="0" smtClean="0"/>
              <a:t>Example</a:t>
            </a:r>
            <a:r>
              <a:rPr lang="en-US" sz="2400" dirty="0" smtClean="0"/>
              <a:t>: The </a:t>
            </a:r>
            <a:r>
              <a:rPr lang="en-US" sz="2400" dirty="0"/>
              <a:t>successful </a:t>
            </a:r>
            <a:r>
              <a:rPr lang="en-US" sz="2400" dirty="0">
                <a:solidFill>
                  <a:srgbClr val="FF0000"/>
                </a:solidFill>
              </a:rPr>
              <a:t>candidate</a:t>
            </a:r>
            <a:r>
              <a:rPr lang="en-US" sz="2400" dirty="0"/>
              <a:t>, </a:t>
            </a:r>
            <a:r>
              <a:rPr lang="en-US" sz="2400" strike="sngStrike" dirty="0"/>
              <a:t>including two of her aides</a:t>
            </a:r>
            <a:r>
              <a:rPr lang="en-US" sz="2400" dirty="0"/>
              <a:t>, (has, have) entered </a:t>
            </a:r>
            <a:r>
              <a:rPr lang="en-US" sz="2400" dirty="0" smtClean="0"/>
              <a:t>the auditorium</a:t>
            </a:r>
            <a:r>
              <a:rPr lang="en-US" sz="2400" dirty="0"/>
              <a:t>.</a:t>
            </a:r>
          </a:p>
        </p:txBody>
      </p:sp>
      <p:sp>
        <p:nvSpPr>
          <p:cNvPr id="5" name="Freeform 4"/>
          <p:cNvSpPr/>
          <p:nvPr/>
        </p:nvSpPr>
        <p:spPr>
          <a:xfrm>
            <a:off x="10136038" y="5149970"/>
            <a:ext cx="785003" cy="526211"/>
          </a:xfrm>
          <a:custGeom>
            <a:avLst/>
            <a:gdLst>
              <a:gd name="connsiteX0" fmla="*/ 0 w 785003"/>
              <a:gd name="connsiteY0" fmla="*/ 172528 h 526211"/>
              <a:gd name="connsiteX1" fmla="*/ 69011 w 785003"/>
              <a:gd name="connsiteY1" fmla="*/ 146649 h 526211"/>
              <a:gd name="connsiteX2" fmla="*/ 103517 w 785003"/>
              <a:gd name="connsiteY2" fmla="*/ 138023 h 526211"/>
              <a:gd name="connsiteX3" fmla="*/ 181154 w 785003"/>
              <a:gd name="connsiteY3" fmla="*/ 112143 h 526211"/>
              <a:gd name="connsiteX4" fmla="*/ 207034 w 785003"/>
              <a:gd name="connsiteY4" fmla="*/ 103517 h 526211"/>
              <a:gd name="connsiteX5" fmla="*/ 276045 w 785003"/>
              <a:gd name="connsiteY5" fmla="*/ 86264 h 526211"/>
              <a:gd name="connsiteX6" fmla="*/ 569343 w 785003"/>
              <a:gd name="connsiteY6" fmla="*/ 94890 h 526211"/>
              <a:gd name="connsiteX7" fmla="*/ 664234 w 785003"/>
              <a:gd name="connsiteY7" fmla="*/ 120770 h 526211"/>
              <a:gd name="connsiteX8" fmla="*/ 715992 w 785003"/>
              <a:gd name="connsiteY8" fmla="*/ 138023 h 526211"/>
              <a:gd name="connsiteX9" fmla="*/ 733245 w 785003"/>
              <a:gd name="connsiteY9" fmla="*/ 163902 h 526211"/>
              <a:gd name="connsiteX10" fmla="*/ 759124 w 785003"/>
              <a:gd name="connsiteY10" fmla="*/ 172528 h 526211"/>
              <a:gd name="connsiteX11" fmla="*/ 767751 w 785003"/>
              <a:gd name="connsiteY11" fmla="*/ 215660 h 526211"/>
              <a:gd name="connsiteX12" fmla="*/ 785003 w 785003"/>
              <a:gd name="connsiteY12" fmla="*/ 241540 h 526211"/>
              <a:gd name="connsiteX13" fmla="*/ 776377 w 785003"/>
              <a:gd name="connsiteY13" fmla="*/ 379562 h 526211"/>
              <a:gd name="connsiteX14" fmla="*/ 733245 w 785003"/>
              <a:gd name="connsiteY14" fmla="*/ 422694 h 526211"/>
              <a:gd name="connsiteX15" fmla="*/ 707366 w 785003"/>
              <a:gd name="connsiteY15" fmla="*/ 448573 h 526211"/>
              <a:gd name="connsiteX16" fmla="*/ 655607 w 785003"/>
              <a:gd name="connsiteY16" fmla="*/ 474453 h 526211"/>
              <a:gd name="connsiteX17" fmla="*/ 603849 w 785003"/>
              <a:gd name="connsiteY17" fmla="*/ 500332 h 526211"/>
              <a:gd name="connsiteX18" fmla="*/ 577969 w 785003"/>
              <a:gd name="connsiteY18" fmla="*/ 517585 h 526211"/>
              <a:gd name="connsiteX19" fmla="*/ 552090 w 785003"/>
              <a:gd name="connsiteY19" fmla="*/ 526211 h 526211"/>
              <a:gd name="connsiteX20" fmla="*/ 172528 w 785003"/>
              <a:gd name="connsiteY20" fmla="*/ 517585 h 526211"/>
              <a:gd name="connsiteX21" fmla="*/ 138022 w 785003"/>
              <a:gd name="connsiteY21" fmla="*/ 508958 h 526211"/>
              <a:gd name="connsiteX22" fmla="*/ 86264 w 785003"/>
              <a:gd name="connsiteY22" fmla="*/ 491706 h 526211"/>
              <a:gd name="connsiteX23" fmla="*/ 69011 w 785003"/>
              <a:gd name="connsiteY23" fmla="*/ 465826 h 526211"/>
              <a:gd name="connsiteX24" fmla="*/ 43132 w 785003"/>
              <a:gd name="connsiteY24" fmla="*/ 448573 h 526211"/>
              <a:gd name="connsiteX25" fmla="*/ 51758 w 785003"/>
              <a:gd name="connsiteY25" fmla="*/ 198407 h 526211"/>
              <a:gd name="connsiteX26" fmla="*/ 60385 w 785003"/>
              <a:gd name="connsiteY26" fmla="*/ 138023 h 526211"/>
              <a:gd name="connsiteX27" fmla="*/ 77637 w 785003"/>
              <a:gd name="connsiteY27" fmla="*/ 60385 h 526211"/>
              <a:gd name="connsiteX28" fmla="*/ 69011 w 785003"/>
              <a:gd name="connsiteY28" fmla="*/ 0 h 52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5003" h="526211">
                <a:moveTo>
                  <a:pt x="0" y="172528"/>
                </a:moveTo>
                <a:cubicBezTo>
                  <a:pt x="22792" y="163411"/>
                  <a:pt x="45343" y="153411"/>
                  <a:pt x="69011" y="146649"/>
                </a:cubicBezTo>
                <a:cubicBezTo>
                  <a:pt x="80411" y="143392"/>
                  <a:pt x="92161" y="141430"/>
                  <a:pt x="103517" y="138023"/>
                </a:cubicBezTo>
                <a:cubicBezTo>
                  <a:pt x="103572" y="138007"/>
                  <a:pt x="168187" y="116465"/>
                  <a:pt x="181154" y="112143"/>
                </a:cubicBezTo>
                <a:cubicBezTo>
                  <a:pt x="189781" y="109267"/>
                  <a:pt x="198117" y="105300"/>
                  <a:pt x="207034" y="103517"/>
                </a:cubicBezTo>
                <a:cubicBezTo>
                  <a:pt x="259082" y="93107"/>
                  <a:pt x="236256" y="99526"/>
                  <a:pt x="276045" y="86264"/>
                </a:cubicBezTo>
                <a:cubicBezTo>
                  <a:pt x="373811" y="89139"/>
                  <a:pt x="471657" y="90006"/>
                  <a:pt x="569343" y="94890"/>
                </a:cubicBezTo>
                <a:cubicBezTo>
                  <a:pt x="619215" y="97384"/>
                  <a:pt x="620055" y="104705"/>
                  <a:pt x="664234" y="120770"/>
                </a:cubicBezTo>
                <a:cubicBezTo>
                  <a:pt x="681325" y="126985"/>
                  <a:pt x="715992" y="138023"/>
                  <a:pt x="715992" y="138023"/>
                </a:cubicBezTo>
                <a:cubicBezTo>
                  <a:pt x="721743" y="146649"/>
                  <a:pt x="725149" y="157425"/>
                  <a:pt x="733245" y="163902"/>
                </a:cubicBezTo>
                <a:cubicBezTo>
                  <a:pt x="740345" y="169582"/>
                  <a:pt x="754080" y="164962"/>
                  <a:pt x="759124" y="172528"/>
                </a:cubicBezTo>
                <a:cubicBezTo>
                  <a:pt x="767257" y="184728"/>
                  <a:pt x="762603" y="201931"/>
                  <a:pt x="767751" y="215660"/>
                </a:cubicBezTo>
                <a:cubicBezTo>
                  <a:pt x="771391" y="225368"/>
                  <a:pt x="779252" y="232913"/>
                  <a:pt x="785003" y="241540"/>
                </a:cubicBezTo>
                <a:cubicBezTo>
                  <a:pt x="782128" y="287547"/>
                  <a:pt x="783566" y="334029"/>
                  <a:pt x="776377" y="379562"/>
                </a:cubicBezTo>
                <a:cubicBezTo>
                  <a:pt x="772543" y="403843"/>
                  <a:pt x="748580" y="409915"/>
                  <a:pt x="733245" y="422694"/>
                </a:cubicBezTo>
                <a:cubicBezTo>
                  <a:pt x="723873" y="430504"/>
                  <a:pt x="716738" y="440763"/>
                  <a:pt x="707366" y="448573"/>
                </a:cubicBezTo>
                <a:cubicBezTo>
                  <a:pt x="670283" y="479475"/>
                  <a:pt x="694512" y="455000"/>
                  <a:pt x="655607" y="474453"/>
                </a:cubicBezTo>
                <a:cubicBezTo>
                  <a:pt x="588725" y="507895"/>
                  <a:pt x="668890" y="478653"/>
                  <a:pt x="603849" y="500332"/>
                </a:cubicBezTo>
                <a:cubicBezTo>
                  <a:pt x="595222" y="506083"/>
                  <a:pt x="587242" y="512948"/>
                  <a:pt x="577969" y="517585"/>
                </a:cubicBezTo>
                <a:cubicBezTo>
                  <a:pt x="569836" y="521651"/>
                  <a:pt x="561183" y="526211"/>
                  <a:pt x="552090" y="526211"/>
                </a:cubicBezTo>
                <a:cubicBezTo>
                  <a:pt x="425537" y="526211"/>
                  <a:pt x="299049" y="520460"/>
                  <a:pt x="172528" y="517585"/>
                </a:cubicBezTo>
                <a:cubicBezTo>
                  <a:pt x="161026" y="514709"/>
                  <a:pt x="149378" y="512365"/>
                  <a:pt x="138022" y="508958"/>
                </a:cubicBezTo>
                <a:cubicBezTo>
                  <a:pt x="120603" y="503732"/>
                  <a:pt x="86264" y="491706"/>
                  <a:pt x="86264" y="491706"/>
                </a:cubicBezTo>
                <a:cubicBezTo>
                  <a:pt x="80513" y="483079"/>
                  <a:pt x="76342" y="473157"/>
                  <a:pt x="69011" y="465826"/>
                </a:cubicBezTo>
                <a:cubicBezTo>
                  <a:pt x="61680" y="458495"/>
                  <a:pt x="43799" y="458919"/>
                  <a:pt x="43132" y="448573"/>
                </a:cubicBezTo>
                <a:cubicBezTo>
                  <a:pt x="37760" y="365308"/>
                  <a:pt x="47130" y="281717"/>
                  <a:pt x="51758" y="198407"/>
                </a:cubicBezTo>
                <a:cubicBezTo>
                  <a:pt x="52886" y="178106"/>
                  <a:pt x="57293" y="158119"/>
                  <a:pt x="60385" y="138023"/>
                </a:cubicBezTo>
                <a:cubicBezTo>
                  <a:pt x="69061" y="81629"/>
                  <a:pt x="64231" y="100604"/>
                  <a:pt x="77637" y="60385"/>
                </a:cubicBezTo>
                <a:lnTo>
                  <a:pt x="6901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2603500"/>
            <a:ext cx="11093570" cy="34163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/>
              <a:t>A few </a:t>
            </a:r>
            <a:r>
              <a:rPr lang="en-US" sz="2400" b="1" dirty="0" smtClean="0"/>
              <a:t>nouns </a:t>
            </a:r>
            <a:r>
              <a:rPr lang="en-US" sz="2400" dirty="0" smtClean="0"/>
              <a:t>(</a:t>
            </a:r>
            <a:r>
              <a:rPr lang="en-US" sz="2400" i="1" dirty="0" smtClean="0"/>
              <a:t>courses, diseases, place names, news, book and film titles</a:t>
            </a:r>
            <a:r>
              <a:rPr lang="en-US" sz="2400" dirty="0" smtClean="0"/>
              <a:t>)</a:t>
            </a:r>
            <a:r>
              <a:rPr lang="en-US" sz="2400" b="1" dirty="0" smtClean="0"/>
              <a:t>, </a:t>
            </a:r>
            <a:r>
              <a:rPr lang="en-US" sz="2400" b="1" dirty="0"/>
              <a:t>though plural in form, take a singular verb.</a:t>
            </a:r>
          </a:p>
          <a:p>
            <a:r>
              <a:rPr lang="en-US" sz="2400" i="1" dirty="0"/>
              <a:t>Examples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Mathematics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seems</a:t>
            </a:r>
            <a:r>
              <a:rPr lang="en-US" sz="2400" b="1" dirty="0"/>
              <a:t> </a:t>
            </a:r>
            <a:r>
              <a:rPr lang="en-US" sz="2400" dirty="0"/>
              <a:t>easy this year.</a:t>
            </a:r>
          </a:p>
          <a:p>
            <a:pPr marL="0" indent="0">
              <a:buNone/>
            </a:pPr>
            <a:r>
              <a:rPr lang="en-US" sz="2400" dirty="0" smtClean="0"/>
              <a:t>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Mumps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70C0"/>
                </a:solidFill>
              </a:rPr>
              <a:t>is</a:t>
            </a:r>
            <a:r>
              <a:rPr lang="en-US" sz="2400" b="1" dirty="0"/>
              <a:t> </a:t>
            </a:r>
            <a:r>
              <a:rPr lang="en-US" sz="2400" dirty="0"/>
              <a:t>certainly an uncomfortable disease.</a:t>
            </a:r>
          </a:p>
          <a:p>
            <a:pPr marL="0" indent="0">
              <a:buNone/>
            </a:pPr>
            <a:r>
              <a:rPr lang="en-US" sz="2400" dirty="0" smtClean="0"/>
              <a:t>                       The </a:t>
            </a:r>
            <a:r>
              <a:rPr lang="en-US" sz="2400" dirty="0">
                <a:solidFill>
                  <a:srgbClr val="FF0000"/>
                </a:solidFill>
              </a:rPr>
              <a:t>news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was</a:t>
            </a:r>
            <a:r>
              <a:rPr lang="en-US" sz="2400" b="1" dirty="0"/>
              <a:t> </a:t>
            </a:r>
            <a:r>
              <a:rPr lang="en-US" sz="2400" dirty="0"/>
              <a:t>not good.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/>
              <a:t>A title, organization, or country, even when plural in form, usually takes a singular verb.</a:t>
            </a:r>
          </a:p>
          <a:p>
            <a:r>
              <a:rPr lang="en-US" sz="2400" i="1" dirty="0"/>
              <a:t>Example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Morgan and Company </a:t>
            </a:r>
            <a:r>
              <a:rPr lang="en-US" sz="2400" dirty="0"/>
              <a:t>(advertises, advertise) beach bags for a dollar. </a:t>
            </a:r>
          </a:p>
          <a:p>
            <a:pPr marL="0" indent="0">
              <a:buNone/>
            </a:pPr>
            <a:r>
              <a:rPr lang="en-US" sz="2400" b="1" dirty="0" smtClean="0"/>
              <a:t>A few nouns such as </a:t>
            </a:r>
            <a:r>
              <a:rPr lang="en-US" sz="2400" i="1" dirty="0" smtClean="0"/>
              <a:t>bacterium </a:t>
            </a:r>
            <a:r>
              <a:rPr lang="en-US" sz="2400" b="1" dirty="0" smtClean="0"/>
              <a:t>and</a:t>
            </a:r>
            <a:r>
              <a:rPr lang="en-US" sz="2400" i="1" dirty="0" smtClean="0"/>
              <a:t> datum </a:t>
            </a:r>
            <a:r>
              <a:rPr lang="en-US" sz="2400" b="1" dirty="0" smtClean="0"/>
              <a:t>come from another language and have kept their original plural forms, which we don’t always realize are plural.</a:t>
            </a:r>
          </a:p>
          <a:p>
            <a:r>
              <a:rPr lang="en-US" sz="2400" dirty="0" smtClean="0"/>
              <a:t>Example: The professor’s food-cost </a:t>
            </a:r>
            <a:r>
              <a:rPr lang="en-US" sz="2400" dirty="0" smtClean="0">
                <a:solidFill>
                  <a:srgbClr val="FF0000"/>
                </a:solidFill>
              </a:rPr>
              <a:t>data </a:t>
            </a:r>
            <a:r>
              <a:rPr lang="en-US" sz="2400" dirty="0" smtClean="0">
                <a:solidFill>
                  <a:srgbClr val="0070C0"/>
                </a:solidFill>
              </a:rPr>
              <a:t>have helped </a:t>
            </a:r>
            <a:r>
              <a:rPr lang="en-US" sz="2400" dirty="0" smtClean="0"/>
              <a:t>the restaurant save money.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reeform 3"/>
          <p:cNvSpPr/>
          <p:nvPr/>
        </p:nvSpPr>
        <p:spPr>
          <a:xfrm>
            <a:off x="4830792" y="4615132"/>
            <a:ext cx="1302589" cy="336493"/>
          </a:xfrm>
          <a:custGeom>
            <a:avLst/>
            <a:gdLst>
              <a:gd name="connsiteX0" fmla="*/ 0 w 1302589"/>
              <a:gd name="connsiteY0" fmla="*/ 146649 h 336493"/>
              <a:gd name="connsiteX1" fmla="*/ 86265 w 1302589"/>
              <a:gd name="connsiteY1" fmla="*/ 120770 h 336493"/>
              <a:gd name="connsiteX2" fmla="*/ 120770 w 1302589"/>
              <a:gd name="connsiteY2" fmla="*/ 112143 h 336493"/>
              <a:gd name="connsiteX3" fmla="*/ 146650 w 1302589"/>
              <a:gd name="connsiteY3" fmla="*/ 103517 h 336493"/>
              <a:gd name="connsiteX4" fmla="*/ 172529 w 1302589"/>
              <a:gd name="connsiteY4" fmla="*/ 86264 h 336493"/>
              <a:gd name="connsiteX5" fmla="*/ 224287 w 1302589"/>
              <a:gd name="connsiteY5" fmla="*/ 69011 h 336493"/>
              <a:gd name="connsiteX6" fmla="*/ 293299 w 1302589"/>
              <a:gd name="connsiteY6" fmla="*/ 51759 h 336493"/>
              <a:gd name="connsiteX7" fmla="*/ 327804 w 1302589"/>
              <a:gd name="connsiteY7" fmla="*/ 43132 h 336493"/>
              <a:gd name="connsiteX8" fmla="*/ 370936 w 1302589"/>
              <a:gd name="connsiteY8" fmla="*/ 34506 h 336493"/>
              <a:gd name="connsiteX9" fmla="*/ 439948 w 1302589"/>
              <a:gd name="connsiteY9" fmla="*/ 17253 h 336493"/>
              <a:gd name="connsiteX10" fmla="*/ 1104182 w 1302589"/>
              <a:gd name="connsiteY10" fmla="*/ 25879 h 336493"/>
              <a:gd name="connsiteX11" fmla="*/ 1138687 w 1302589"/>
              <a:gd name="connsiteY11" fmla="*/ 34506 h 336493"/>
              <a:gd name="connsiteX12" fmla="*/ 1216325 w 1302589"/>
              <a:gd name="connsiteY12" fmla="*/ 43132 h 336493"/>
              <a:gd name="connsiteX13" fmla="*/ 1242204 w 1302589"/>
              <a:gd name="connsiteY13" fmla="*/ 51759 h 336493"/>
              <a:gd name="connsiteX14" fmla="*/ 1250831 w 1302589"/>
              <a:gd name="connsiteY14" fmla="*/ 77638 h 336493"/>
              <a:gd name="connsiteX15" fmla="*/ 1268083 w 1302589"/>
              <a:gd name="connsiteY15" fmla="*/ 103517 h 336493"/>
              <a:gd name="connsiteX16" fmla="*/ 1285336 w 1302589"/>
              <a:gd name="connsiteY16" fmla="*/ 155276 h 336493"/>
              <a:gd name="connsiteX17" fmla="*/ 1293963 w 1302589"/>
              <a:gd name="connsiteY17" fmla="*/ 181155 h 336493"/>
              <a:gd name="connsiteX18" fmla="*/ 1302589 w 1302589"/>
              <a:gd name="connsiteY18" fmla="*/ 207034 h 336493"/>
              <a:gd name="connsiteX19" fmla="*/ 1268083 w 1302589"/>
              <a:gd name="connsiteY19" fmla="*/ 250166 h 336493"/>
              <a:gd name="connsiteX20" fmla="*/ 1216325 w 1302589"/>
              <a:gd name="connsiteY20" fmla="*/ 267419 h 336493"/>
              <a:gd name="connsiteX21" fmla="*/ 1190446 w 1302589"/>
              <a:gd name="connsiteY21" fmla="*/ 284672 h 336493"/>
              <a:gd name="connsiteX22" fmla="*/ 1138687 w 1302589"/>
              <a:gd name="connsiteY22" fmla="*/ 301925 h 336493"/>
              <a:gd name="connsiteX23" fmla="*/ 1112808 w 1302589"/>
              <a:gd name="connsiteY23" fmla="*/ 319177 h 336493"/>
              <a:gd name="connsiteX24" fmla="*/ 534838 w 1302589"/>
              <a:gd name="connsiteY24" fmla="*/ 327804 h 336493"/>
              <a:gd name="connsiteX25" fmla="*/ 457200 w 1302589"/>
              <a:gd name="connsiteY25" fmla="*/ 336430 h 336493"/>
              <a:gd name="connsiteX26" fmla="*/ 172529 w 1302589"/>
              <a:gd name="connsiteY26" fmla="*/ 319177 h 336493"/>
              <a:gd name="connsiteX27" fmla="*/ 129397 w 1302589"/>
              <a:gd name="connsiteY27" fmla="*/ 276045 h 336493"/>
              <a:gd name="connsiteX28" fmla="*/ 103517 w 1302589"/>
              <a:gd name="connsiteY28" fmla="*/ 258793 h 336493"/>
              <a:gd name="connsiteX29" fmla="*/ 94891 w 1302589"/>
              <a:gd name="connsiteY29" fmla="*/ 232913 h 336493"/>
              <a:gd name="connsiteX30" fmla="*/ 77638 w 1302589"/>
              <a:gd name="connsiteY30" fmla="*/ 138023 h 336493"/>
              <a:gd name="connsiteX31" fmla="*/ 69012 w 1302589"/>
              <a:gd name="connsiteY31" fmla="*/ 51759 h 336493"/>
              <a:gd name="connsiteX32" fmla="*/ 60385 w 1302589"/>
              <a:gd name="connsiteY32" fmla="*/ 0 h 33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02589" h="336493">
                <a:moveTo>
                  <a:pt x="0" y="146649"/>
                </a:moveTo>
                <a:cubicBezTo>
                  <a:pt x="105362" y="129090"/>
                  <a:pt x="6031" y="150859"/>
                  <a:pt x="86265" y="120770"/>
                </a:cubicBezTo>
                <a:cubicBezTo>
                  <a:pt x="97366" y="116607"/>
                  <a:pt x="109370" y="115400"/>
                  <a:pt x="120770" y="112143"/>
                </a:cubicBezTo>
                <a:cubicBezTo>
                  <a:pt x="129513" y="109645"/>
                  <a:pt x="138023" y="106392"/>
                  <a:pt x="146650" y="103517"/>
                </a:cubicBezTo>
                <a:cubicBezTo>
                  <a:pt x="155276" y="97766"/>
                  <a:pt x="163055" y="90475"/>
                  <a:pt x="172529" y="86264"/>
                </a:cubicBezTo>
                <a:cubicBezTo>
                  <a:pt x="189147" y="78878"/>
                  <a:pt x="207034" y="74762"/>
                  <a:pt x="224287" y="69011"/>
                </a:cubicBezTo>
                <a:cubicBezTo>
                  <a:pt x="270532" y="53596"/>
                  <a:pt x="230840" y="65639"/>
                  <a:pt x="293299" y="51759"/>
                </a:cubicBezTo>
                <a:cubicBezTo>
                  <a:pt x="304872" y="49187"/>
                  <a:pt x="316231" y="45704"/>
                  <a:pt x="327804" y="43132"/>
                </a:cubicBezTo>
                <a:cubicBezTo>
                  <a:pt x="342117" y="39951"/>
                  <a:pt x="356649" y="37803"/>
                  <a:pt x="370936" y="34506"/>
                </a:cubicBezTo>
                <a:cubicBezTo>
                  <a:pt x="394041" y="29174"/>
                  <a:pt x="439948" y="17253"/>
                  <a:pt x="439948" y="17253"/>
                </a:cubicBezTo>
                <a:lnTo>
                  <a:pt x="1104182" y="25879"/>
                </a:lnTo>
                <a:cubicBezTo>
                  <a:pt x="1116034" y="26172"/>
                  <a:pt x="1126969" y="32703"/>
                  <a:pt x="1138687" y="34506"/>
                </a:cubicBezTo>
                <a:cubicBezTo>
                  <a:pt x="1164423" y="38465"/>
                  <a:pt x="1190446" y="40257"/>
                  <a:pt x="1216325" y="43132"/>
                </a:cubicBezTo>
                <a:cubicBezTo>
                  <a:pt x="1224951" y="46008"/>
                  <a:pt x="1235774" y="45329"/>
                  <a:pt x="1242204" y="51759"/>
                </a:cubicBezTo>
                <a:cubicBezTo>
                  <a:pt x="1248634" y="58189"/>
                  <a:pt x="1246764" y="69505"/>
                  <a:pt x="1250831" y="77638"/>
                </a:cubicBezTo>
                <a:cubicBezTo>
                  <a:pt x="1255467" y="86911"/>
                  <a:pt x="1263872" y="94043"/>
                  <a:pt x="1268083" y="103517"/>
                </a:cubicBezTo>
                <a:cubicBezTo>
                  <a:pt x="1275469" y="120136"/>
                  <a:pt x="1279585" y="138023"/>
                  <a:pt x="1285336" y="155276"/>
                </a:cubicBezTo>
                <a:lnTo>
                  <a:pt x="1293963" y="181155"/>
                </a:lnTo>
                <a:lnTo>
                  <a:pt x="1302589" y="207034"/>
                </a:lnTo>
                <a:cubicBezTo>
                  <a:pt x="1293235" y="235097"/>
                  <a:pt x="1298621" y="236594"/>
                  <a:pt x="1268083" y="250166"/>
                </a:cubicBezTo>
                <a:cubicBezTo>
                  <a:pt x="1251464" y="257552"/>
                  <a:pt x="1216325" y="267419"/>
                  <a:pt x="1216325" y="267419"/>
                </a:cubicBezTo>
                <a:cubicBezTo>
                  <a:pt x="1207699" y="273170"/>
                  <a:pt x="1199920" y="280461"/>
                  <a:pt x="1190446" y="284672"/>
                </a:cubicBezTo>
                <a:cubicBezTo>
                  <a:pt x="1173827" y="292058"/>
                  <a:pt x="1153819" y="291837"/>
                  <a:pt x="1138687" y="301925"/>
                </a:cubicBezTo>
                <a:cubicBezTo>
                  <a:pt x="1130061" y="307676"/>
                  <a:pt x="1123166" y="318733"/>
                  <a:pt x="1112808" y="319177"/>
                </a:cubicBezTo>
                <a:cubicBezTo>
                  <a:pt x="920307" y="327427"/>
                  <a:pt x="727495" y="324928"/>
                  <a:pt x="534838" y="327804"/>
                </a:cubicBezTo>
                <a:cubicBezTo>
                  <a:pt x="508959" y="330679"/>
                  <a:pt x="483239" y="336430"/>
                  <a:pt x="457200" y="336430"/>
                </a:cubicBezTo>
                <a:cubicBezTo>
                  <a:pt x="262444" y="336430"/>
                  <a:pt x="288395" y="338490"/>
                  <a:pt x="172529" y="319177"/>
                </a:cubicBezTo>
                <a:cubicBezTo>
                  <a:pt x="103516" y="273170"/>
                  <a:pt x="186910" y="333556"/>
                  <a:pt x="129397" y="276045"/>
                </a:cubicBezTo>
                <a:cubicBezTo>
                  <a:pt x="122066" y="268714"/>
                  <a:pt x="112144" y="264544"/>
                  <a:pt x="103517" y="258793"/>
                </a:cubicBezTo>
                <a:cubicBezTo>
                  <a:pt x="100642" y="250166"/>
                  <a:pt x="97096" y="241735"/>
                  <a:pt x="94891" y="232913"/>
                </a:cubicBezTo>
                <a:cubicBezTo>
                  <a:pt x="90477" y="215255"/>
                  <a:pt x="79560" y="153395"/>
                  <a:pt x="77638" y="138023"/>
                </a:cubicBezTo>
                <a:cubicBezTo>
                  <a:pt x="74054" y="109348"/>
                  <a:pt x="72596" y="80434"/>
                  <a:pt x="69012" y="51759"/>
                </a:cubicBezTo>
                <a:cubicBezTo>
                  <a:pt x="66842" y="34403"/>
                  <a:pt x="60385" y="0"/>
                  <a:pt x="603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Either…or/ Neither…nor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verb agrees with the subject closer to </a:t>
            </a:r>
            <a:r>
              <a:rPr lang="en-US" sz="2400" dirty="0" smtClean="0"/>
              <a:t>it.</a:t>
            </a:r>
          </a:p>
          <a:p>
            <a:r>
              <a:rPr lang="en-US" sz="2400" i="1" dirty="0"/>
              <a:t>Examples</a:t>
            </a:r>
            <a:r>
              <a:rPr lang="en-US" sz="2400" dirty="0"/>
              <a:t>: </a:t>
            </a:r>
            <a:r>
              <a:rPr lang="en-US" sz="2400" dirty="0" smtClean="0"/>
              <a:t>Either the directors </a:t>
            </a:r>
            <a:r>
              <a:rPr lang="en-US" sz="2400" dirty="0"/>
              <a:t>or </a:t>
            </a:r>
            <a:r>
              <a:rPr lang="en-US" sz="2400" dirty="0" smtClean="0"/>
              <a:t>| </a:t>
            </a:r>
            <a:r>
              <a:rPr lang="en-US" sz="2400" dirty="0" smtClean="0">
                <a:solidFill>
                  <a:srgbClr val="FF0000"/>
                </a:solidFill>
              </a:rPr>
              <a:t>their </a:t>
            </a:r>
            <a:r>
              <a:rPr lang="en-US" sz="2400" dirty="0">
                <a:solidFill>
                  <a:srgbClr val="FF0000"/>
                </a:solidFill>
              </a:rPr>
              <a:t>assistant </a:t>
            </a:r>
            <a:r>
              <a:rPr lang="en-US" sz="2400" dirty="0">
                <a:solidFill>
                  <a:srgbClr val="0070C0"/>
                </a:solidFill>
              </a:rPr>
              <a:t>is</a:t>
            </a:r>
            <a:r>
              <a:rPr lang="en-US" sz="2400" dirty="0"/>
              <a:t> due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to </a:t>
            </a:r>
            <a:r>
              <a:rPr lang="en-US" sz="2400" dirty="0"/>
              <a:t>arrive tonight.</a:t>
            </a:r>
          </a:p>
          <a:p>
            <a:pPr marL="0" indent="0">
              <a:buNone/>
            </a:pPr>
            <a:r>
              <a:rPr lang="en-US" sz="2400" dirty="0" smtClean="0"/>
              <a:t>                       Neither Professor Matiash nor | </a:t>
            </a:r>
            <a:r>
              <a:rPr lang="en-US" sz="2400" dirty="0" smtClean="0">
                <a:solidFill>
                  <a:srgbClr val="FF0000"/>
                </a:solidFill>
              </a:rPr>
              <a:t>her students             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</a:t>
            </a:r>
            <a:r>
              <a:rPr lang="en-US" sz="2400" dirty="0" smtClean="0">
                <a:solidFill>
                  <a:srgbClr val="0070C0"/>
                </a:solidFill>
              </a:rPr>
              <a:t>know</a:t>
            </a:r>
            <a:r>
              <a:rPr lang="en-US" sz="2400" dirty="0" smtClean="0"/>
              <a:t> what comes next.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Quantifiers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ingular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76377" y="3179762"/>
            <a:ext cx="5203735" cy="2840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each, </a:t>
            </a:r>
            <a:r>
              <a:rPr lang="en-US" sz="2400" i="1" dirty="0"/>
              <a:t>one, everyone, </a:t>
            </a:r>
            <a:r>
              <a:rPr lang="en-US" sz="2400" i="1" dirty="0" smtClean="0"/>
              <a:t>either, neither, everybody, no </a:t>
            </a:r>
            <a:r>
              <a:rPr lang="en-US" sz="2400" i="1" dirty="0"/>
              <a:t>one, nobody, anyone, anybody, someone, somebody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Example:</a:t>
            </a:r>
            <a:r>
              <a:rPr lang="en-US" sz="2400" dirty="0" smtClean="0">
                <a:solidFill>
                  <a:srgbClr val="FF0000"/>
                </a:solidFill>
              </a:rPr>
              <a:t> No </a:t>
            </a:r>
            <a:r>
              <a:rPr lang="en-US" sz="2400" dirty="0">
                <a:solidFill>
                  <a:srgbClr val="FF0000"/>
                </a:solidFill>
              </a:rPr>
              <a:t>one </a:t>
            </a:r>
            <a:r>
              <a:rPr lang="en-US" sz="2400" dirty="0">
                <a:solidFill>
                  <a:srgbClr val="0070C0"/>
                </a:solidFill>
              </a:rPr>
              <a:t>understands</a:t>
            </a:r>
            <a:r>
              <a:rPr lang="en-US" sz="2400" dirty="0"/>
              <a:t> a person who mumbles.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Plural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both, few, many, </a:t>
            </a:r>
            <a:r>
              <a:rPr lang="en-US" sz="2400" i="1" dirty="0" smtClean="0"/>
              <a:t>several</a:t>
            </a:r>
            <a:endParaRPr lang="en-US" sz="2400" i="1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Example: </a:t>
            </a:r>
            <a:r>
              <a:rPr lang="en-US" sz="2400" dirty="0">
                <a:solidFill>
                  <a:srgbClr val="FF0000"/>
                </a:solidFill>
              </a:rPr>
              <a:t>Few </a:t>
            </a:r>
            <a:r>
              <a:rPr lang="en-US" sz="2400" dirty="0" smtClean="0"/>
              <a:t>of </a:t>
            </a:r>
            <a:r>
              <a:rPr lang="en-US" sz="2400" dirty="0"/>
              <a:t>my </a:t>
            </a:r>
            <a:r>
              <a:rPr lang="en-US" sz="2400" dirty="0" smtClean="0"/>
              <a:t>classmates </a:t>
            </a:r>
            <a:r>
              <a:rPr lang="en-US" sz="2400" dirty="0" smtClean="0">
                <a:solidFill>
                  <a:srgbClr val="0070C0"/>
                </a:solidFill>
              </a:rPr>
              <a:t>live</a:t>
            </a:r>
            <a:r>
              <a:rPr lang="en-US" sz="2400" dirty="0" smtClean="0"/>
              <a:t> on campus.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19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789</TotalTime>
  <Words>820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 Boardroom</vt:lpstr>
      <vt:lpstr>The Verb: Are We All in Agreement?</vt:lpstr>
      <vt:lpstr>PowerPoint Presentation</vt:lpstr>
      <vt:lpstr>Subject-Verb Agreement Errors in Popular Music</vt:lpstr>
      <vt:lpstr>General Principle</vt:lpstr>
      <vt:lpstr>So what makes subject-verb agreement complicated?</vt:lpstr>
      <vt:lpstr>Phrases between subject and verb</vt:lpstr>
      <vt:lpstr>Special Nouns</vt:lpstr>
      <vt:lpstr>Either…or/ Neither…nor</vt:lpstr>
      <vt:lpstr>Quantifiers</vt:lpstr>
      <vt:lpstr>Collective Nouns</vt:lpstr>
      <vt:lpstr>Here, There, Where</vt:lpstr>
      <vt:lpstr>Amount, Distance, Time, &amp; Money</vt:lpstr>
      <vt:lpstr>Fractions and Percentages</vt:lpstr>
      <vt:lpstr>Number </vt:lpstr>
      <vt:lpstr>Final Practice</vt:lpstr>
    </vt:vector>
  </TitlesOfParts>
  <Company>California State University San Marcos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Verb: Are We All in Agreement?</dc:title>
  <dc:creator>Kseniya Gregory</dc:creator>
  <cp:lastModifiedBy>Kseniya Gregory</cp:lastModifiedBy>
  <cp:revision>44</cp:revision>
  <cp:lastPrinted>2016-09-13T15:44:44Z</cp:lastPrinted>
  <dcterms:created xsi:type="dcterms:W3CDTF">2016-09-09T17:25:08Z</dcterms:created>
  <dcterms:modified xsi:type="dcterms:W3CDTF">2016-09-14T21:22:13Z</dcterms:modified>
</cp:coreProperties>
</file>