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68" r:id="rId3"/>
    <p:sldId id="262" r:id="rId4"/>
    <p:sldId id="273" r:id="rId5"/>
    <p:sldId id="279" r:id="rId6"/>
    <p:sldId id="277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3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56"/>
    <p:restoredTop sz="94671"/>
  </p:normalViewPr>
  <p:slideViewPr>
    <p:cSldViewPr snapToGrid="0" snapToObjects="1">
      <p:cViewPr varScale="1">
        <p:scale>
          <a:sx n="74" d="100"/>
          <a:sy n="74" d="100"/>
        </p:scale>
        <p:origin x="7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B1164A-A5B8-DC4C-9AF8-BC984ECDC54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3A6F11-BD7B-5C41-9C31-1E784D4C4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4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A88845-9936-0D4C-9460-675520ED312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D72227D-805D-4845-B246-31BF3EBE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227D-805D-4845-B246-31BF3EBEBE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71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227D-805D-4845-B246-31BF3EBEBE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9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227D-805D-4845-B246-31BF3EBEBE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9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C4986D-6BE9-4264-908F-02DB36FD8D6C}" type="datetime1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usm.edu/assessmen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1528925"/>
            <a:ext cx="6400800" cy="1752600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4000" dirty="0">
                <a:solidFill>
                  <a:srgbClr val="C33E32"/>
                </a:solidFill>
              </a:rPr>
              <a:t>Report on University Assessment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93009" y="5261956"/>
            <a:ext cx="66289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Presented by Regina Eisenbach, Dean of Academic Programs</a:t>
            </a:r>
          </a:p>
          <a:p>
            <a:pPr algn="ctr"/>
            <a:endParaRPr lang="en-US" dirty="0"/>
          </a:p>
          <a:p>
            <a:pPr algn="ctr"/>
            <a:r>
              <a:rPr lang="en-US" sz="1400"/>
              <a:t>May 1, </a:t>
            </a:r>
            <a:r>
              <a:rPr lang="en-US" sz="1400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26405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981200"/>
            <a:ext cx="8478157" cy="4275667"/>
          </a:xfrm>
        </p:spPr>
        <p:txBody>
          <a:bodyPr/>
          <a:lstStyle/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800" dirty="0"/>
              <a:t>Assessment accomplishments</a:t>
            </a:r>
          </a:p>
          <a:p>
            <a:pPr lvl="1">
              <a:spcBef>
                <a:spcPts val="0"/>
              </a:spcBef>
              <a:buFont typeface="Courier New" charset="0"/>
              <a:buChar char="o"/>
            </a:pPr>
            <a:r>
              <a:rPr lang="en-US" dirty="0">
                <a:highlight>
                  <a:srgbClr val="FFFF00"/>
                </a:highlight>
              </a:rPr>
              <a:t>UAC Meeting Regularly with positive feedback from programs on structure</a:t>
            </a:r>
          </a:p>
          <a:p>
            <a:pPr lvl="1">
              <a:spcBef>
                <a:spcPts val="0"/>
              </a:spcBef>
              <a:buFont typeface="Courier New" charset="0"/>
              <a:buChar char="o"/>
            </a:pPr>
            <a:r>
              <a:rPr lang="en-US" dirty="0"/>
              <a:t>Annual Program Assessment</a:t>
            </a:r>
          </a:p>
          <a:p>
            <a:pPr lvl="1">
              <a:spcBef>
                <a:spcPts val="0"/>
              </a:spcBef>
              <a:buFont typeface="Courier New" charset="0"/>
              <a:buChar char="o"/>
            </a:pPr>
            <a:r>
              <a:rPr lang="en-US" dirty="0"/>
              <a:t>Annual Assessment Activity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800" dirty="0"/>
              <a:t>Plans for next year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800" dirty="0"/>
              <a:t>Questions &amp; Answers</a:t>
            </a:r>
          </a:p>
          <a:p>
            <a:pPr>
              <a:buFont typeface="Courier New"/>
              <a:buChar char="o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45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UAC Restructure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608332"/>
              </p:ext>
            </p:extLst>
          </p:nvPr>
        </p:nvGraphicFramePr>
        <p:xfrm>
          <a:off x="569343" y="2763982"/>
          <a:ext cx="7909639" cy="1892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5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4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487">
                <a:tc>
                  <a:txBody>
                    <a:bodyPr/>
                    <a:lstStyle/>
                    <a:p>
                      <a:r>
                        <a:rPr lang="en-US" sz="2800" dirty="0"/>
                        <a:t>Fall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Spring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5079">
                <a:tc>
                  <a:txBody>
                    <a:bodyPr/>
                    <a:lstStyle/>
                    <a:p>
                      <a:br>
                        <a:rPr lang="en-US" dirty="0"/>
                      </a:br>
                      <a:r>
                        <a:rPr lang="en-US" dirty="0"/>
                        <a:t>Fall meeting cancelled due to president search forum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br>
                        <a:rPr lang="en-US" dirty="0"/>
                      </a:br>
                      <a:r>
                        <a:rPr lang="en-US" dirty="0"/>
                        <a:t>Number of programs (majors) represented*</a:t>
                      </a:r>
                      <a:r>
                        <a:rPr lang="en-US" baseline="0" dirty="0"/>
                        <a:t> at meeting: 37  (62%)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5018" y="1524000"/>
            <a:ext cx="77391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Representatives from all 51 programs (majors) attend two lunch meetings to discuss campus assessment efforts, support each other, and receive feedback from 4-5 peers on assessment activity.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3971F5-2651-4A56-85CE-D6DB57622DF2}"/>
              </a:ext>
            </a:extLst>
          </p:cNvPr>
          <p:cNvSpPr txBox="1"/>
          <p:nvPr/>
        </p:nvSpPr>
        <p:spPr>
          <a:xfrm>
            <a:off x="569343" y="4891177"/>
            <a:ext cx="7909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*New programs and programs going through Program Review are not required to submit annual assessments; therefore, not required to attend UAC meetings.</a:t>
            </a:r>
          </a:p>
        </p:txBody>
      </p:sp>
    </p:spTree>
    <p:extLst>
      <p:ext uri="{BB962C8B-B14F-4D97-AF65-F5344CB8AC3E}">
        <p14:creationId xmlns:p14="http://schemas.microsoft.com/office/powerpoint/2010/main" val="118043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Annual Program 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24" y="1524000"/>
            <a:ext cx="8229600" cy="28363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Assessment Reports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548640" lvl="2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sz="1500" dirty="0"/>
            </a:br>
            <a:endParaRPr lang="en-US" sz="15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CBB1711-BF6E-4A9F-8706-1D275270B3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760066"/>
              </p:ext>
            </p:extLst>
          </p:nvPr>
        </p:nvGraphicFramePr>
        <p:xfrm>
          <a:off x="457200" y="2026466"/>
          <a:ext cx="8057067" cy="2971800"/>
        </p:xfrm>
        <a:graphic>
          <a:graphicData uri="http://schemas.openxmlformats.org/drawingml/2006/table">
            <a:tbl>
              <a:tblPr/>
              <a:tblGrid>
                <a:gridCol w="1648037">
                  <a:extLst>
                    <a:ext uri="{9D8B030D-6E8A-4147-A177-3AD203B41FA5}">
                      <a16:colId xmlns:a16="http://schemas.microsoft.com/office/drawing/2014/main" val="2917389740"/>
                    </a:ext>
                  </a:extLst>
                </a:gridCol>
                <a:gridCol w="640903">
                  <a:extLst>
                    <a:ext uri="{9D8B030D-6E8A-4147-A177-3AD203B41FA5}">
                      <a16:colId xmlns:a16="http://schemas.microsoft.com/office/drawing/2014/main" val="2899200127"/>
                    </a:ext>
                  </a:extLst>
                </a:gridCol>
                <a:gridCol w="640903">
                  <a:extLst>
                    <a:ext uri="{9D8B030D-6E8A-4147-A177-3AD203B41FA5}">
                      <a16:colId xmlns:a16="http://schemas.microsoft.com/office/drawing/2014/main" val="2596341493"/>
                    </a:ext>
                  </a:extLst>
                </a:gridCol>
                <a:gridCol w="640903">
                  <a:extLst>
                    <a:ext uri="{9D8B030D-6E8A-4147-A177-3AD203B41FA5}">
                      <a16:colId xmlns:a16="http://schemas.microsoft.com/office/drawing/2014/main" val="3343376882"/>
                    </a:ext>
                  </a:extLst>
                </a:gridCol>
                <a:gridCol w="640903">
                  <a:extLst>
                    <a:ext uri="{9D8B030D-6E8A-4147-A177-3AD203B41FA5}">
                      <a16:colId xmlns:a16="http://schemas.microsoft.com/office/drawing/2014/main" val="2912794972"/>
                    </a:ext>
                  </a:extLst>
                </a:gridCol>
                <a:gridCol w="640903">
                  <a:extLst>
                    <a:ext uri="{9D8B030D-6E8A-4147-A177-3AD203B41FA5}">
                      <a16:colId xmlns:a16="http://schemas.microsoft.com/office/drawing/2014/main" val="3318006806"/>
                    </a:ext>
                  </a:extLst>
                </a:gridCol>
                <a:gridCol w="640903">
                  <a:extLst>
                    <a:ext uri="{9D8B030D-6E8A-4147-A177-3AD203B41FA5}">
                      <a16:colId xmlns:a16="http://schemas.microsoft.com/office/drawing/2014/main" val="724421908"/>
                    </a:ext>
                  </a:extLst>
                </a:gridCol>
                <a:gridCol w="640903">
                  <a:extLst>
                    <a:ext uri="{9D8B030D-6E8A-4147-A177-3AD203B41FA5}">
                      <a16:colId xmlns:a16="http://schemas.microsoft.com/office/drawing/2014/main" val="3360426102"/>
                    </a:ext>
                  </a:extLst>
                </a:gridCol>
                <a:gridCol w="640903">
                  <a:extLst>
                    <a:ext uri="{9D8B030D-6E8A-4147-A177-3AD203B41FA5}">
                      <a16:colId xmlns:a16="http://schemas.microsoft.com/office/drawing/2014/main" val="1466050421"/>
                    </a:ext>
                  </a:extLst>
                </a:gridCol>
                <a:gridCol w="640903">
                  <a:extLst>
                    <a:ext uri="{9D8B030D-6E8A-4147-A177-3AD203B41FA5}">
                      <a16:colId xmlns:a16="http://schemas.microsoft.com/office/drawing/2014/main" val="3774545242"/>
                    </a:ext>
                  </a:extLst>
                </a:gridCol>
                <a:gridCol w="640903">
                  <a:extLst>
                    <a:ext uri="{9D8B030D-6E8A-4147-A177-3AD203B41FA5}">
                      <a16:colId xmlns:a16="http://schemas.microsoft.com/office/drawing/2014/main" val="2675976210"/>
                    </a:ext>
                  </a:extLst>
                </a:gridCol>
              </a:tblGrid>
              <a:tr h="196850">
                <a:tc gridSpan="11">
                  <a:txBody>
                    <a:bodyPr/>
                    <a:lstStyle/>
                    <a:p>
                      <a:pPr algn="l" fontAlgn="base"/>
                      <a:r>
                        <a:rPr lang="en-US" sz="1400" b="1" i="0" u="none" strike="noStrike" dirty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Annual Assessment Activity - Cumulative Submission</a:t>
                      </a:r>
                      <a:r>
                        <a:rPr lang="en-US" sz="1400" b="0" i="0" dirty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 dirty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672823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r" fontAlgn="base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AY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7D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2013-2014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7D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2014-2015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7D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7D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7D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  <a:r>
                        <a:rPr lang="en-US" sz="11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7D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140023"/>
                  </a:ext>
                </a:extLst>
              </a:tr>
              <a:tr h="222250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Activity</a:t>
                      </a:r>
                      <a:r>
                        <a:rPr lang="en-US" sz="1200" b="0" i="0" dirty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br>
                        <a:rPr lang="en-US" sz="1200" b="0" i="0" dirty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0" dirty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r>
                        <a:rPr lang="en-US" sz="1000" b="0" i="0" u="none" strike="noStrike" dirty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N=Required to submit</a:t>
                      </a:r>
                      <a:r>
                        <a:rPr lang="en-US" sz="1000" b="0" i="0" dirty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 dirty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UG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Grad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UG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Grad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UG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Grad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UG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Grad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UG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Grad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30536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9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N=27</a:t>
                      </a:r>
                      <a:r>
                        <a:rPr lang="en-US" sz="9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9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N=13</a:t>
                      </a:r>
                      <a:r>
                        <a:rPr lang="en-US" sz="9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9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N=27</a:t>
                      </a:r>
                      <a:r>
                        <a:rPr lang="en-US" sz="9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9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N=15</a:t>
                      </a:r>
                      <a:r>
                        <a:rPr lang="en-US" sz="9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9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N=28</a:t>
                      </a:r>
                      <a:r>
                        <a:rPr lang="en-US" sz="9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9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N=15</a:t>
                      </a:r>
                      <a:r>
                        <a:rPr lang="en-US" sz="9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9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N=33</a:t>
                      </a:r>
                      <a:r>
                        <a:rPr lang="en-US" sz="9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9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N=18</a:t>
                      </a:r>
                      <a:r>
                        <a:rPr lang="en-US" sz="9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9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N=31</a:t>
                      </a:r>
                      <a:r>
                        <a:rPr lang="en-US" sz="9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9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N=15</a:t>
                      </a:r>
                      <a:r>
                        <a:rPr lang="en-US" sz="9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6153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Annual Report Submitted</a:t>
                      </a:r>
                      <a:r>
                        <a:rPr lang="en-US" sz="1200" b="0" i="0" dirty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 dirty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  <a:r>
                        <a:rPr lang="en-US" sz="11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r>
                        <a:rPr lang="en-US" sz="11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5975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Revision/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b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Planning Year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  <a:r>
                        <a:rPr lang="en-US" sz="11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  <a:r>
                        <a:rPr lang="en-US" sz="11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142207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Year One -ProgramReview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  <a:r>
                        <a:rPr lang="en-US" sz="11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  <a:r>
                        <a:rPr lang="en-US" sz="11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967504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algn="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89%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102%*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109%*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111%*</a:t>
                      </a:r>
                      <a:r>
                        <a:rPr lang="en-US" sz="12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114%*</a:t>
                      </a:r>
                      <a:r>
                        <a:rPr lang="en-US" sz="11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119%*</a:t>
                      </a:r>
                      <a:r>
                        <a:rPr lang="en-US" sz="1100" b="0" i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077746"/>
                  </a:ext>
                </a:extLst>
              </a:tr>
              <a:tr h="158750">
                <a:tc gridSpan="11">
                  <a:txBody>
                    <a:bodyPr/>
                    <a:lstStyle/>
                    <a:p>
                      <a:pPr algn="l" fontAlgn="base"/>
                      <a:r>
                        <a:rPr lang="en-US" sz="1000" b="0" i="0" u="none" strike="noStrike" dirty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*Some programs choose to submit report/plan during program review but not required to do so</a:t>
                      </a:r>
                      <a:r>
                        <a:rPr lang="en-US" sz="1000" b="0" i="0" dirty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 dirty="0">
                        <a:solidFill>
                          <a:srgbClr val="292934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021903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F64639CB-4B71-448F-AEB4-E8E700450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768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74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Assessment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sz="2200" dirty="0"/>
              <a:t>GE assessment</a:t>
            </a:r>
            <a:br>
              <a:rPr lang="en-US" sz="2200" dirty="0"/>
            </a:br>
            <a:endParaRPr lang="en-US" sz="1400" dirty="0"/>
          </a:p>
          <a:p>
            <a:pPr marL="285750" indent="-285750"/>
            <a:r>
              <a:rPr lang="en-US" sz="2200" dirty="0"/>
              <a:t>Assessment Faire 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dirty="0"/>
              <a:t>8 presentations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dirty="0"/>
              <a:t>xx attendees</a:t>
            </a:r>
            <a:br>
              <a:rPr lang="en-US" dirty="0"/>
            </a:br>
            <a:endParaRPr lang="en-US" sz="1400" dirty="0"/>
          </a:p>
          <a:p>
            <a:pPr marL="285750" indent="-285750"/>
            <a:r>
              <a:rPr lang="en-US" sz="2200" dirty="0"/>
              <a:t>Workshops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dirty="0"/>
              <a:t>Summer Teaching Institute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dirty="0"/>
              <a:t>Teaching Toolbox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dirty="0"/>
              <a:t>Online Teaching FLC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dirty="0"/>
              <a:t>WASC’s Academic Resource Conference</a:t>
            </a:r>
          </a:p>
          <a:p>
            <a:pPr marL="1017270" lvl="2" indent="-285750">
              <a:buFont typeface="Courier New" charset="0"/>
              <a:buChar char="o"/>
            </a:pPr>
            <a:r>
              <a:rPr lang="en-US" dirty="0"/>
              <a:t>Creative &amp; Courageous Ideas for Sustainable Assessment (AALHE)</a:t>
            </a:r>
          </a:p>
          <a:p>
            <a:pPr marL="1017270" lvl="2" indent="-285750">
              <a:buFont typeface="Courier New" charset="0"/>
              <a:buChar char="o"/>
            </a:pPr>
            <a:r>
              <a:rPr lang="en-US" dirty="0">
                <a:latin typeface="+mj-lt"/>
              </a:rPr>
              <a:t>Working Across our Campus to Engage Faculty and Staff in Assessment​ (Co-present with Cal Poly Pomona)</a:t>
            </a:r>
          </a:p>
        </p:txBody>
      </p:sp>
    </p:spTree>
    <p:extLst>
      <p:ext uri="{BB962C8B-B14F-4D97-AF65-F5344CB8AC3E}">
        <p14:creationId xmlns:p14="http://schemas.microsoft.com/office/powerpoint/2010/main" val="63846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UAC plans for next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70022"/>
            <a:ext cx="8229600" cy="1106978"/>
          </a:xfrm>
        </p:spPr>
        <p:txBody>
          <a:bodyPr/>
          <a:lstStyle/>
          <a:p>
            <a:r>
              <a:rPr lang="en-US" dirty="0"/>
              <a:t>More Info: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http://www.csusm.edu/assessment/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2815"/>
            <a:ext cx="784721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UAC Lunch Meetings</a:t>
            </a:r>
            <a:br>
              <a:rPr lang="en-US" sz="2200" dirty="0"/>
            </a:br>
            <a:endParaRPr lang="en-US" sz="1400" dirty="0"/>
          </a:p>
          <a:p>
            <a:pPr marL="800100" lvl="1" indent="-342900">
              <a:buFont typeface="Courier New" charset="0"/>
              <a:buChar char="o"/>
            </a:pPr>
            <a:r>
              <a:rPr lang="en-US" sz="2200" dirty="0"/>
              <a:t>Fall 2019 </a:t>
            </a:r>
          </a:p>
          <a:p>
            <a:pPr marL="1257300" lvl="2" indent="-342900">
              <a:buFont typeface="Wingdings" charset="2"/>
              <a:buChar char="§"/>
            </a:pPr>
            <a:r>
              <a:rPr lang="en-US" sz="2200" dirty="0"/>
              <a:t>Learning opportunity</a:t>
            </a:r>
          </a:p>
          <a:p>
            <a:pPr marL="1257300" lvl="2" indent="-342900">
              <a:buFont typeface="Wingdings" charset="2"/>
              <a:buChar char="§"/>
            </a:pPr>
            <a:r>
              <a:rPr lang="en-US" sz="2200" dirty="0"/>
              <a:t>Updates</a:t>
            </a:r>
          </a:p>
          <a:p>
            <a:pPr marL="1257300" lvl="2" indent="-342900">
              <a:buFont typeface="Wingdings" charset="2"/>
              <a:buChar char="§"/>
            </a:pPr>
            <a:r>
              <a:rPr lang="en-US" sz="2200" dirty="0"/>
              <a:t>Sharing data</a:t>
            </a:r>
            <a:br>
              <a:rPr lang="en-US" sz="2200" dirty="0"/>
            </a:br>
            <a:endParaRPr lang="en-US" sz="1400" dirty="0"/>
          </a:p>
          <a:p>
            <a:pPr marL="800100" lvl="1" indent="-342900">
              <a:buFont typeface="Courier New" charset="0"/>
              <a:buChar char="o"/>
            </a:pPr>
            <a:r>
              <a:rPr lang="en-US" sz="2200" dirty="0"/>
              <a:t>Spring 2020 </a:t>
            </a:r>
          </a:p>
          <a:p>
            <a:pPr marL="1257300" lvl="2" indent="-342900">
              <a:buFont typeface="Wingdings" charset="2"/>
              <a:buChar char="§"/>
            </a:pPr>
            <a:r>
              <a:rPr lang="en-US" sz="2200" dirty="0"/>
              <a:t>Peer review of reports</a:t>
            </a:r>
          </a:p>
          <a:p>
            <a:pPr marL="1257300" lvl="2" indent="-342900">
              <a:buFont typeface="Wingdings" charset="2"/>
              <a:buChar char="§"/>
            </a:pPr>
            <a:r>
              <a:rPr lang="en-US" sz="2200" dirty="0"/>
              <a:t>Updates</a:t>
            </a:r>
          </a:p>
          <a:p>
            <a:pPr marL="1257300" lvl="2" indent="-342900">
              <a:buFont typeface="Wingdings" charset="2"/>
              <a:buChar char="§"/>
            </a:pPr>
            <a:r>
              <a:rPr lang="en-US" sz="2200" dirty="0"/>
              <a:t>Follow up from Fall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64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5520"/>
            <a:ext cx="8229600" cy="16002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059" y="3807002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286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17222</TotalTime>
  <Words>367</Words>
  <Application>Microsoft Office PowerPoint</Application>
  <PresentationFormat>On-screen Show (4:3)</PresentationFormat>
  <Paragraphs>134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Agenda</vt:lpstr>
      <vt:lpstr>UAC Restructure</vt:lpstr>
      <vt:lpstr>Annual Program Assessment </vt:lpstr>
      <vt:lpstr>Annual Assessment Activity</vt:lpstr>
      <vt:lpstr>UAC plans for next year</vt:lpstr>
      <vt:lpstr>Questions?</vt:lpstr>
    </vt:vector>
  </TitlesOfParts>
  <Company>CSU San Marcos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Eisenbach</dc:creator>
  <cp:lastModifiedBy>Melissa Simnitt</cp:lastModifiedBy>
  <cp:revision>160</cp:revision>
  <cp:lastPrinted>2018-04-18T16:55:59Z</cp:lastPrinted>
  <dcterms:created xsi:type="dcterms:W3CDTF">2014-02-01T00:45:18Z</dcterms:created>
  <dcterms:modified xsi:type="dcterms:W3CDTF">2019-04-24T20:11:24Z</dcterms:modified>
</cp:coreProperties>
</file>