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4"/>
  </p:sldMasterIdLst>
  <p:sldIdLst>
    <p:sldId id="263" r:id="rId5"/>
    <p:sldId id="262" r:id="rId6"/>
    <p:sldId id="264" r:id="rId7"/>
    <p:sldId id="274" r:id="rId8"/>
    <p:sldId id="265" r:id="rId9"/>
    <p:sldId id="266" r:id="rId10"/>
    <p:sldId id="268" r:id="rId11"/>
    <p:sldId id="269" r:id="rId12"/>
    <p:sldId id="270" r:id="rId13"/>
    <p:sldId id="272" r:id="rId14"/>
    <p:sldId id="271" r:id="rId15"/>
    <p:sldId id="267" r:id="rId16"/>
    <p:sldId id="256" r:id="rId17"/>
    <p:sldId id="257" r:id="rId18"/>
    <p:sldId id="258" r:id="rId19"/>
    <p:sldId id="259" r:id="rId20"/>
    <p:sldId id="260" r:id="rId21"/>
    <p:sldId id="261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EAA749-99A1-4CC4-BA3C-3B549F031F55}" v="36" dt="2021-05-26T18:47:29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Stiehl" userId="5597152e-157e-4739-bb50-ef2377dd5288" providerId="ADAL" clId="{EBEAA749-99A1-4CC4-BA3C-3B549F031F55}"/>
    <pc:docChg chg="undo custSel addSld modSld sldOrd">
      <pc:chgData name="Rachel Stiehl" userId="5597152e-157e-4739-bb50-ef2377dd5288" providerId="ADAL" clId="{EBEAA749-99A1-4CC4-BA3C-3B549F031F55}" dt="2021-05-26T18:47:53.849" v="4592" actId="27636"/>
      <pc:docMkLst>
        <pc:docMk/>
      </pc:docMkLst>
      <pc:sldChg chg="modSp ord">
        <pc:chgData name="Rachel Stiehl" userId="5597152e-157e-4739-bb50-ef2377dd5288" providerId="ADAL" clId="{EBEAA749-99A1-4CC4-BA3C-3B549F031F55}" dt="2021-05-26T18:47:53.849" v="4592" actId="27636"/>
        <pc:sldMkLst>
          <pc:docMk/>
          <pc:sldMk cId="2950601625" sldId="256"/>
        </pc:sldMkLst>
        <pc:spChg chg="mod">
          <ac:chgData name="Rachel Stiehl" userId="5597152e-157e-4739-bb50-ef2377dd5288" providerId="ADAL" clId="{EBEAA749-99A1-4CC4-BA3C-3B549F031F55}" dt="2021-05-26T18:47:53.849" v="4592" actId="27636"/>
          <ac:spMkLst>
            <pc:docMk/>
            <pc:sldMk cId="2950601625" sldId="256"/>
            <ac:spMk id="3" creationId="{639778CC-9BC5-4848-982E-64FF3404A9BD}"/>
          </ac:spMkLst>
        </pc:spChg>
      </pc:sldChg>
      <pc:sldChg chg="modSp">
        <pc:chgData name="Rachel Stiehl" userId="5597152e-157e-4739-bb50-ef2377dd5288" providerId="ADAL" clId="{EBEAA749-99A1-4CC4-BA3C-3B549F031F55}" dt="2021-05-26T18:20:57.517" v="3580" actId="20577"/>
        <pc:sldMkLst>
          <pc:docMk/>
          <pc:sldMk cId="473773467" sldId="260"/>
        </pc:sldMkLst>
        <pc:spChg chg="mod">
          <ac:chgData name="Rachel Stiehl" userId="5597152e-157e-4739-bb50-ef2377dd5288" providerId="ADAL" clId="{EBEAA749-99A1-4CC4-BA3C-3B549F031F55}" dt="2021-05-26T18:20:57.517" v="3580" actId="20577"/>
          <ac:spMkLst>
            <pc:docMk/>
            <pc:sldMk cId="473773467" sldId="260"/>
            <ac:spMk id="2" creationId="{8070A506-B1FC-4920-AE73-4932F6AB4C15}"/>
          </ac:spMkLst>
        </pc:spChg>
      </pc:sldChg>
      <pc:sldChg chg="modSp add">
        <pc:chgData name="Rachel Stiehl" userId="5597152e-157e-4739-bb50-ef2377dd5288" providerId="ADAL" clId="{EBEAA749-99A1-4CC4-BA3C-3B549F031F55}" dt="2021-05-26T17:07:42.799" v="621" actId="1076"/>
        <pc:sldMkLst>
          <pc:docMk/>
          <pc:sldMk cId="846245529" sldId="262"/>
        </pc:sldMkLst>
        <pc:spChg chg="mod">
          <ac:chgData name="Rachel Stiehl" userId="5597152e-157e-4739-bb50-ef2377dd5288" providerId="ADAL" clId="{EBEAA749-99A1-4CC4-BA3C-3B549F031F55}" dt="2021-05-26T16:50:58.353" v="28" actId="20577"/>
          <ac:spMkLst>
            <pc:docMk/>
            <pc:sldMk cId="846245529" sldId="262"/>
            <ac:spMk id="2" creationId="{C08AB18D-4393-4B25-A0C3-D144DF6DDB5A}"/>
          </ac:spMkLst>
        </pc:spChg>
        <pc:spChg chg="mod">
          <ac:chgData name="Rachel Stiehl" userId="5597152e-157e-4739-bb50-ef2377dd5288" providerId="ADAL" clId="{EBEAA749-99A1-4CC4-BA3C-3B549F031F55}" dt="2021-05-26T17:07:42.799" v="621" actId="1076"/>
          <ac:spMkLst>
            <pc:docMk/>
            <pc:sldMk cId="846245529" sldId="262"/>
            <ac:spMk id="3" creationId="{CF8D7949-3367-46B7-923C-FCB9D14850F7}"/>
          </ac:spMkLst>
        </pc:spChg>
      </pc:sldChg>
      <pc:sldChg chg="modSp add ord">
        <pc:chgData name="Rachel Stiehl" userId="5597152e-157e-4739-bb50-ef2377dd5288" providerId="ADAL" clId="{EBEAA749-99A1-4CC4-BA3C-3B549F031F55}" dt="2021-05-26T18:46:02.652" v="4575" actId="20577"/>
        <pc:sldMkLst>
          <pc:docMk/>
          <pc:sldMk cId="905269655" sldId="263"/>
        </pc:sldMkLst>
        <pc:spChg chg="mod">
          <ac:chgData name="Rachel Stiehl" userId="5597152e-157e-4739-bb50-ef2377dd5288" providerId="ADAL" clId="{EBEAA749-99A1-4CC4-BA3C-3B549F031F55}" dt="2021-05-26T16:50:40.844" v="18" actId="20577"/>
          <ac:spMkLst>
            <pc:docMk/>
            <pc:sldMk cId="905269655" sldId="263"/>
            <ac:spMk id="2" creationId="{CEE704D6-CB3A-4A6F-B54E-E4A2DE1174EC}"/>
          </ac:spMkLst>
        </pc:spChg>
        <pc:spChg chg="mod">
          <ac:chgData name="Rachel Stiehl" userId="5597152e-157e-4739-bb50-ef2377dd5288" providerId="ADAL" clId="{EBEAA749-99A1-4CC4-BA3C-3B549F031F55}" dt="2021-05-26T18:46:02.652" v="4575" actId="20577"/>
          <ac:spMkLst>
            <pc:docMk/>
            <pc:sldMk cId="905269655" sldId="263"/>
            <ac:spMk id="3" creationId="{22B2BCA5-7E84-45EF-98BF-1861698B1023}"/>
          </ac:spMkLst>
        </pc:spChg>
      </pc:sldChg>
      <pc:sldChg chg="modSp add">
        <pc:chgData name="Rachel Stiehl" userId="5597152e-157e-4739-bb50-ef2377dd5288" providerId="ADAL" clId="{EBEAA749-99A1-4CC4-BA3C-3B549F031F55}" dt="2021-05-26T17:16:15.540" v="1201" actId="27636"/>
        <pc:sldMkLst>
          <pc:docMk/>
          <pc:sldMk cId="61144523" sldId="264"/>
        </pc:sldMkLst>
        <pc:spChg chg="mod">
          <ac:chgData name="Rachel Stiehl" userId="5597152e-157e-4739-bb50-ef2377dd5288" providerId="ADAL" clId="{EBEAA749-99A1-4CC4-BA3C-3B549F031F55}" dt="2021-05-26T16:58:49.637" v="343" actId="20577"/>
          <ac:spMkLst>
            <pc:docMk/>
            <pc:sldMk cId="61144523" sldId="264"/>
            <ac:spMk id="2" creationId="{868A8572-10F4-4F7B-BA5F-05882B153AB4}"/>
          </ac:spMkLst>
        </pc:spChg>
        <pc:spChg chg="mod">
          <ac:chgData name="Rachel Stiehl" userId="5597152e-157e-4739-bb50-ef2377dd5288" providerId="ADAL" clId="{EBEAA749-99A1-4CC4-BA3C-3B549F031F55}" dt="2021-05-26T17:16:15.540" v="1201" actId="27636"/>
          <ac:spMkLst>
            <pc:docMk/>
            <pc:sldMk cId="61144523" sldId="264"/>
            <ac:spMk id="3" creationId="{6B592F99-759B-424F-9991-C01369EB0B3E}"/>
          </ac:spMkLst>
        </pc:spChg>
      </pc:sldChg>
      <pc:sldChg chg="modSp add">
        <pc:chgData name="Rachel Stiehl" userId="5597152e-157e-4739-bb50-ef2377dd5288" providerId="ADAL" clId="{EBEAA749-99A1-4CC4-BA3C-3B549F031F55}" dt="2021-05-26T18:15:11.149" v="3309" actId="1076"/>
        <pc:sldMkLst>
          <pc:docMk/>
          <pc:sldMk cId="2312648570" sldId="265"/>
        </pc:sldMkLst>
        <pc:spChg chg="mod">
          <ac:chgData name="Rachel Stiehl" userId="5597152e-157e-4739-bb50-ef2377dd5288" providerId="ADAL" clId="{EBEAA749-99A1-4CC4-BA3C-3B549F031F55}" dt="2021-05-26T17:21:23.684" v="1248" actId="20577"/>
          <ac:spMkLst>
            <pc:docMk/>
            <pc:sldMk cId="2312648570" sldId="265"/>
            <ac:spMk id="2" creationId="{AF0663C3-FA71-478C-97CB-FAB30C299FDF}"/>
          </ac:spMkLst>
        </pc:spChg>
        <pc:spChg chg="mod">
          <ac:chgData name="Rachel Stiehl" userId="5597152e-157e-4739-bb50-ef2377dd5288" providerId="ADAL" clId="{EBEAA749-99A1-4CC4-BA3C-3B549F031F55}" dt="2021-05-26T18:15:11.149" v="3309" actId="1076"/>
          <ac:spMkLst>
            <pc:docMk/>
            <pc:sldMk cId="2312648570" sldId="265"/>
            <ac:spMk id="3" creationId="{2976C988-FD7F-40C3-B6DD-0EC919E68D56}"/>
          </ac:spMkLst>
        </pc:spChg>
      </pc:sldChg>
      <pc:sldChg chg="modSp add">
        <pc:chgData name="Rachel Stiehl" userId="5597152e-157e-4739-bb50-ef2377dd5288" providerId="ADAL" clId="{EBEAA749-99A1-4CC4-BA3C-3B549F031F55}" dt="2021-05-26T17:53:25.643" v="2554" actId="948"/>
        <pc:sldMkLst>
          <pc:docMk/>
          <pc:sldMk cId="3483131208" sldId="266"/>
        </pc:sldMkLst>
        <pc:spChg chg="mod">
          <ac:chgData name="Rachel Stiehl" userId="5597152e-157e-4739-bb50-ef2377dd5288" providerId="ADAL" clId="{EBEAA749-99A1-4CC4-BA3C-3B549F031F55}" dt="2021-05-26T17:33:39.570" v="1861" actId="20577"/>
          <ac:spMkLst>
            <pc:docMk/>
            <pc:sldMk cId="3483131208" sldId="266"/>
            <ac:spMk id="2" creationId="{91249654-F70D-4E4B-B5AA-C8A128D92676}"/>
          </ac:spMkLst>
        </pc:spChg>
        <pc:spChg chg="mod">
          <ac:chgData name="Rachel Stiehl" userId="5597152e-157e-4739-bb50-ef2377dd5288" providerId="ADAL" clId="{EBEAA749-99A1-4CC4-BA3C-3B549F031F55}" dt="2021-05-26T17:53:25.643" v="2554" actId="948"/>
          <ac:spMkLst>
            <pc:docMk/>
            <pc:sldMk cId="3483131208" sldId="266"/>
            <ac:spMk id="3" creationId="{608CEEEA-C1E7-418B-9DDA-A6452C3E76DB}"/>
          </ac:spMkLst>
        </pc:spChg>
      </pc:sldChg>
      <pc:sldChg chg="modSp add">
        <pc:chgData name="Rachel Stiehl" userId="5597152e-157e-4739-bb50-ef2377dd5288" providerId="ADAL" clId="{EBEAA749-99A1-4CC4-BA3C-3B549F031F55}" dt="2021-05-26T17:32:35.712" v="1834" actId="20577"/>
        <pc:sldMkLst>
          <pc:docMk/>
          <pc:sldMk cId="1381023554" sldId="267"/>
        </pc:sldMkLst>
        <pc:spChg chg="mod">
          <ac:chgData name="Rachel Stiehl" userId="5597152e-157e-4739-bb50-ef2377dd5288" providerId="ADAL" clId="{EBEAA749-99A1-4CC4-BA3C-3B549F031F55}" dt="2021-05-26T17:32:35.712" v="1834" actId="20577"/>
          <ac:spMkLst>
            <pc:docMk/>
            <pc:sldMk cId="1381023554" sldId="267"/>
            <ac:spMk id="2" creationId="{BB7E601E-6E16-4C40-A325-EB38C4E8B99D}"/>
          </ac:spMkLst>
        </pc:spChg>
      </pc:sldChg>
      <pc:sldChg chg="modSp add">
        <pc:chgData name="Rachel Stiehl" userId="5597152e-157e-4739-bb50-ef2377dd5288" providerId="ADAL" clId="{EBEAA749-99A1-4CC4-BA3C-3B549F031F55}" dt="2021-05-26T18:13:41.099" v="3308" actId="20577"/>
        <pc:sldMkLst>
          <pc:docMk/>
          <pc:sldMk cId="2351639024" sldId="268"/>
        </pc:sldMkLst>
        <pc:spChg chg="mod">
          <ac:chgData name="Rachel Stiehl" userId="5597152e-157e-4739-bb50-ef2377dd5288" providerId="ADAL" clId="{EBEAA749-99A1-4CC4-BA3C-3B549F031F55}" dt="2021-05-26T17:53:54.873" v="2578" actId="20577"/>
          <ac:spMkLst>
            <pc:docMk/>
            <pc:sldMk cId="2351639024" sldId="268"/>
            <ac:spMk id="2" creationId="{4EE1B99E-9BFF-47F9-972F-133B3857F1CE}"/>
          </ac:spMkLst>
        </pc:spChg>
        <pc:spChg chg="mod">
          <ac:chgData name="Rachel Stiehl" userId="5597152e-157e-4739-bb50-ef2377dd5288" providerId="ADAL" clId="{EBEAA749-99A1-4CC4-BA3C-3B549F031F55}" dt="2021-05-26T18:13:41.099" v="3308" actId="20577"/>
          <ac:spMkLst>
            <pc:docMk/>
            <pc:sldMk cId="2351639024" sldId="268"/>
            <ac:spMk id="3" creationId="{741770F1-A45B-4D5B-B044-6FEC03F7FC23}"/>
          </ac:spMkLst>
        </pc:spChg>
      </pc:sldChg>
      <pc:sldChg chg="modSp add">
        <pc:chgData name="Rachel Stiehl" userId="5597152e-157e-4739-bb50-ef2377dd5288" providerId="ADAL" clId="{EBEAA749-99A1-4CC4-BA3C-3B549F031F55}" dt="2021-05-26T18:18:38.343" v="3540" actId="14100"/>
        <pc:sldMkLst>
          <pc:docMk/>
          <pc:sldMk cId="2744537484" sldId="269"/>
        </pc:sldMkLst>
        <pc:spChg chg="mod">
          <ac:chgData name="Rachel Stiehl" userId="5597152e-157e-4739-bb50-ef2377dd5288" providerId="ADAL" clId="{EBEAA749-99A1-4CC4-BA3C-3B549F031F55}" dt="2021-05-26T18:15:27.256" v="3327" actId="20577"/>
          <ac:spMkLst>
            <pc:docMk/>
            <pc:sldMk cId="2744537484" sldId="269"/>
            <ac:spMk id="2" creationId="{0CDF90DF-C39F-4AFA-85EE-CB9190611064}"/>
          </ac:spMkLst>
        </pc:spChg>
        <pc:spChg chg="mod">
          <ac:chgData name="Rachel Stiehl" userId="5597152e-157e-4739-bb50-ef2377dd5288" providerId="ADAL" clId="{EBEAA749-99A1-4CC4-BA3C-3B549F031F55}" dt="2021-05-26T18:18:38.343" v="3540" actId="14100"/>
          <ac:spMkLst>
            <pc:docMk/>
            <pc:sldMk cId="2744537484" sldId="269"/>
            <ac:spMk id="3" creationId="{9B886942-1C78-43C9-B982-E578EB7416C2}"/>
          </ac:spMkLst>
        </pc:spChg>
      </pc:sldChg>
      <pc:sldChg chg="modSp add">
        <pc:chgData name="Rachel Stiehl" userId="5597152e-157e-4739-bb50-ef2377dd5288" providerId="ADAL" clId="{EBEAA749-99A1-4CC4-BA3C-3B549F031F55}" dt="2021-05-26T18:28:14.792" v="3953" actId="20577"/>
        <pc:sldMkLst>
          <pc:docMk/>
          <pc:sldMk cId="398571439" sldId="270"/>
        </pc:sldMkLst>
        <pc:spChg chg="mod">
          <ac:chgData name="Rachel Stiehl" userId="5597152e-157e-4739-bb50-ef2377dd5288" providerId="ADAL" clId="{EBEAA749-99A1-4CC4-BA3C-3B549F031F55}" dt="2021-05-26T18:20:46.891" v="3578" actId="20577"/>
          <ac:spMkLst>
            <pc:docMk/>
            <pc:sldMk cId="398571439" sldId="270"/>
            <ac:spMk id="2" creationId="{ED0EBFD8-3C34-47DD-8738-39EF4BA07FB4}"/>
          </ac:spMkLst>
        </pc:spChg>
        <pc:spChg chg="mod">
          <ac:chgData name="Rachel Stiehl" userId="5597152e-157e-4739-bb50-ef2377dd5288" providerId="ADAL" clId="{EBEAA749-99A1-4CC4-BA3C-3B549F031F55}" dt="2021-05-26T18:28:14.792" v="3953" actId="20577"/>
          <ac:spMkLst>
            <pc:docMk/>
            <pc:sldMk cId="398571439" sldId="270"/>
            <ac:spMk id="3" creationId="{4874316E-1FE0-4FDA-B70C-C72CA777DA49}"/>
          </ac:spMkLst>
        </pc:spChg>
      </pc:sldChg>
      <pc:sldChg chg="modSp add">
        <pc:chgData name="Rachel Stiehl" userId="5597152e-157e-4739-bb50-ef2377dd5288" providerId="ADAL" clId="{EBEAA749-99A1-4CC4-BA3C-3B549F031F55}" dt="2021-05-26T18:42:07.443" v="4531" actId="14100"/>
        <pc:sldMkLst>
          <pc:docMk/>
          <pc:sldMk cId="2655323469" sldId="271"/>
        </pc:sldMkLst>
        <pc:spChg chg="mod">
          <ac:chgData name="Rachel Stiehl" userId="5597152e-157e-4739-bb50-ef2377dd5288" providerId="ADAL" clId="{EBEAA749-99A1-4CC4-BA3C-3B549F031F55}" dt="2021-05-26T18:21:21.223" v="3599" actId="20577"/>
          <ac:spMkLst>
            <pc:docMk/>
            <pc:sldMk cId="2655323469" sldId="271"/>
            <ac:spMk id="2" creationId="{E429D416-43C0-4DA1-80D3-8D48E08764DB}"/>
          </ac:spMkLst>
        </pc:spChg>
        <pc:spChg chg="mod">
          <ac:chgData name="Rachel Stiehl" userId="5597152e-157e-4739-bb50-ef2377dd5288" providerId="ADAL" clId="{EBEAA749-99A1-4CC4-BA3C-3B549F031F55}" dt="2021-05-26T18:42:07.443" v="4531" actId="14100"/>
          <ac:spMkLst>
            <pc:docMk/>
            <pc:sldMk cId="2655323469" sldId="271"/>
            <ac:spMk id="3" creationId="{8A30CF30-4707-423A-8437-712FA7BC9044}"/>
          </ac:spMkLst>
        </pc:spChg>
      </pc:sldChg>
      <pc:sldChg chg="modSp add">
        <pc:chgData name="Rachel Stiehl" userId="5597152e-157e-4739-bb50-ef2377dd5288" providerId="ADAL" clId="{EBEAA749-99A1-4CC4-BA3C-3B549F031F55}" dt="2021-05-26T18:36:29.760" v="4249" actId="20577"/>
        <pc:sldMkLst>
          <pc:docMk/>
          <pc:sldMk cId="834254783" sldId="272"/>
        </pc:sldMkLst>
        <pc:spChg chg="mod">
          <ac:chgData name="Rachel Stiehl" userId="5597152e-157e-4739-bb50-ef2377dd5288" providerId="ADAL" clId="{EBEAA749-99A1-4CC4-BA3C-3B549F031F55}" dt="2021-05-26T18:36:29.760" v="4249" actId="20577"/>
          <ac:spMkLst>
            <pc:docMk/>
            <pc:sldMk cId="834254783" sldId="272"/>
            <ac:spMk id="2" creationId="{EA5A2CA8-2F2B-4AC4-9F45-687CB6512B3E}"/>
          </ac:spMkLst>
        </pc:spChg>
        <pc:spChg chg="mod">
          <ac:chgData name="Rachel Stiehl" userId="5597152e-157e-4739-bb50-ef2377dd5288" providerId="ADAL" clId="{EBEAA749-99A1-4CC4-BA3C-3B549F031F55}" dt="2021-05-26T18:33:10.414" v="4246" actId="948"/>
          <ac:spMkLst>
            <pc:docMk/>
            <pc:sldMk cId="834254783" sldId="272"/>
            <ac:spMk id="3" creationId="{15D72AE4-9815-4F85-A186-D1C95960B277}"/>
          </ac:spMkLst>
        </pc:spChg>
      </pc:sldChg>
      <pc:sldChg chg="add ord">
        <pc:chgData name="Rachel Stiehl" userId="5597152e-157e-4739-bb50-ef2377dd5288" providerId="ADAL" clId="{EBEAA749-99A1-4CC4-BA3C-3B549F031F55}" dt="2021-05-26T18:35:08.079" v="4248"/>
        <pc:sldMkLst>
          <pc:docMk/>
          <pc:sldMk cId="2310682226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29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973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745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82755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558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4580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82318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800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07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3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32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4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93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7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2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18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6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704D6-CB3A-4A6F-B54E-E4A2DE1174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Cost Principals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2BCA5-7E84-45EF-98BF-1861698B1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648" y="4172041"/>
            <a:ext cx="11430703" cy="2211853"/>
          </a:xfrm>
        </p:spPr>
        <p:txBody>
          <a:bodyPr/>
          <a:lstStyle/>
          <a:p>
            <a:r>
              <a:rPr lang="en-US" dirty="0"/>
              <a:t>Procedures for Sponsored Projects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700" dirty="0"/>
              <a:t>https://www.csusm.edu/corp/sponsoredprojects/cost_principles_procedures.pdf</a:t>
            </a:r>
          </a:p>
        </p:txBody>
      </p:sp>
    </p:spTree>
    <p:extLst>
      <p:ext uri="{BB962C8B-B14F-4D97-AF65-F5344CB8AC3E}">
        <p14:creationId xmlns:p14="http://schemas.microsoft.com/office/powerpoint/2010/main" val="905269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2AE4-9815-4F85-A186-D1C95960B2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93372" y="2217829"/>
            <a:ext cx="9601200" cy="331787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en-US" sz="3200" dirty="0"/>
              <a:t>PI/PDs may not authorize or approve reimbursement of:</a:t>
            </a:r>
          </a:p>
          <a:p>
            <a:pPr marL="681038" indent="-2143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Their own expenditure reimbursements</a:t>
            </a:r>
          </a:p>
          <a:p>
            <a:pPr marL="681038" indent="-2143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Expenditures by/for a supervisor</a:t>
            </a:r>
          </a:p>
          <a:p>
            <a:pPr marL="681038" indent="-2143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Expenditures made by a relative or spouse</a:t>
            </a:r>
          </a:p>
          <a:p>
            <a:pPr marL="53975" indent="0">
              <a:spcBef>
                <a:spcPts val="2400"/>
              </a:spcBef>
              <a:buNone/>
            </a:pPr>
            <a:r>
              <a:rPr lang="en-US" sz="3200" dirty="0"/>
              <a:t>These expenses must be reviewed and approved by an individual upward in their chain of command.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5A2CA8-2F2B-4AC4-9F45-687CB6512B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93372" y="608194"/>
            <a:ext cx="9601200" cy="1303337"/>
          </a:xfrm>
        </p:spPr>
        <p:txBody>
          <a:bodyPr/>
          <a:lstStyle/>
          <a:p>
            <a:r>
              <a:rPr lang="en-US" dirty="0"/>
              <a:t>Roles &amp; Responsibilities: PI/PD: One-Up</a:t>
            </a:r>
          </a:p>
        </p:txBody>
      </p:sp>
    </p:spTree>
    <p:extLst>
      <p:ext uri="{BB962C8B-B14F-4D97-AF65-F5344CB8AC3E}">
        <p14:creationId xmlns:p14="http://schemas.microsoft.com/office/powerpoint/2010/main" val="834254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0CF30-4707-423A-8437-712FA7BC90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9137" y="1667691"/>
            <a:ext cx="10753725" cy="4121150"/>
          </a:xfrm>
        </p:spPr>
        <p:txBody>
          <a:bodyPr>
            <a:normAutofit lnSpcReduction="10000"/>
          </a:bodyPr>
          <a:lstStyle/>
          <a:p>
            <a:pPr marL="403225" indent="-403225">
              <a:spcBef>
                <a:spcPts val="2000"/>
              </a:spcBef>
              <a:buFont typeface="+mj-lt"/>
              <a:buAutoNum type="arabicPeriod"/>
            </a:pPr>
            <a:r>
              <a:rPr lang="en-US" sz="3200" dirty="0"/>
              <a:t>Review and approval of expenditures to ensure they are:</a:t>
            </a:r>
          </a:p>
          <a:p>
            <a:pPr marL="1308100" lvl="1" indent="-393700">
              <a:buFont typeface="Arial" panose="020B0604020202020204" pitchFamily="34" charset="0"/>
              <a:buChar char="•"/>
            </a:pPr>
            <a:r>
              <a:rPr lang="en-US" sz="3200" dirty="0"/>
              <a:t>Allowable, Allocable and Reasonable</a:t>
            </a:r>
          </a:p>
          <a:p>
            <a:pPr marL="1308100" lvl="1" indent="-393700">
              <a:buFont typeface="Arial" panose="020B0604020202020204" pitchFamily="34" charset="0"/>
              <a:buChar char="•"/>
            </a:pPr>
            <a:r>
              <a:rPr lang="en-US" sz="3200" dirty="0"/>
              <a:t>In accordance with the budget</a:t>
            </a:r>
          </a:p>
          <a:p>
            <a:pPr marL="1308100" lvl="1" indent="-393700">
              <a:buFont typeface="Arial" panose="020B0604020202020204" pitchFamily="34" charset="0"/>
              <a:buChar char="•"/>
            </a:pPr>
            <a:r>
              <a:rPr lang="en-US" sz="3200" dirty="0"/>
              <a:t>Compliant with sponsor T&amp;Cs, Corp &amp; Federal policies</a:t>
            </a:r>
          </a:p>
          <a:p>
            <a:pPr marL="403225" indent="-403225">
              <a:spcBef>
                <a:spcPts val="2400"/>
              </a:spcBef>
              <a:buFont typeface="+mj-lt"/>
              <a:buAutoNum type="arabicPeriod"/>
            </a:pPr>
            <a:r>
              <a:rPr lang="en-US" sz="3200" dirty="0"/>
              <a:t>Once approved, the assigned SPA will forward expenditure documents to Accounts Payable for payment processing or other department as appropriate.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9D416-43C0-4DA1-80D3-8D48E08764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2525" y="364354"/>
            <a:ext cx="9601200" cy="1303337"/>
          </a:xfrm>
        </p:spPr>
        <p:txBody>
          <a:bodyPr/>
          <a:lstStyle/>
          <a:p>
            <a:r>
              <a:rPr lang="en-US" dirty="0"/>
              <a:t>Roles &amp; Responsibilities: OSP SPAs</a:t>
            </a:r>
          </a:p>
        </p:txBody>
      </p:sp>
    </p:spTree>
    <p:extLst>
      <p:ext uri="{BB962C8B-B14F-4D97-AF65-F5344CB8AC3E}">
        <p14:creationId xmlns:p14="http://schemas.microsoft.com/office/powerpoint/2010/main" val="2655323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E601E-6E16-4C40-A325-EB38C4E8B9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8102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E224A-7021-407C-89B2-C9A68A2BF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1435702"/>
            <a:ext cx="6815669" cy="1515533"/>
          </a:xfrm>
        </p:spPr>
        <p:txBody>
          <a:bodyPr/>
          <a:lstStyle/>
          <a:p>
            <a:r>
              <a:rPr lang="en-US" dirty="0"/>
              <a:t>Closeout Procedures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778CC-9BC5-4848-982E-64FF3404A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155" y="3980453"/>
            <a:ext cx="11219688" cy="2322878"/>
          </a:xfrm>
        </p:spPr>
        <p:txBody>
          <a:bodyPr>
            <a:normAutofit fontScale="92500"/>
          </a:bodyPr>
          <a:lstStyle/>
          <a:p>
            <a:r>
              <a:rPr lang="en-US" sz="3500" dirty="0"/>
              <a:t>Procedures for Sponsored Projects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700" dirty="0"/>
              <a:t>https://www.csusm.edu/corp/sponsoredprojects/updated_closeout_procedures.pdf</a:t>
            </a:r>
          </a:p>
        </p:txBody>
      </p:sp>
    </p:spTree>
    <p:extLst>
      <p:ext uri="{BB962C8B-B14F-4D97-AF65-F5344CB8AC3E}">
        <p14:creationId xmlns:p14="http://schemas.microsoft.com/office/powerpoint/2010/main" val="2950601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D70CD-1D68-40E3-9D12-2299E98D05D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3203" y="1750106"/>
            <a:ext cx="10858500" cy="3767137"/>
          </a:xfrm>
        </p:spPr>
        <p:txBody>
          <a:bodyPr>
            <a:normAutofit/>
          </a:bodyPr>
          <a:lstStyle/>
          <a:p>
            <a:r>
              <a:rPr lang="en-US" sz="3200" dirty="0"/>
              <a:t>Closeout means the process by which the awarding agency or pass-through entity determines that:</a:t>
            </a:r>
          </a:p>
          <a:p>
            <a:endParaRPr lang="en-US" sz="3200" dirty="0"/>
          </a:p>
          <a:p>
            <a:pPr marL="457200" lvl="2" indent="-731520">
              <a:buAutoNum type="arabicPeriod"/>
            </a:pPr>
            <a:r>
              <a:rPr lang="en-US" sz="3200" dirty="0"/>
              <a:t>all applicable administrative actions have been completed</a:t>
            </a:r>
          </a:p>
          <a:p>
            <a:pPr marL="457200" lvl="2" indent="-731520">
              <a:buAutoNum type="arabicPeriod"/>
            </a:pPr>
            <a:endParaRPr lang="en-US" sz="3200" dirty="0"/>
          </a:p>
          <a:p>
            <a:pPr marL="457200" lvl="2" indent="-731520">
              <a:buAutoNum type="arabicPeriod"/>
            </a:pPr>
            <a:r>
              <a:rPr lang="en-US" sz="3200" dirty="0"/>
              <a:t>all required work of the award have been completed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FBC61-0478-46F4-9F0E-6ED9463DA7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0297" y="323850"/>
            <a:ext cx="10772775" cy="1511300"/>
          </a:xfrm>
        </p:spPr>
        <p:txBody>
          <a:bodyPr/>
          <a:lstStyle/>
          <a:p>
            <a:r>
              <a:rPr lang="en-US" dirty="0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1497894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DA236-19C2-4817-8DA9-84B58130EF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8274" y="1089569"/>
            <a:ext cx="10753725" cy="5105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Awards are to be closed within the award agreement timeframe:</a:t>
            </a:r>
          </a:p>
          <a:p>
            <a:pPr marL="463550" lvl="1" indent="-2381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Usually no later than 90 calendar days after the end date of the award.</a:t>
            </a:r>
          </a:p>
          <a:p>
            <a:endParaRPr lang="en-US" sz="1600" dirty="0"/>
          </a:p>
          <a:p>
            <a:r>
              <a:rPr lang="en-US" sz="2800" dirty="0"/>
              <a:t>Successful closeout preparation begins when the award is accepted. </a:t>
            </a:r>
          </a:p>
          <a:p>
            <a:pPr marL="568325" indent="-342900">
              <a:buFont typeface="Arial" panose="020B0604020202020204" pitchFamily="34" charset="0"/>
              <a:buChar char="•"/>
            </a:pPr>
            <a:r>
              <a:rPr lang="en-US" sz="2800" dirty="0"/>
              <a:t>Regular monitoring of expenditures</a:t>
            </a:r>
          </a:p>
          <a:p>
            <a:pPr marL="568325" indent="-342900">
              <a:buFont typeface="Arial" panose="020B0604020202020204" pitchFamily="34" charset="0"/>
              <a:buChar char="•"/>
            </a:pPr>
            <a:r>
              <a:rPr lang="en-US" sz="2800" dirty="0"/>
              <a:t>Identifying issues early and addressing promptly</a:t>
            </a:r>
          </a:p>
          <a:p>
            <a:pPr marL="568325" indent="-342900">
              <a:buFont typeface="Arial" panose="020B0604020202020204" pitchFamily="34" charset="0"/>
              <a:buChar char="•"/>
            </a:pPr>
            <a:r>
              <a:rPr lang="en-US" sz="2800" dirty="0"/>
              <a:t>Submitting deliverables on time</a:t>
            </a:r>
          </a:p>
          <a:p>
            <a:pPr marL="225425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800" dirty="0"/>
              <a:t>PI/PDs and OSP/SPAs have a shared responsibility in facilitating award management and monitoring internal controls during an award’s lifecycle.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0D120-2D63-465A-8A22-44B4B7C3A6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2217" y="149225"/>
            <a:ext cx="10772775" cy="1577975"/>
          </a:xfrm>
        </p:spPr>
        <p:txBody>
          <a:bodyPr/>
          <a:lstStyle/>
          <a:p>
            <a:r>
              <a:rPr lang="en-US" dirty="0"/>
              <a:t>Procedure</a:t>
            </a:r>
          </a:p>
        </p:txBody>
      </p:sp>
    </p:spTree>
    <p:extLst>
      <p:ext uri="{BB962C8B-B14F-4D97-AF65-F5344CB8AC3E}">
        <p14:creationId xmlns:p14="http://schemas.microsoft.com/office/powerpoint/2010/main" val="2672258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85BF8-8A38-472C-8235-CDF805AFA1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72540" y="1500279"/>
            <a:ext cx="10858500" cy="4667250"/>
          </a:xfrm>
        </p:spPr>
        <p:txBody>
          <a:bodyPr>
            <a:normAutofit fontScale="92500" lnSpcReduction="20000"/>
          </a:bodyPr>
          <a:lstStyle/>
          <a:p>
            <a:pPr marL="403225" indent="-403225">
              <a:spcBef>
                <a:spcPts val="2000"/>
              </a:spcBef>
              <a:buFont typeface="+mj-lt"/>
              <a:buAutoNum type="arabicPeriod"/>
            </a:pPr>
            <a:r>
              <a:rPr lang="en-US" sz="2800" dirty="0"/>
              <a:t>Overall responsibility for programmatic objectives of the research.</a:t>
            </a:r>
          </a:p>
          <a:p>
            <a:pPr marL="403225" indent="-403225">
              <a:spcBef>
                <a:spcPts val="2000"/>
              </a:spcBef>
              <a:buFont typeface="+mj-lt"/>
              <a:buAutoNum type="arabicPeriod"/>
            </a:pPr>
            <a:r>
              <a:rPr lang="en-US" sz="2800" dirty="0"/>
              <a:t>Complying with sponsor’s terms and regulations</a:t>
            </a:r>
          </a:p>
          <a:p>
            <a:pPr marL="403225" indent="-403225">
              <a:spcBef>
                <a:spcPts val="2000"/>
              </a:spcBef>
              <a:buFont typeface="+mj-lt"/>
              <a:buAutoNum type="arabicPeriod"/>
            </a:pPr>
            <a:r>
              <a:rPr lang="en-US" sz="2800" dirty="0"/>
              <a:t>Meeting all deliverables (reports, inventions, publications, patent,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  <a:p>
            <a:pPr marL="403225" indent="-403225">
              <a:spcBef>
                <a:spcPts val="2000"/>
              </a:spcBef>
              <a:buFont typeface="+mj-lt"/>
              <a:buAutoNum type="arabicPeriod"/>
            </a:pPr>
            <a:r>
              <a:rPr lang="en-US" sz="2800" dirty="0"/>
              <a:t>Communicating issues to OSP throughout the award</a:t>
            </a:r>
          </a:p>
          <a:p>
            <a:pPr marL="403225" indent="-403225">
              <a:spcBef>
                <a:spcPts val="2000"/>
              </a:spcBef>
              <a:buFont typeface="+mj-lt"/>
              <a:buAutoNum type="arabicPeriod"/>
            </a:pPr>
            <a:r>
              <a:rPr lang="en-US" sz="2800" dirty="0"/>
              <a:t>Perform regular reviews of expenditures and budget with assigned SPA:</a:t>
            </a:r>
          </a:p>
          <a:p>
            <a:pPr marL="1081088" lvl="2" indent="-2254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Discuss budget to actual variances</a:t>
            </a:r>
          </a:p>
          <a:p>
            <a:pPr marL="1081088" lvl="2" indent="-2254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Review allowability of expenses</a:t>
            </a:r>
          </a:p>
          <a:p>
            <a:pPr marL="1081088" lvl="2" indent="-2254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Ensure expenditures are fully represented (complete)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67698A-D7AB-4244-8F1B-370EBBAF86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2846" y="143011"/>
            <a:ext cx="10772775" cy="1566862"/>
          </a:xfrm>
        </p:spPr>
        <p:txBody>
          <a:bodyPr/>
          <a:lstStyle/>
          <a:p>
            <a:r>
              <a:rPr lang="en-US" dirty="0"/>
              <a:t>Roles &amp; Responsibilities: PI/PD</a:t>
            </a:r>
          </a:p>
        </p:txBody>
      </p:sp>
    </p:spTree>
    <p:extLst>
      <p:ext uri="{BB962C8B-B14F-4D97-AF65-F5344CB8AC3E}">
        <p14:creationId xmlns:p14="http://schemas.microsoft.com/office/powerpoint/2010/main" val="1566155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1C1AA-492F-4061-8DB2-06E2D62BFE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43013" y="1732689"/>
            <a:ext cx="10948987" cy="4057650"/>
          </a:xfrm>
        </p:spPr>
        <p:txBody>
          <a:bodyPr>
            <a:normAutofit fontScale="77500" lnSpcReduction="20000"/>
          </a:bodyPr>
          <a:lstStyle/>
          <a:p>
            <a:pPr marL="403225" indent="-403225">
              <a:spcBef>
                <a:spcPts val="2000"/>
              </a:spcBef>
              <a:buFont typeface="+mj-lt"/>
              <a:buAutoNum type="arabicPeriod"/>
            </a:pPr>
            <a:r>
              <a:rPr lang="en-US" sz="2800" dirty="0"/>
              <a:t>Collaborate with PI/PD to meet financial terms and financial deliverables</a:t>
            </a:r>
          </a:p>
          <a:p>
            <a:pPr marL="403225" indent="-403225">
              <a:spcBef>
                <a:spcPts val="2000"/>
              </a:spcBef>
              <a:buFont typeface="+mj-lt"/>
              <a:buAutoNum type="arabicPeriod"/>
            </a:pPr>
            <a:r>
              <a:rPr lang="en-US" sz="2800" dirty="0"/>
              <a:t>Monitoring award expenditures for compliance</a:t>
            </a:r>
          </a:p>
          <a:p>
            <a:pPr marL="403225" indent="-403225">
              <a:spcBef>
                <a:spcPts val="2000"/>
              </a:spcBef>
              <a:buFont typeface="+mj-lt"/>
              <a:buAutoNum type="arabicPeriod"/>
            </a:pPr>
            <a:r>
              <a:rPr lang="en-US" sz="2800" dirty="0"/>
              <a:t>Cash management for awards</a:t>
            </a:r>
          </a:p>
          <a:p>
            <a:pPr marL="1139825" lvl="2" indent="-344488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interim &amp; final invoicing </a:t>
            </a:r>
          </a:p>
          <a:p>
            <a:pPr marL="1139825" lvl="2" indent="-344488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letter of credit draws</a:t>
            </a:r>
          </a:p>
          <a:p>
            <a:pPr marL="403225" indent="-403225">
              <a:spcBef>
                <a:spcPts val="2000"/>
              </a:spcBef>
              <a:buFont typeface="+mj-lt"/>
              <a:buAutoNum type="arabicPeriod"/>
            </a:pPr>
            <a:r>
              <a:rPr lang="en-US" sz="2800" dirty="0"/>
              <a:t>Submitting interim and final financial reports</a:t>
            </a:r>
          </a:p>
          <a:p>
            <a:pPr marL="403225" indent="-403225">
              <a:spcBef>
                <a:spcPts val="2000"/>
              </a:spcBef>
              <a:buFont typeface="+mj-lt"/>
              <a:buAutoNum type="arabicPeriod"/>
            </a:pPr>
            <a:r>
              <a:rPr lang="en-US" sz="2800" dirty="0"/>
              <a:t>Closing out funds and/or projects in the system of record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A506-B1FC-4920-AE73-4932F6AB4C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6720" y="221389"/>
            <a:ext cx="10772775" cy="1511300"/>
          </a:xfrm>
        </p:spPr>
        <p:txBody>
          <a:bodyPr/>
          <a:lstStyle/>
          <a:p>
            <a:r>
              <a:rPr lang="en-US" dirty="0"/>
              <a:t>Roles &amp; Responsibilities: OSP SPAs</a:t>
            </a:r>
          </a:p>
        </p:txBody>
      </p:sp>
    </p:spTree>
    <p:extLst>
      <p:ext uri="{BB962C8B-B14F-4D97-AF65-F5344CB8AC3E}">
        <p14:creationId xmlns:p14="http://schemas.microsoft.com/office/powerpoint/2010/main" val="47377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6C462-9FB5-41D8-A2F8-DCA1D00EC9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75955" y="1662339"/>
            <a:ext cx="10753725" cy="4511675"/>
          </a:xfrm>
        </p:spPr>
        <p:txBody>
          <a:bodyPr>
            <a:normAutofit fontScale="92500" lnSpcReduction="20000"/>
          </a:bodyPr>
          <a:lstStyle/>
          <a:p>
            <a:pPr marL="344488" indent="-344488">
              <a:spcBef>
                <a:spcPts val="2000"/>
              </a:spcBef>
              <a:buFont typeface="+mj-lt"/>
              <a:buAutoNum type="arabicPeriod"/>
            </a:pPr>
            <a:r>
              <a:rPr lang="en-US" sz="2800" dirty="0"/>
              <a:t>The required time records are maintained after the project is closed.</a:t>
            </a:r>
          </a:p>
          <a:p>
            <a:pPr marL="344488" indent="-344488">
              <a:spcBef>
                <a:spcPts val="2000"/>
              </a:spcBef>
              <a:buFont typeface="+mj-lt"/>
              <a:buAutoNum type="arabicPeriod"/>
            </a:pPr>
            <a:r>
              <a:rPr lang="en-US" sz="2800" dirty="0"/>
              <a:t>Record Retention includes programmatic information &amp; financial data.</a:t>
            </a:r>
          </a:p>
          <a:p>
            <a:pPr marL="344488" indent="-344488">
              <a:spcBef>
                <a:spcPts val="2000"/>
              </a:spcBef>
              <a:buFont typeface="+mj-lt"/>
              <a:buAutoNum type="arabicPeriod"/>
            </a:pPr>
            <a:r>
              <a:rPr lang="en-US" sz="2800" dirty="0"/>
              <a:t>The retention period is specific to each award:</a:t>
            </a:r>
          </a:p>
          <a:p>
            <a:pPr marL="1139825" indent="-676275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3 years after the final financial report and/or invoice date</a:t>
            </a:r>
          </a:p>
          <a:p>
            <a:pPr marL="1139825" indent="-676275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Or per the sponsor’s guideline requirements</a:t>
            </a:r>
          </a:p>
          <a:p>
            <a:pPr marL="1139825" indent="-676275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Records will be retained for whichever period is longer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 startAt="4"/>
            </a:pPr>
            <a:r>
              <a:rPr lang="en-US" sz="2800" dirty="0"/>
              <a:t>All records are subject to audit </a:t>
            </a:r>
          </a:p>
          <a:p>
            <a:pPr marL="344488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53507-431B-4005-A319-472D6CD514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0263" y="108177"/>
            <a:ext cx="10772775" cy="1554162"/>
          </a:xfrm>
        </p:spPr>
        <p:txBody>
          <a:bodyPr/>
          <a:lstStyle/>
          <a:p>
            <a:r>
              <a:rPr lang="en-US" dirty="0"/>
              <a:t>Record Retention</a:t>
            </a:r>
          </a:p>
        </p:txBody>
      </p:sp>
    </p:spTree>
    <p:extLst>
      <p:ext uri="{BB962C8B-B14F-4D97-AF65-F5344CB8AC3E}">
        <p14:creationId xmlns:p14="http://schemas.microsoft.com/office/powerpoint/2010/main" val="3074162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E601E-6E16-4C40-A325-EB38C4E8B9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1068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D7949-3367-46B7-923C-FCB9D14850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4495" y="1506583"/>
            <a:ext cx="10858500" cy="451802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Cost Principals are guidelines set by the federal government to determine:</a:t>
            </a:r>
          </a:p>
          <a:p>
            <a:endParaRPr lang="en-US" sz="11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if costs are allowable or unallowable on sponsored projects</a:t>
            </a:r>
          </a:p>
          <a:p>
            <a:pPr marL="514350" indent="-514350">
              <a:buFont typeface="+mj-lt"/>
              <a:buAutoNum type="arabicPeriod"/>
            </a:pPr>
            <a:endParaRPr lang="en-US" sz="11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if costs are considered direct or indirect costs</a:t>
            </a:r>
          </a:p>
          <a:p>
            <a:pPr marL="770382" lvl="1" indent="-514350">
              <a:buFont typeface="Arial" panose="020B0604020202020204" pitchFamily="34" charset="0"/>
              <a:buChar char="•"/>
            </a:pPr>
            <a:r>
              <a:rPr lang="en-US" sz="3200" dirty="0"/>
              <a:t>Direct – a cost specific to a sponsored project</a:t>
            </a:r>
          </a:p>
          <a:p>
            <a:pPr marL="770382" lvl="1" indent="-514350">
              <a:buFont typeface="Arial" panose="020B0604020202020204" pitchFamily="34" charset="0"/>
              <a:buChar char="•"/>
            </a:pPr>
            <a:r>
              <a:rPr lang="en-US" sz="3200" dirty="0"/>
              <a:t>Indirect – a common cost not specific to a sponsored project;  </a:t>
            </a:r>
          </a:p>
          <a:p>
            <a:pPr marL="255588" lvl="1" indent="2146300">
              <a:buNone/>
            </a:pPr>
            <a:r>
              <a:rPr lang="en-US" sz="3200" dirty="0"/>
              <a:t>expense is included in our negotiated F&amp;A Rate.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AB18D-4393-4B25-A0C3-D144DF6DDB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20983" y="756240"/>
            <a:ext cx="5773783" cy="750343"/>
          </a:xfrm>
        </p:spPr>
        <p:txBody>
          <a:bodyPr>
            <a:normAutofit fontScale="90000"/>
          </a:bodyPr>
          <a:lstStyle/>
          <a:p>
            <a:r>
              <a:rPr lang="en-US" dirty="0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84624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92F99-759B-424F-9991-C01369EB0B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7095" y="1575935"/>
            <a:ext cx="11122025" cy="46942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/>
              <a:t>The PI/PD and OSP SPA are both responsible to ensure all expenditures meet the criteria of an allowable direct cost: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3200" b="1" dirty="0"/>
              <a:t>Reasonable</a:t>
            </a:r>
            <a:r>
              <a:rPr lang="en-US" sz="3200" dirty="0"/>
              <a:t> – necessary to meet the objects of the project.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3200" b="1" dirty="0"/>
              <a:t>Allowable</a:t>
            </a:r>
            <a:r>
              <a:rPr lang="en-US" sz="3200" dirty="0"/>
              <a:t> – per award T&amp;Cs, Federal, CSUSM Corp, OSP policies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3200" b="1" dirty="0"/>
              <a:t>Allocable</a:t>
            </a:r>
            <a:r>
              <a:rPr lang="en-US" sz="3200" dirty="0"/>
              <a:t> – benefit to project(s) can easily be identified.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3200" b="1" dirty="0"/>
              <a:t>Consistent</a:t>
            </a:r>
            <a:r>
              <a:rPr lang="en-US" sz="3200" dirty="0"/>
              <a:t> – cost is charged similarly to other OSP activities.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3200" b="1" dirty="0"/>
              <a:t>Available</a:t>
            </a:r>
            <a:r>
              <a:rPr lang="en-US" sz="3200" dirty="0"/>
              <a:t> – within the budget of the award.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A8572-10F4-4F7B-BA5F-05882B153A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8308" y="477566"/>
            <a:ext cx="9601200" cy="1303337"/>
          </a:xfrm>
        </p:spPr>
        <p:txBody>
          <a:bodyPr/>
          <a:lstStyle/>
          <a:p>
            <a:r>
              <a:rPr lang="en-US" dirty="0"/>
              <a:t>Allowable Direct Costs</a:t>
            </a:r>
          </a:p>
        </p:txBody>
      </p:sp>
    </p:spTree>
    <p:extLst>
      <p:ext uri="{BB962C8B-B14F-4D97-AF65-F5344CB8AC3E}">
        <p14:creationId xmlns:p14="http://schemas.microsoft.com/office/powerpoint/2010/main" val="6114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92F99-759B-424F-9991-C01369EB0B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7096" y="1575936"/>
            <a:ext cx="10582094" cy="4528774"/>
          </a:xfrm>
        </p:spPr>
        <p:txBody>
          <a:bodyPr>
            <a:normAutofit fontScale="92500"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3200" b="1" dirty="0"/>
              <a:t>Salaries, wages, and fringe benefits </a:t>
            </a:r>
            <a:r>
              <a:rPr lang="en-US" sz="3200" dirty="0"/>
              <a:t>for non-administrative personnel (Principal Investigators, Project Directors, co- investigators, research staff, etc.) 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3200" b="1" dirty="0"/>
              <a:t>Consultants/Independent Contractors</a:t>
            </a:r>
            <a:endParaRPr lang="en-US" sz="3200" dirty="0"/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3200" b="1" dirty="0"/>
              <a:t>Subcontracts/Subawards</a:t>
            </a:r>
            <a:endParaRPr lang="en-US" sz="3200" dirty="0"/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3200" b="1" dirty="0"/>
              <a:t>Supplies, Materials, Equipment, Travel, Research Incentives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A8572-10F4-4F7B-BA5F-05882B153A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8308" y="477566"/>
            <a:ext cx="9601200" cy="1303337"/>
          </a:xfrm>
        </p:spPr>
        <p:txBody>
          <a:bodyPr/>
          <a:lstStyle/>
          <a:p>
            <a:r>
              <a:rPr lang="en-US" dirty="0"/>
              <a:t>Allowable Direct Costs - Examples</a:t>
            </a:r>
          </a:p>
        </p:txBody>
      </p:sp>
    </p:spTree>
    <p:extLst>
      <p:ext uri="{BB962C8B-B14F-4D97-AF65-F5344CB8AC3E}">
        <p14:creationId xmlns:p14="http://schemas.microsoft.com/office/powerpoint/2010/main" val="420889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C988-FD7F-40C3-B6DD-0EC919E68D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0857" y="1706926"/>
            <a:ext cx="10753725" cy="4805362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3200" dirty="0"/>
              <a:t>A few examples of unallowable direct costs.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Assigning costs to a project:</a:t>
            </a:r>
          </a:p>
          <a:p>
            <a:pPr marL="1425575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to spend down the balance.</a:t>
            </a:r>
          </a:p>
          <a:p>
            <a:pPr marL="1425575" indent="-457200">
              <a:buFont typeface="Arial" panose="020B0604020202020204" pitchFamily="34" charset="0"/>
              <a:buChar char="•"/>
            </a:pPr>
            <a:r>
              <a:rPr lang="en-US" sz="3200" dirty="0"/>
              <a:t>that are not identifiable to the project.</a:t>
            </a:r>
          </a:p>
          <a:p>
            <a:pPr marL="1425575" indent="-457200">
              <a:buFont typeface="Arial" panose="020B0604020202020204" pitchFamily="34" charset="0"/>
              <a:buChar char="•"/>
            </a:pPr>
            <a:r>
              <a:rPr lang="en-US" sz="3200" dirty="0"/>
              <a:t>before the cost is incurred.</a:t>
            </a:r>
          </a:p>
          <a:p>
            <a:pPr marL="1425575" indent="-457200">
              <a:buFont typeface="Arial" panose="020B0604020202020204" pitchFamily="34" charset="0"/>
              <a:buChar char="•"/>
            </a:pPr>
            <a:r>
              <a:rPr lang="en-US" sz="3200" dirty="0"/>
              <a:t>when it supports other activities (cost should be split)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 startAt="2"/>
            </a:pPr>
            <a:r>
              <a:rPr lang="en-US" sz="3200" dirty="0"/>
              <a:t>Large equipment expenditures at the end of a project.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 startAt="2"/>
            </a:pPr>
            <a:r>
              <a:rPr lang="en-US" sz="3200" dirty="0"/>
              <a:t>Increasing salary expenses when not consistent with actual effort expended.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663C3-FA71-478C-97CB-FAB30C299F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0857" y="542926"/>
            <a:ext cx="9601200" cy="1303337"/>
          </a:xfrm>
        </p:spPr>
        <p:txBody>
          <a:bodyPr/>
          <a:lstStyle/>
          <a:p>
            <a:r>
              <a:rPr lang="en-US" dirty="0"/>
              <a:t>Unallowable Direct Costs</a:t>
            </a:r>
          </a:p>
        </p:txBody>
      </p:sp>
    </p:spTree>
    <p:extLst>
      <p:ext uri="{BB962C8B-B14F-4D97-AF65-F5344CB8AC3E}">
        <p14:creationId xmlns:p14="http://schemas.microsoft.com/office/powerpoint/2010/main" val="231264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CEEEA-C1E7-418B-9DDA-A6452C3E76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2317" y="1932986"/>
            <a:ext cx="11085512" cy="376713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Indirect costs are: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3200" dirty="0"/>
              <a:t>a Federally negotiated rate specific to CSUSM Corporation.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3200" dirty="0"/>
              <a:t>applied to the MTDC (modified total direct costs) of projects.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3200" dirty="0"/>
              <a:t>charged to </a:t>
            </a:r>
            <a:r>
              <a:rPr lang="en-US" sz="3200" dirty="0" err="1"/>
              <a:t>to</a:t>
            </a:r>
            <a:r>
              <a:rPr lang="en-US" sz="3200" dirty="0"/>
              <a:t> support costs not directly charged to a project.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3200" dirty="0"/>
              <a:t>not allowable as a direct charge to a project.</a:t>
            </a:r>
          </a:p>
          <a:p>
            <a:pPr marL="883095" lvl="1" indent="-16033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49654-F70D-4E4B-B5AA-C8A128D926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3772" y="494983"/>
            <a:ext cx="9601200" cy="1303337"/>
          </a:xfrm>
        </p:spPr>
        <p:txBody>
          <a:bodyPr/>
          <a:lstStyle/>
          <a:p>
            <a:r>
              <a:rPr lang="en-US" dirty="0"/>
              <a:t>Indirect Costs (IDC or F&amp;A)</a:t>
            </a:r>
          </a:p>
        </p:txBody>
      </p:sp>
    </p:spTree>
    <p:extLst>
      <p:ext uri="{BB962C8B-B14F-4D97-AF65-F5344CB8AC3E}">
        <p14:creationId xmlns:p14="http://schemas.microsoft.com/office/powerpoint/2010/main" val="348313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770F1-A45B-4D5B-B044-6FEC03F7FC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39760" y="1303337"/>
            <a:ext cx="11191875" cy="5164137"/>
          </a:xfrm>
        </p:spPr>
        <p:txBody>
          <a:bodyPr>
            <a:normAutofit fontScale="85000" lnSpcReduction="20000"/>
          </a:bodyPr>
          <a:lstStyle/>
          <a:p>
            <a:pPr marL="466725" indent="-466725">
              <a:buFont typeface="+mj-lt"/>
              <a:buAutoNum type="arabicPeriod"/>
            </a:pPr>
            <a:r>
              <a:rPr lang="en-US" sz="3200" dirty="0"/>
              <a:t>Salaries of administrative &amp; clerical staff for activities such as:</a:t>
            </a:r>
          </a:p>
          <a:p>
            <a:pPr marL="1308100" lvl="1" indent="-214313">
              <a:buFont typeface="Arial" panose="020B0604020202020204" pitchFamily="34" charset="0"/>
              <a:buChar char="•"/>
            </a:pPr>
            <a:r>
              <a:rPr lang="en-US" sz="3200" dirty="0"/>
              <a:t>Accounting, Processing &amp; tracking POs, issuing payments</a:t>
            </a:r>
          </a:p>
          <a:p>
            <a:pPr marL="1308100" lvl="1" indent="-214313">
              <a:buFont typeface="Arial" panose="020B0604020202020204" pitchFamily="34" charset="0"/>
              <a:buChar char="•"/>
            </a:pPr>
            <a:r>
              <a:rPr lang="en-US" sz="3200" dirty="0"/>
              <a:t>Grants and contracts administration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3200" dirty="0"/>
              <a:t>Office supplies:</a:t>
            </a:r>
          </a:p>
          <a:p>
            <a:pPr marL="1381125" lvl="1" indent="-287338">
              <a:buFont typeface="Arial" panose="020B0604020202020204" pitchFamily="34" charset="0"/>
              <a:buChar char="•"/>
            </a:pPr>
            <a:r>
              <a:rPr lang="en-US" sz="3200" dirty="0"/>
              <a:t>Copy paper, binder, business cards</a:t>
            </a:r>
          </a:p>
          <a:p>
            <a:pPr marL="1381125" lvl="1" indent="-287338">
              <a:buFont typeface="Arial" panose="020B0604020202020204" pitchFamily="34" charset="0"/>
              <a:buChar char="•"/>
            </a:pPr>
            <a:r>
              <a:rPr lang="en-US" sz="3200" dirty="0"/>
              <a:t>Postage for general use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3200" dirty="0"/>
              <a:t>Local Telephone costs and equipment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3200" dirty="0"/>
              <a:t>Rent and other Utilities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3200" dirty="0"/>
              <a:t>General use supplies/equipment: computers, laptops, software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1B99E-9BFF-47F9-972F-133B3857F1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8308" y="233771"/>
            <a:ext cx="9601200" cy="1303337"/>
          </a:xfrm>
        </p:spPr>
        <p:txBody>
          <a:bodyPr/>
          <a:lstStyle/>
          <a:p>
            <a:r>
              <a:rPr lang="en-US" dirty="0"/>
              <a:t>Indirect Costs: Examples</a:t>
            </a:r>
          </a:p>
        </p:txBody>
      </p:sp>
    </p:spTree>
    <p:extLst>
      <p:ext uri="{BB962C8B-B14F-4D97-AF65-F5344CB8AC3E}">
        <p14:creationId xmlns:p14="http://schemas.microsoft.com/office/powerpoint/2010/main" val="235163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86942-1C78-43C9-B982-E578EB7416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1486" y="1193006"/>
            <a:ext cx="10753725" cy="4471988"/>
          </a:xfrm>
        </p:spPr>
        <p:txBody>
          <a:bodyPr>
            <a:noAutofit/>
          </a:bodyPr>
          <a:lstStyle/>
          <a:p>
            <a:r>
              <a:rPr lang="en-US" sz="3200" dirty="0"/>
              <a:t>Certain costs cannot be charged to a federally sponsored project either directly or indirectly: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Alcohol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Alumni activities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Contributions and donations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Fundraising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Lobbying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Selling and marketing activities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DF90DF-C39F-4AFA-85EE-CB91906110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0560" y="242435"/>
            <a:ext cx="9601200" cy="1303337"/>
          </a:xfrm>
        </p:spPr>
        <p:txBody>
          <a:bodyPr/>
          <a:lstStyle/>
          <a:p>
            <a:r>
              <a:rPr lang="en-US" dirty="0"/>
              <a:t>Unallowable Costs</a:t>
            </a:r>
          </a:p>
        </p:txBody>
      </p:sp>
    </p:spTree>
    <p:extLst>
      <p:ext uri="{BB962C8B-B14F-4D97-AF65-F5344CB8AC3E}">
        <p14:creationId xmlns:p14="http://schemas.microsoft.com/office/powerpoint/2010/main" val="274453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316E-1FE0-4FDA-B70C-C72CA777DA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15292" y="2139451"/>
            <a:ext cx="9601200" cy="331787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en-US" sz="3200" dirty="0"/>
              <a:t>The PI/PD is responsible for:</a:t>
            </a:r>
          </a:p>
          <a:p>
            <a:pPr marL="914400" indent="-520700">
              <a:spcBef>
                <a:spcPts val="1800"/>
              </a:spcBef>
              <a:buFont typeface="+mj-lt"/>
              <a:buAutoNum type="arabicPeriod"/>
            </a:pPr>
            <a:r>
              <a:rPr lang="en-US" sz="3200" dirty="0"/>
              <a:t>Initiating and approving all expenditures</a:t>
            </a:r>
          </a:p>
          <a:p>
            <a:pPr marL="914400" indent="-520700">
              <a:spcBef>
                <a:spcPts val="1800"/>
              </a:spcBef>
              <a:buFont typeface="+mj-lt"/>
              <a:buAutoNum type="arabicPeriod"/>
            </a:pPr>
            <a:r>
              <a:rPr lang="en-US" sz="3200" dirty="0"/>
              <a:t>Ensuring costs are: </a:t>
            </a:r>
          </a:p>
          <a:p>
            <a:pPr marL="1595438" lvl="1" indent="-339725">
              <a:buFont typeface="Arial" panose="020B0604020202020204" pitchFamily="34" charset="0"/>
              <a:buChar char="•"/>
            </a:pPr>
            <a:r>
              <a:rPr lang="en-US" sz="3200" dirty="0"/>
              <a:t>Allowable, Allocable and Reasonable</a:t>
            </a:r>
          </a:p>
          <a:p>
            <a:pPr marL="1595438" lvl="1" indent="-339725">
              <a:buFont typeface="Arial" panose="020B0604020202020204" pitchFamily="34" charset="0"/>
              <a:buChar char="•"/>
            </a:pPr>
            <a:r>
              <a:rPr lang="en-US" sz="3200" dirty="0"/>
              <a:t>In accordance with the budget</a:t>
            </a:r>
          </a:p>
          <a:p>
            <a:pPr marL="1595438" lvl="1" indent="-339725">
              <a:buFont typeface="Arial" panose="020B0604020202020204" pitchFamily="34" charset="0"/>
              <a:buChar char="•"/>
            </a:pPr>
            <a:r>
              <a:rPr lang="en-US" sz="3200" dirty="0"/>
              <a:t>Compliant with sponsor T&amp;Cs, Corp &amp; Federal policies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EBFD8-3C34-47DD-8738-39EF4BA07F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0823" y="330993"/>
            <a:ext cx="9601200" cy="1303337"/>
          </a:xfrm>
        </p:spPr>
        <p:txBody>
          <a:bodyPr/>
          <a:lstStyle/>
          <a:p>
            <a:r>
              <a:rPr lang="en-US" dirty="0"/>
              <a:t>Roles &amp; Responsibilities: PI/PD</a:t>
            </a:r>
          </a:p>
        </p:txBody>
      </p:sp>
    </p:spTree>
    <p:extLst>
      <p:ext uri="{BB962C8B-B14F-4D97-AF65-F5344CB8AC3E}">
        <p14:creationId xmlns:p14="http://schemas.microsoft.com/office/powerpoint/2010/main" val="398571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 xmlns="b423c0bc-62e0-4ed3-b71f-7e79ffd06d2f" xsi:nil="true"/>
    <ApprovalDate xmlns="b423c0bc-62e0-4ed3-b71f-7e79ffd06d2f" xsi:nil="true"/>
    <ApprovalComments xmlns="b423c0bc-62e0-4ed3-b71f-7e79ffd06d2f" xsi:nil="true"/>
    <_Flow_SignoffStatus xmlns="b423c0bc-62e0-4ed3-b71f-7e79ffd06d2f" xsi:nil="true"/>
    <Approver xmlns="b423c0bc-62e0-4ed3-b71f-7e79ffd06d2f">
      <UserInfo>
        <DisplayName/>
        <AccountId xsi:nil="true"/>
        <AccountType/>
      </UserInfo>
    </Approver>
    <SharedWithUsers xmlns="fd9fc90a-e4cb-428b-ac22-4209fc13e3ae">
      <UserInfo>
        <DisplayName>Zack Weaver</DisplayName>
        <AccountId>15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6C74FDD94D7847AF9A42310A7EF8E0" ma:contentTypeVersion="17" ma:contentTypeDescription="Create a new document." ma:contentTypeScope="" ma:versionID="5a4ddf31e441041b6afbd01db109a65c">
  <xsd:schema xmlns:xsd="http://www.w3.org/2001/XMLSchema" xmlns:xs="http://www.w3.org/2001/XMLSchema" xmlns:p="http://schemas.microsoft.com/office/2006/metadata/properties" xmlns:ns2="b423c0bc-62e0-4ed3-b71f-7e79ffd06d2f" xmlns:ns3="fd9fc90a-e4cb-428b-ac22-4209fc13e3ae" targetNamespace="http://schemas.microsoft.com/office/2006/metadata/properties" ma:root="true" ma:fieldsID="867e1e89ff72ddac0926c2a8c7f2bba6" ns2:_="" ns3:_="">
    <xsd:import namespace="b423c0bc-62e0-4ed3-b71f-7e79ffd06d2f"/>
    <xsd:import namespace="fd9fc90a-e4cb-428b-ac22-4209fc13e3ae"/>
    <xsd:element name="properties">
      <xsd:complexType>
        <xsd:sequence>
          <xsd:element name="documentManagement">
            <xsd:complexType>
              <xsd:all>
                <xsd:element ref="ns2:Approver" minOccurs="0"/>
                <xsd:element ref="ns2:Approval" minOccurs="0"/>
                <xsd:element ref="ns2:ApprovalDate" minOccurs="0"/>
                <xsd:element ref="ns2:ApprovalComment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3c0bc-62e0-4ed3-b71f-7e79ffd06d2f" elementFormDefault="qualified">
    <xsd:import namespace="http://schemas.microsoft.com/office/2006/documentManagement/types"/>
    <xsd:import namespace="http://schemas.microsoft.com/office/infopath/2007/PartnerControls"/>
    <xsd:element name="Approver" ma:index="1" nillable="true" ma:displayName="Approver" ma:format="Dropdown" ma:list="UserInfo" ma:SharePointGroup="0" ma:internalName="Approv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al" ma:index="2" nillable="true" ma:displayName="Approval" ma:format="Dropdown" ma:internalName="Approval" ma:readOnly="false">
      <xsd:simpleType>
        <xsd:restriction base="dms:Choice">
          <xsd:enumeration value="Approved"/>
          <xsd:enumeration value="Disapproved"/>
          <xsd:enumeration value="Approval Needed"/>
        </xsd:restriction>
      </xsd:simpleType>
    </xsd:element>
    <xsd:element name="ApprovalDate" ma:index="10" nillable="true" ma:displayName="Approval Date" ma:format="DateTime" ma:hidden="true" ma:internalName="ApprovalDate" ma:readOnly="false">
      <xsd:simpleType>
        <xsd:restriction base="dms:DateTime"/>
      </xsd:simpleType>
    </xsd:element>
    <xsd:element name="ApprovalComments" ma:index="11" nillable="true" ma:displayName="Approval Comments" ma:format="Dropdown" ma:hidden="true" ma:internalName="ApprovalComments" ma:readOnly="false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21" nillable="true" ma:displayName="Signature Needed" ma:format="Dropdown" ma:internalName="Sign_x002d_off_x0020_status">
      <xsd:simpleType>
        <xsd:restriction base="dms:Choice">
          <xsd:enumeration value="Yes"/>
          <xsd:enumeration value="No"/>
          <xsd:enumeration value="Sign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fc90a-e4cb-428b-ac22-4209fc13e3ae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B78C26-FF38-4A18-B3FF-87CECBEF3A87}">
  <ds:schemaRefs>
    <ds:schemaRef ds:uri="http://schemas.microsoft.com/office/infopath/2007/PartnerControls"/>
    <ds:schemaRef ds:uri="http://purl.org/dc/terms/"/>
    <ds:schemaRef ds:uri="b423c0bc-62e0-4ed3-b71f-7e79ffd06d2f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fd9fc90a-e4cb-428b-ac22-4209fc13e3ae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3832EF-0A05-4ED3-84B4-6F96146633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23c0bc-62e0-4ed3-b71f-7e79ffd06d2f"/>
    <ds:schemaRef ds:uri="fd9fc90a-e4cb-428b-ac22-4209fc13e3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4739C3-F1B7-4596-A0DD-C099EFE521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264</TotalTime>
  <Words>919</Words>
  <Application>Microsoft Office PowerPoint</Application>
  <PresentationFormat>Widescreen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Cost Principals</vt:lpstr>
      <vt:lpstr>Definition</vt:lpstr>
      <vt:lpstr>Allowable Direct Costs</vt:lpstr>
      <vt:lpstr>Allowable Direct Costs - Examples</vt:lpstr>
      <vt:lpstr>Unallowable Direct Costs</vt:lpstr>
      <vt:lpstr>Indirect Costs (IDC or F&amp;A)</vt:lpstr>
      <vt:lpstr>Indirect Costs: Examples</vt:lpstr>
      <vt:lpstr>Unallowable Costs</vt:lpstr>
      <vt:lpstr>Roles &amp; Responsibilities: PI/PD</vt:lpstr>
      <vt:lpstr>Roles &amp; Responsibilities: PI/PD: One-Up</vt:lpstr>
      <vt:lpstr>Roles &amp; Responsibilities: OSP SPAs</vt:lpstr>
      <vt:lpstr>Questions?</vt:lpstr>
      <vt:lpstr>Closeout Procedures</vt:lpstr>
      <vt:lpstr>Definition</vt:lpstr>
      <vt:lpstr>Procedure</vt:lpstr>
      <vt:lpstr>Roles &amp; Responsibilities: PI/PD</vt:lpstr>
      <vt:lpstr>Roles &amp; Responsibilities: OSP SPAs</vt:lpstr>
      <vt:lpstr>Record Retention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Closeout Procedures</dc:title>
  <dc:creator>Rachel Stiehl</dc:creator>
  <cp:lastModifiedBy>Zack Weaver</cp:lastModifiedBy>
  <cp:revision>14</cp:revision>
  <dcterms:created xsi:type="dcterms:W3CDTF">2021-05-25T17:05:33Z</dcterms:created>
  <dcterms:modified xsi:type="dcterms:W3CDTF">2021-05-27T17:36:25Z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0x0101001B6C74FDD94D7847AF9A42310A7EF8E0</vt:lpwstr>
  </property>
</Properties>
</file>