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60" r:id="rId6"/>
    <p:sldId id="262" r:id="rId7"/>
    <p:sldId id="264" r:id="rId8"/>
    <p:sldId id="265"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19" autoAdjust="0"/>
  </p:normalViewPr>
  <p:slideViewPr>
    <p:cSldViewPr snapToGrid="0">
      <p:cViewPr varScale="1">
        <p:scale>
          <a:sx n="110" d="100"/>
          <a:sy n="110" d="100"/>
        </p:scale>
        <p:origin x="576" y="10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k Weaver" userId="2a784b32-00f5-41cc-a313-a1a53e443903" providerId="ADAL" clId="{A10B9436-E74F-4B9B-BEBA-1B8F0B10824B}"/>
    <pc:docChg chg="modSld">
      <pc:chgData name="Zack Weaver" userId="2a784b32-00f5-41cc-a313-a1a53e443903" providerId="ADAL" clId="{A10B9436-E74F-4B9B-BEBA-1B8F0B10824B}" dt="2021-02-26T19:34:54.218" v="5" actId="6549"/>
      <pc:docMkLst>
        <pc:docMk/>
      </pc:docMkLst>
      <pc:sldChg chg="modNotesTx">
        <pc:chgData name="Zack Weaver" userId="2a784b32-00f5-41cc-a313-a1a53e443903" providerId="ADAL" clId="{A10B9436-E74F-4B9B-BEBA-1B8F0B10824B}" dt="2021-02-26T19:34:28.165" v="0" actId="6549"/>
        <pc:sldMkLst>
          <pc:docMk/>
          <pc:sldMk cId="3361391515" sldId="256"/>
        </pc:sldMkLst>
      </pc:sldChg>
      <pc:sldChg chg="modNotesTx">
        <pc:chgData name="Zack Weaver" userId="2a784b32-00f5-41cc-a313-a1a53e443903" providerId="ADAL" clId="{A10B9436-E74F-4B9B-BEBA-1B8F0B10824B}" dt="2021-02-26T19:34:33.060" v="1" actId="6549"/>
        <pc:sldMkLst>
          <pc:docMk/>
          <pc:sldMk cId="2816005237" sldId="260"/>
        </pc:sldMkLst>
      </pc:sldChg>
      <pc:sldChg chg="modNotesTx">
        <pc:chgData name="Zack Weaver" userId="2a784b32-00f5-41cc-a313-a1a53e443903" providerId="ADAL" clId="{A10B9436-E74F-4B9B-BEBA-1B8F0B10824B}" dt="2021-02-26T19:34:54.218" v="5" actId="6549"/>
        <pc:sldMkLst>
          <pc:docMk/>
          <pc:sldMk cId="3929076309" sldId="261"/>
        </pc:sldMkLst>
      </pc:sldChg>
      <pc:sldChg chg="modNotesTx">
        <pc:chgData name="Zack Weaver" userId="2a784b32-00f5-41cc-a313-a1a53e443903" providerId="ADAL" clId="{A10B9436-E74F-4B9B-BEBA-1B8F0B10824B}" dt="2021-02-26T19:34:37.256" v="2" actId="6549"/>
        <pc:sldMkLst>
          <pc:docMk/>
          <pc:sldMk cId="2702579804" sldId="262"/>
        </pc:sldMkLst>
      </pc:sldChg>
      <pc:sldChg chg="modNotesTx">
        <pc:chgData name="Zack Weaver" userId="2a784b32-00f5-41cc-a313-a1a53e443903" providerId="ADAL" clId="{A10B9436-E74F-4B9B-BEBA-1B8F0B10824B}" dt="2021-02-26T19:34:40.788" v="3" actId="6549"/>
        <pc:sldMkLst>
          <pc:docMk/>
          <pc:sldMk cId="2145021697" sldId="264"/>
        </pc:sldMkLst>
      </pc:sldChg>
      <pc:sldChg chg="modNotesTx">
        <pc:chgData name="Zack Weaver" userId="2a784b32-00f5-41cc-a313-a1a53e443903" providerId="ADAL" clId="{A10B9436-E74F-4B9B-BEBA-1B8F0B10824B}" dt="2021-02-26T19:34:44.739" v="4" actId="20577"/>
        <pc:sldMkLst>
          <pc:docMk/>
          <pc:sldMk cId="270098990"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F545C-9CDE-4BAF-8653-19809BDE769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81EE35EE-A7B3-4C5B-A1CB-012DFAAC7A4F}">
      <dgm:prSet phldrT="[Text]" custT="1"/>
      <dgm:spPr/>
      <dgm:t>
        <a:bodyPr/>
        <a:lstStyle/>
        <a:p>
          <a:r>
            <a:rPr lang="en-US" sz="2000" dirty="0"/>
            <a:t>A report summarizing FY20 expenses (7/1/20 – 6/30/21) by month and account, with transactional expense detail.</a:t>
          </a:r>
        </a:p>
      </dgm:t>
    </dgm:pt>
    <dgm:pt modelId="{781D9BED-7AD1-4F4B-B851-11B38401AE97}" type="parTrans" cxnId="{EFEDB7A1-DB54-412F-806E-2057860C920A}">
      <dgm:prSet/>
      <dgm:spPr/>
      <dgm:t>
        <a:bodyPr/>
        <a:lstStyle/>
        <a:p>
          <a:endParaRPr lang="en-US"/>
        </a:p>
      </dgm:t>
    </dgm:pt>
    <dgm:pt modelId="{389D9D4C-AB67-4FAD-8113-1C094BFDC137}" type="sibTrans" cxnId="{EFEDB7A1-DB54-412F-806E-2057860C920A}">
      <dgm:prSet/>
      <dgm:spPr/>
      <dgm:t>
        <a:bodyPr/>
        <a:lstStyle/>
        <a:p>
          <a:endParaRPr lang="en-US"/>
        </a:p>
      </dgm:t>
    </dgm:pt>
    <dgm:pt modelId="{6F89D6EF-D620-451E-8FA4-E8BB7313516F}">
      <dgm:prSet phldrT="[Text]" custT="1"/>
      <dgm:spPr/>
      <dgm:t>
        <a:bodyPr/>
        <a:lstStyle/>
        <a:p>
          <a:r>
            <a:rPr lang="en-US" sz="2000" dirty="0"/>
            <a:t>For PIs to have visibility and transparency into the expenses on their project.</a:t>
          </a:r>
        </a:p>
        <a:p>
          <a:r>
            <a:rPr lang="en-US" sz="2000" dirty="0"/>
            <a:t>Ensure only correct and expected expenses have hit their projects.</a:t>
          </a:r>
        </a:p>
      </dgm:t>
    </dgm:pt>
    <dgm:pt modelId="{DEF57252-5AEB-4574-9B13-BEE07BFB33B0}" type="parTrans" cxnId="{37B69CE3-63C6-4A86-8206-0C9878C99270}">
      <dgm:prSet/>
      <dgm:spPr/>
      <dgm:t>
        <a:bodyPr/>
        <a:lstStyle/>
        <a:p>
          <a:endParaRPr lang="en-US"/>
        </a:p>
      </dgm:t>
    </dgm:pt>
    <dgm:pt modelId="{53C73DC4-4481-437C-BEC3-AD1F26F1015D}" type="sibTrans" cxnId="{37B69CE3-63C6-4A86-8206-0C9878C99270}">
      <dgm:prSet/>
      <dgm:spPr/>
      <dgm:t>
        <a:bodyPr/>
        <a:lstStyle/>
        <a:p>
          <a:endParaRPr lang="en-US"/>
        </a:p>
      </dgm:t>
    </dgm:pt>
    <dgm:pt modelId="{08B6976F-327E-4EE0-B069-D349EC768D85}">
      <dgm:prSet/>
      <dgm:spPr/>
      <dgm:t>
        <a:bodyPr/>
        <a:lstStyle/>
        <a:p>
          <a:r>
            <a:rPr lang="en-US" dirty="0"/>
            <a:t>Report will be sent quarterly, following the schedule below.</a:t>
          </a:r>
        </a:p>
      </dgm:t>
    </dgm:pt>
    <dgm:pt modelId="{AFCF6574-6B7C-4973-825E-440171A41050}" type="parTrans" cxnId="{D5E7B8A9-E947-45C3-A5C9-743C7791EA37}">
      <dgm:prSet/>
      <dgm:spPr/>
      <dgm:t>
        <a:bodyPr/>
        <a:lstStyle/>
        <a:p>
          <a:endParaRPr lang="en-US"/>
        </a:p>
      </dgm:t>
    </dgm:pt>
    <dgm:pt modelId="{8E2EC9E8-0DB0-46BE-845B-5974DA5BBAEC}" type="sibTrans" cxnId="{D5E7B8A9-E947-45C3-A5C9-743C7791EA37}">
      <dgm:prSet/>
      <dgm:spPr/>
      <dgm:t>
        <a:bodyPr/>
        <a:lstStyle/>
        <a:p>
          <a:endParaRPr lang="en-US"/>
        </a:p>
      </dgm:t>
    </dgm:pt>
    <dgm:pt modelId="{764A6EBE-B6BC-43B6-A5CC-BFCD201E94A7}" type="pres">
      <dgm:prSet presAssocID="{62DF545C-9CDE-4BAF-8653-19809BDE7691}" presName="Name0" presStyleCnt="0">
        <dgm:presLayoutVars>
          <dgm:chMax val="7"/>
          <dgm:chPref val="7"/>
          <dgm:dir/>
        </dgm:presLayoutVars>
      </dgm:prSet>
      <dgm:spPr/>
    </dgm:pt>
    <dgm:pt modelId="{E719E372-2C18-45D7-9F21-F6C0F54C74DE}" type="pres">
      <dgm:prSet presAssocID="{62DF545C-9CDE-4BAF-8653-19809BDE7691}" presName="Name1" presStyleCnt="0"/>
      <dgm:spPr/>
    </dgm:pt>
    <dgm:pt modelId="{1AE94BAA-0CA0-4803-BF8E-E75338FA8FFA}" type="pres">
      <dgm:prSet presAssocID="{62DF545C-9CDE-4BAF-8653-19809BDE7691}" presName="cycle" presStyleCnt="0"/>
      <dgm:spPr/>
    </dgm:pt>
    <dgm:pt modelId="{6CE41787-B14B-4157-B8BE-080F0C63F8CE}" type="pres">
      <dgm:prSet presAssocID="{62DF545C-9CDE-4BAF-8653-19809BDE7691}" presName="srcNode" presStyleLbl="node1" presStyleIdx="0" presStyleCnt="3"/>
      <dgm:spPr/>
    </dgm:pt>
    <dgm:pt modelId="{FCED047B-61E6-4DD1-85A1-F437BC7F8845}" type="pres">
      <dgm:prSet presAssocID="{62DF545C-9CDE-4BAF-8653-19809BDE7691}" presName="conn" presStyleLbl="parChTrans1D2" presStyleIdx="0" presStyleCnt="1"/>
      <dgm:spPr/>
    </dgm:pt>
    <dgm:pt modelId="{56D51C7A-8F1F-407B-A1EF-49DED79FE703}" type="pres">
      <dgm:prSet presAssocID="{62DF545C-9CDE-4BAF-8653-19809BDE7691}" presName="extraNode" presStyleLbl="node1" presStyleIdx="0" presStyleCnt="3"/>
      <dgm:spPr/>
    </dgm:pt>
    <dgm:pt modelId="{BA17A787-D5ED-46DF-B355-61135AEF96E1}" type="pres">
      <dgm:prSet presAssocID="{62DF545C-9CDE-4BAF-8653-19809BDE7691}" presName="dstNode" presStyleLbl="node1" presStyleIdx="0" presStyleCnt="3"/>
      <dgm:spPr/>
    </dgm:pt>
    <dgm:pt modelId="{ED1AD39D-3D4A-4633-9FC5-2CD3D01979E8}" type="pres">
      <dgm:prSet presAssocID="{81EE35EE-A7B3-4C5B-A1CB-012DFAAC7A4F}" presName="text_1" presStyleLbl="node1" presStyleIdx="0" presStyleCnt="3">
        <dgm:presLayoutVars>
          <dgm:bulletEnabled val="1"/>
        </dgm:presLayoutVars>
      </dgm:prSet>
      <dgm:spPr/>
    </dgm:pt>
    <dgm:pt modelId="{59F36890-46BC-4DFE-8560-222B325D05E9}" type="pres">
      <dgm:prSet presAssocID="{81EE35EE-A7B3-4C5B-A1CB-012DFAAC7A4F}" presName="accent_1" presStyleCnt="0"/>
      <dgm:spPr/>
    </dgm:pt>
    <dgm:pt modelId="{2E4D663D-AF31-4A00-96F2-FF9FEAB54EB5}" type="pres">
      <dgm:prSet presAssocID="{81EE35EE-A7B3-4C5B-A1CB-012DFAAC7A4F}" presName="accentRepeatNode" presStyleLbl="solidFgAcc1" presStyleIdx="0" presStyleCnt="3"/>
      <dgm:spPr/>
    </dgm:pt>
    <dgm:pt modelId="{79BE88BB-6D01-4EB3-B828-2F84C827D519}" type="pres">
      <dgm:prSet presAssocID="{6F89D6EF-D620-451E-8FA4-E8BB7313516F}" presName="text_2" presStyleLbl="node1" presStyleIdx="1" presStyleCnt="3">
        <dgm:presLayoutVars>
          <dgm:bulletEnabled val="1"/>
        </dgm:presLayoutVars>
      </dgm:prSet>
      <dgm:spPr/>
    </dgm:pt>
    <dgm:pt modelId="{493CD893-2BF1-45EB-9600-C8BFCFB25C98}" type="pres">
      <dgm:prSet presAssocID="{6F89D6EF-D620-451E-8FA4-E8BB7313516F}" presName="accent_2" presStyleCnt="0"/>
      <dgm:spPr/>
    </dgm:pt>
    <dgm:pt modelId="{264EBDBF-81F9-4B99-9007-765E016D330C}" type="pres">
      <dgm:prSet presAssocID="{6F89D6EF-D620-451E-8FA4-E8BB7313516F}" presName="accentRepeatNode" presStyleLbl="solidFgAcc1" presStyleIdx="1" presStyleCnt="3"/>
      <dgm:spPr/>
    </dgm:pt>
    <dgm:pt modelId="{C39089B4-9FA1-4BA1-874F-33444BC2E13E}" type="pres">
      <dgm:prSet presAssocID="{08B6976F-327E-4EE0-B069-D349EC768D85}" presName="text_3" presStyleLbl="node1" presStyleIdx="2" presStyleCnt="3">
        <dgm:presLayoutVars>
          <dgm:bulletEnabled val="1"/>
        </dgm:presLayoutVars>
      </dgm:prSet>
      <dgm:spPr/>
    </dgm:pt>
    <dgm:pt modelId="{37C9CCD2-7F79-40DC-B1F9-069B119C88C1}" type="pres">
      <dgm:prSet presAssocID="{08B6976F-327E-4EE0-B069-D349EC768D85}" presName="accent_3" presStyleCnt="0"/>
      <dgm:spPr/>
    </dgm:pt>
    <dgm:pt modelId="{FD2644AD-B27B-4798-A1DF-DB184B72C48F}" type="pres">
      <dgm:prSet presAssocID="{08B6976F-327E-4EE0-B069-D349EC768D85}" presName="accentRepeatNode" presStyleLbl="solidFgAcc1" presStyleIdx="2" presStyleCnt="3"/>
      <dgm:spPr/>
    </dgm:pt>
  </dgm:ptLst>
  <dgm:cxnLst>
    <dgm:cxn modelId="{6679CE1D-679B-4FBE-9D6F-151537DB64C8}" type="presOf" srcId="{389D9D4C-AB67-4FAD-8113-1C094BFDC137}" destId="{FCED047B-61E6-4DD1-85A1-F437BC7F8845}" srcOrd="0" destOrd="0" presId="urn:microsoft.com/office/officeart/2008/layout/VerticalCurvedList"/>
    <dgm:cxn modelId="{8D7ACC24-7A8C-40C1-A2F3-2DB859F071AD}" type="presOf" srcId="{08B6976F-327E-4EE0-B069-D349EC768D85}" destId="{C39089B4-9FA1-4BA1-874F-33444BC2E13E}" srcOrd="0" destOrd="0" presId="urn:microsoft.com/office/officeart/2008/layout/VerticalCurvedList"/>
    <dgm:cxn modelId="{D830955F-468B-46EA-8282-F8717CFAC157}" type="presOf" srcId="{6F89D6EF-D620-451E-8FA4-E8BB7313516F}" destId="{79BE88BB-6D01-4EB3-B828-2F84C827D519}" srcOrd="0" destOrd="0" presId="urn:microsoft.com/office/officeart/2008/layout/VerticalCurvedList"/>
    <dgm:cxn modelId="{C4E9DD92-DDBE-4A68-8FD4-8AEDABDD3C23}" type="presOf" srcId="{62DF545C-9CDE-4BAF-8653-19809BDE7691}" destId="{764A6EBE-B6BC-43B6-A5CC-BFCD201E94A7}" srcOrd="0" destOrd="0" presId="urn:microsoft.com/office/officeart/2008/layout/VerticalCurvedList"/>
    <dgm:cxn modelId="{0357A494-3944-453E-A721-F3A3682D4013}" type="presOf" srcId="{81EE35EE-A7B3-4C5B-A1CB-012DFAAC7A4F}" destId="{ED1AD39D-3D4A-4633-9FC5-2CD3D01979E8}" srcOrd="0" destOrd="0" presId="urn:microsoft.com/office/officeart/2008/layout/VerticalCurvedList"/>
    <dgm:cxn modelId="{EFEDB7A1-DB54-412F-806E-2057860C920A}" srcId="{62DF545C-9CDE-4BAF-8653-19809BDE7691}" destId="{81EE35EE-A7B3-4C5B-A1CB-012DFAAC7A4F}" srcOrd="0" destOrd="0" parTransId="{781D9BED-7AD1-4F4B-B851-11B38401AE97}" sibTransId="{389D9D4C-AB67-4FAD-8113-1C094BFDC137}"/>
    <dgm:cxn modelId="{D5E7B8A9-E947-45C3-A5C9-743C7791EA37}" srcId="{62DF545C-9CDE-4BAF-8653-19809BDE7691}" destId="{08B6976F-327E-4EE0-B069-D349EC768D85}" srcOrd="2" destOrd="0" parTransId="{AFCF6574-6B7C-4973-825E-440171A41050}" sibTransId="{8E2EC9E8-0DB0-46BE-845B-5974DA5BBAEC}"/>
    <dgm:cxn modelId="{37B69CE3-63C6-4A86-8206-0C9878C99270}" srcId="{62DF545C-9CDE-4BAF-8653-19809BDE7691}" destId="{6F89D6EF-D620-451E-8FA4-E8BB7313516F}" srcOrd="1" destOrd="0" parTransId="{DEF57252-5AEB-4574-9B13-BEE07BFB33B0}" sibTransId="{53C73DC4-4481-437C-BEC3-AD1F26F1015D}"/>
    <dgm:cxn modelId="{58F98067-DDDD-4BE7-B103-B0CCDA57F7C2}" type="presParOf" srcId="{764A6EBE-B6BC-43B6-A5CC-BFCD201E94A7}" destId="{E719E372-2C18-45D7-9F21-F6C0F54C74DE}" srcOrd="0" destOrd="0" presId="urn:microsoft.com/office/officeart/2008/layout/VerticalCurvedList"/>
    <dgm:cxn modelId="{68DC4F10-C541-4F55-B3C2-C5AB9C665A7A}" type="presParOf" srcId="{E719E372-2C18-45D7-9F21-F6C0F54C74DE}" destId="{1AE94BAA-0CA0-4803-BF8E-E75338FA8FFA}" srcOrd="0" destOrd="0" presId="urn:microsoft.com/office/officeart/2008/layout/VerticalCurvedList"/>
    <dgm:cxn modelId="{F7A661BF-1E13-4D24-BF79-61BB9A9C4C2D}" type="presParOf" srcId="{1AE94BAA-0CA0-4803-BF8E-E75338FA8FFA}" destId="{6CE41787-B14B-4157-B8BE-080F0C63F8CE}" srcOrd="0" destOrd="0" presId="urn:microsoft.com/office/officeart/2008/layout/VerticalCurvedList"/>
    <dgm:cxn modelId="{6FDE1FEC-DDF4-4056-B183-53A04F8D7F9E}" type="presParOf" srcId="{1AE94BAA-0CA0-4803-BF8E-E75338FA8FFA}" destId="{FCED047B-61E6-4DD1-85A1-F437BC7F8845}" srcOrd="1" destOrd="0" presId="urn:microsoft.com/office/officeart/2008/layout/VerticalCurvedList"/>
    <dgm:cxn modelId="{F230F6E8-6DAD-4688-AEEB-2DD0758A85F7}" type="presParOf" srcId="{1AE94BAA-0CA0-4803-BF8E-E75338FA8FFA}" destId="{56D51C7A-8F1F-407B-A1EF-49DED79FE703}" srcOrd="2" destOrd="0" presId="urn:microsoft.com/office/officeart/2008/layout/VerticalCurvedList"/>
    <dgm:cxn modelId="{1F9204F0-3A37-46B7-9F7A-F749CC8C759C}" type="presParOf" srcId="{1AE94BAA-0CA0-4803-BF8E-E75338FA8FFA}" destId="{BA17A787-D5ED-46DF-B355-61135AEF96E1}" srcOrd="3" destOrd="0" presId="urn:microsoft.com/office/officeart/2008/layout/VerticalCurvedList"/>
    <dgm:cxn modelId="{822531D4-D123-427A-9FCB-B70F69429F44}" type="presParOf" srcId="{E719E372-2C18-45D7-9F21-F6C0F54C74DE}" destId="{ED1AD39D-3D4A-4633-9FC5-2CD3D01979E8}" srcOrd="1" destOrd="0" presId="urn:microsoft.com/office/officeart/2008/layout/VerticalCurvedList"/>
    <dgm:cxn modelId="{AA0A44C7-DCFE-4EA1-9088-749AE92032E9}" type="presParOf" srcId="{E719E372-2C18-45D7-9F21-F6C0F54C74DE}" destId="{59F36890-46BC-4DFE-8560-222B325D05E9}" srcOrd="2" destOrd="0" presId="urn:microsoft.com/office/officeart/2008/layout/VerticalCurvedList"/>
    <dgm:cxn modelId="{AB81C808-6699-4EEA-99C2-A98CEBDA89A5}" type="presParOf" srcId="{59F36890-46BC-4DFE-8560-222B325D05E9}" destId="{2E4D663D-AF31-4A00-96F2-FF9FEAB54EB5}" srcOrd="0" destOrd="0" presId="urn:microsoft.com/office/officeart/2008/layout/VerticalCurvedList"/>
    <dgm:cxn modelId="{B93D8FF1-01C9-4ED6-808D-3B43FDFC8D55}" type="presParOf" srcId="{E719E372-2C18-45D7-9F21-F6C0F54C74DE}" destId="{79BE88BB-6D01-4EB3-B828-2F84C827D519}" srcOrd="3" destOrd="0" presId="urn:microsoft.com/office/officeart/2008/layout/VerticalCurvedList"/>
    <dgm:cxn modelId="{75F2B359-FFA3-45DE-A4BF-519A4E3D8305}" type="presParOf" srcId="{E719E372-2C18-45D7-9F21-F6C0F54C74DE}" destId="{493CD893-2BF1-45EB-9600-C8BFCFB25C98}" srcOrd="4" destOrd="0" presId="urn:microsoft.com/office/officeart/2008/layout/VerticalCurvedList"/>
    <dgm:cxn modelId="{61F84502-0F7A-467E-9F45-2C2BD616CA4E}" type="presParOf" srcId="{493CD893-2BF1-45EB-9600-C8BFCFB25C98}" destId="{264EBDBF-81F9-4B99-9007-765E016D330C}" srcOrd="0" destOrd="0" presId="urn:microsoft.com/office/officeart/2008/layout/VerticalCurvedList"/>
    <dgm:cxn modelId="{AE1DF0DF-DA44-4A7A-B3A1-6494B9D9C7E7}" type="presParOf" srcId="{E719E372-2C18-45D7-9F21-F6C0F54C74DE}" destId="{C39089B4-9FA1-4BA1-874F-33444BC2E13E}" srcOrd="5" destOrd="0" presId="urn:microsoft.com/office/officeart/2008/layout/VerticalCurvedList"/>
    <dgm:cxn modelId="{BE57D89F-2FE1-4815-80F6-EEB74A85031A}" type="presParOf" srcId="{E719E372-2C18-45D7-9F21-F6C0F54C74DE}" destId="{37C9CCD2-7F79-40DC-B1F9-069B119C88C1}" srcOrd="6" destOrd="0" presId="urn:microsoft.com/office/officeart/2008/layout/VerticalCurvedList"/>
    <dgm:cxn modelId="{941111D8-C1E3-4D30-B79A-872DAEE8F5A3}" type="presParOf" srcId="{37C9CCD2-7F79-40DC-B1F9-069B119C88C1}" destId="{FD2644AD-B27B-4798-A1DF-DB184B72C48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196FC-B695-4124-9579-00E9140E2FCB}" type="doc">
      <dgm:prSet loTypeId="urn:microsoft.com/office/officeart/2005/8/layout/vList3" loCatId="list" qsTypeId="urn:microsoft.com/office/officeart/2005/8/quickstyle/simple1" qsCatId="simple" csTypeId="urn:microsoft.com/office/officeart/2005/8/colors/accent4_2" csCatId="accent4" phldr="1"/>
      <dgm:spPr/>
    </dgm:pt>
    <dgm:pt modelId="{E5AE868E-E1D4-4DDE-A0AD-25D163D4D078}">
      <dgm:prSet phldrT="[Text]" custT="1"/>
      <dgm:spPr/>
      <dgm:t>
        <a:bodyPr/>
        <a:lstStyle/>
        <a:p>
          <a:r>
            <a:rPr lang="en-US" sz="1700" dirty="0"/>
            <a:t>Summary of total project expenses, with current fiscal year expenses (FY20) displayed by month. </a:t>
          </a:r>
        </a:p>
      </dgm:t>
    </dgm:pt>
    <dgm:pt modelId="{7B93B3E6-0A7E-4D8F-B5EF-6991A5F0EA0C}" type="parTrans" cxnId="{06319D57-876E-4486-8280-8BED826CB67E}">
      <dgm:prSet/>
      <dgm:spPr/>
      <dgm:t>
        <a:bodyPr/>
        <a:lstStyle/>
        <a:p>
          <a:endParaRPr lang="en-US"/>
        </a:p>
      </dgm:t>
    </dgm:pt>
    <dgm:pt modelId="{53950F04-0326-4D14-ADD2-8588BD79F320}" type="sibTrans" cxnId="{06319D57-876E-4486-8280-8BED826CB67E}">
      <dgm:prSet/>
      <dgm:spPr/>
      <dgm:t>
        <a:bodyPr/>
        <a:lstStyle/>
        <a:p>
          <a:endParaRPr lang="en-US"/>
        </a:p>
      </dgm:t>
    </dgm:pt>
    <dgm:pt modelId="{6833D6E8-A831-424C-A518-A48D6F333D6D}">
      <dgm:prSet phldrT="[Text]"/>
      <dgm:spPr/>
      <dgm:t>
        <a:bodyPr/>
        <a:lstStyle/>
        <a:p>
          <a:r>
            <a:rPr lang="en-US" dirty="0"/>
            <a:t>Pre-filtered to ONLY display projects with FY20 expenses The Grand Total on the “Pivot” tab may not initially match the total expenses on the “Details” tab due to this. </a:t>
          </a:r>
        </a:p>
      </dgm:t>
    </dgm:pt>
    <dgm:pt modelId="{E11151FA-9B20-4059-939D-0A6BC0452698}" type="parTrans" cxnId="{1F40C916-FFBE-4FC5-9D9F-223631D0C318}">
      <dgm:prSet/>
      <dgm:spPr/>
      <dgm:t>
        <a:bodyPr/>
        <a:lstStyle/>
        <a:p>
          <a:endParaRPr lang="en-US"/>
        </a:p>
      </dgm:t>
    </dgm:pt>
    <dgm:pt modelId="{FEF59E28-6F23-4A47-AB0F-53739079FB27}" type="sibTrans" cxnId="{1F40C916-FFBE-4FC5-9D9F-223631D0C318}">
      <dgm:prSet/>
      <dgm:spPr/>
      <dgm:t>
        <a:bodyPr/>
        <a:lstStyle/>
        <a:p>
          <a:endParaRPr lang="en-US"/>
        </a:p>
      </dgm:t>
    </dgm:pt>
    <dgm:pt modelId="{B4700254-9D3D-4B35-B39C-6B561C5DE84F}">
      <dgm:prSet phldrT="[Text]"/>
      <dgm:spPr/>
      <dgm:t>
        <a:bodyPr/>
        <a:lstStyle/>
        <a:p>
          <a:r>
            <a:rPr lang="en-US" dirty="0"/>
            <a:t>If desired, the PI can change the filter to "No" to display ALL the PI's projects.  The Grand Total on the “Pivot” tab will then match the total expenses on the “Details” tab.</a:t>
          </a:r>
        </a:p>
      </dgm:t>
    </dgm:pt>
    <dgm:pt modelId="{AB17929C-37EB-4218-B27F-643916831411}" type="parTrans" cxnId="{0A8224ED-55A9-41C4-80F7-32349071D90C}">
      <dgm:prSet/>
      <dgm:spPr/>
      <dgm:t>
        <a:bodyPr/>
        <a:lstStyle/>
        <a:p>
          <a:endParaRPr lang="en-US"/>
        </a:p>
      </dgm:t>
    </dgm:pt>
    <dgm:pt modelId="{A093D3A7-3393-42F9-B0C2-3F2755F5489D}" type="sibTrans" cxnId="{0A8224ED-55A9-41C4-80F7-32349071D90C}">
      <dgm:prSet/>
      <dgm:spPr/>
      <dgm:t>
        <a:bodyPr/>
        <a:lstStyle/>
        <a:p>
          <a:endParaRPr lang="en-US"/>
        </a:p>
      </dgm:t>
    </dgm:pt>
    <dgm:pt modelId="{6ABEA0A4-9C85-48C6-8E63-E3F0111AC992}" type="pres">
      <dgm:prSet presAssocID="{155196FC-B695-4124-9579-00E9140E2FCB}" presName="linearFlow" presStyleCnt="0">
        <dgm:presLayoutVars>
          <dgm:dir/>
          <dgm:resizeHandles val="exact"/>
        </dgm:presLayoutVars>
      </dgm:prSet>
      <dgm:spPr/>
    </dgm:pt>
    <dgm:pt modelId="{9E504CFE-78C2-4DCC-A527-6309027B5AF4}" type="pres">
      <dgm:prSet presAssocID="{E5AE868E-E1D4-4DDE-A0AD-25D163D4D078}" presName="composite" presStyleCnt="0"/>
      <dgm:spPr/>
    </dgm:pt>
    <dgm:pt modelId="{F933AC8D-F04A-4C51-8ADC-27061DFE7CD9}" type="pres">
      <dgm:prSet presAssocID="{E5AE868E-E1D4-4DDE-A0AD-25D163D4D078}" presName="imgShp" presStyleLbl="fgImgPlace1" presStyleIdx="0" presStyleCnt="3" custLinFactX="-10154" custLinFactNeighborX="-100000" custLinFactNeighborY="-339"/>
      <dgm:spPr>
        <a:noFill/>
        <a:ln>
          <a:noFill/>
        </a:ln>
      </dgm:spPr>
    </dgm:pt>
    <dgm:pt modelId="{AEDA2183-B51A-44E8-A8EC-9F6236302108}" type="pres">
      <dgm:prSet presAssocID="{E5AE868E-E1D4-4DDE-A0AD-25D163D4D078}" presName="txShp" presStyleLbl="node1" presStyleIdx="0" presStyleCnt="3" custScaleX="150376">
        <dgm:presLayoutVars>
          <dgm:bulletEnabled val="1"/>
        </dgm:presLayoutVars>
      </dgm:prSet>
      <dgm:spPr/>
    </dgm:pt>
    <dgm:pt modelId="{5038498D-177E-47AF-86CB-13BBE16FF7B3}" type="pres">
      <dgm:prSet presAssocID="{53950F04-0326-4D14-ADD2-8588BD79F320}" presName="spacing" presStyleCnt="0"/>
      <dgm:spPr/>
    </dgm:pt>
    <dgm:pt modelId="{7CBD44C9-264B-426B-BAB8-FBF07E912557}" type="pres">
      <dgm:prSet presAssocID="{6833D6E8-A831-424C-A518-A48D6F333D6D}" presName="composite" presStyleCnt="0"/>
      <dgm:spPr/>
    </dgm:pt>
    <dgm:pt modelId="{0BBD902B-3664-4C71-8498-C221AF9382D8}" type="pres">
      <dgm:prSet presAssocID="{6833D6E8-A831-424C-A518-A48D6F333D6D}" presName="imgShp" presStyleLbl="fgImgPlace1" presStyleIdx="1" presStyleCnt="3"/>
      <dgm:spPr>
        <a:noFill/>
        <a:ln>
          <a:noFill/>
        </a:ln>
      </dgm:spPr>
    </dgm:pt>
    <dgm:pt modelId="{22C2CB00-C886-4120-983C-5BA2951A7B69}" type="pres">
      <dgm:prSet presAssocID="{6833D6E8-A831-424C-A518-A48D6F333D6D}" presName="txShp" presStyleLbl="node1" presStyleIdx="1" presStyleCnt="3" custScaleX="146351">
        <dgm:presLayoutVars>
          <dgm:bulletEnabled val="1"/>
        </dgm:presLayoutVars>
      </dgm:prSet>
      <dgm:spPr/>
    </dgm:pt>
    <dgm:pt modelId="{D4B5C45C-7C89-4625-802B-9A2F6AAC063C}" type="pres">
      <dgm:prSet presAssocID="{FEF59E28-6F23-4A47-AB0F-53739079FB27}" presName="spacing" presStyleCnt="0"/>
      <dgm:spPr/>
    </dgm:pt>
    <dgm:pt modelId="{234C3B48-6D52-4C89-B6C6-9C74D73C50E6}" type="pres">
      <dgm:prSet presAssocID="{B4700254-9D3D-4B35-B39C-6B561C5DE84F}" presName="composite" presStyleCnt="0"/>
      <dgm:spPr/>
    </dgm:pt>
    <dgm:pt modelId="{BF0725FC-42EC-4408-9691-E7091C9009B7}" type="pres">
      <dgm:prSet presAssocID="{B4700254-9D3D-4B35-B39C-6B561C5DE84F}" presName="imgShp" presStyleLbl="fgImgPlace1" presStyleIdx="2" presStyleCnt="3"/>
      <dgm:spPr>
        <a:noFill/>
        <a:ln>
          <a:noFill/>
        </a:ln>
      </dgm:spPr>
    </dgm:pt>
    <dgm:pt modelId="{A97EAB71-8291-412D-A21B-63D16856A20C}" type="pres">
      <dgm:prSet presAssocID="{B4700254-9D3D-4B35-B39C-6B561C5DE84F}" presName="txShp" presStyleLbl="node1" presStyleIdx="2" presStyleCnt="3" custScaleX="150376">
        <dgm:presLayoutVars>
          <dgm:bulletEnabled val="1"/>
        </dgm:presLayoutVars>
      </dgm:prSet>
      <dgm:spPr/>
    </dgm:pt>
  </dgm:ptLst>
  <dgm:cxnLst>
    <dgm:cxn modelId="{1F40C916-FFBE-4FC5-9D9F-223631D0C318}" srcId="{155196FC-B695-4124-9579-00E9140E2FCB}" destId="{6833D6E8-A831-424C-A518-A48D6F333D6D}" srcOrd="1" destOrd="0" parTransId="{E11151FA-9B20-4059-939D-0A6BC0452698}" sibTransId="{FEF59E28-6F23-4A47-AB0F-53739079FB27}"/>
    <dgm:cxn modelId="{54F58021-4C13-41FD-8102-1655B99C21B0}" type="presOf" srcId="{6833D6E8-A831-424C-A518-A48D6F333D6D}" destId="{22C2CB00-C886-4120-983C-5BA2951A7B69}" srcOrd="0" destOrd="0" presId="urn:microsoft.com/office/officeart/2005/8/layout/vList3"/>
    <dgm:cxn modelId="{9CA4993E-2AE5-49C1-AD9C-934E46EDE446}" type="presOf" srcId="{B4700254-9D3D-4B35-B39C-6B561C5DE84F}" destId="{A97EAB71-8291-412D-A21B-63D16856A20C}" srcOrd="0" destOrd="0" presId="urn:microsoft.com/office/officeart/2005/8/layout/vList3"/>
    <dgm:cxn modelId="{06319D57-876E-4486-8280-8BED826CB67E}" srcId="{155196FC-B695-4124-9579-00E9140E2FCB}" destId="{E5AE868E-E1D4-4DDE-A0AD-25D163D4D078}" srcOrd="0" destOrd="0" parTransId="{7B93B3E6-0A7E-4D8F-B5EF-6991A5F0EA0C}" sibTransId="{53950F04-0326-4D14-ADD2-8588BD79F320}"/>
    <dgm:cxn modelId="{7107D49F-9B49-41BD-A7D4-7A628ECD7E20}" type="presOf" srcId="{155196FC-B695-4124-9579-00E9140E2FCB}" destId="{6ABEA0A4-9C85-48C6-8E63-E3F0111AC992}" srcOrd="0" destOrd="0" presId="urn:microsoft.com/office/officeart/2005/8/layout/vList3"/>
    <dgm:cxn modelId="{961BE2B0-3EE7-42B6-99C7-19ED00F0F2C6}" type="presOf" srcId="{E5AE868E-E1D4-4DDE-A0AD-25D163D4D078}" destId="{AEDA2183-B51A-44E8-A8EC-9F6236302108}" srcOrd="0" destOrd="0" presId="urn:microsoft.com/office/officeart/2005/8/layout/vList3"/>
    <dgm:cxn modelId="{0A8224ED-55A9-41C4-80F7-32349071D90C}" srcId="{155196FC-B695-4124-9579-00E9140E2FCB}" destId="{B4700254-9D3D-4B35-B39C-6B561C5DE84F}" srcOrd="2" destOrd="0" parTransId="{AB17929C-37EB-4218-B27F-643916831411}" sibTransId="{A093D3A7-3393-42F9-B0C2-3F2755F5489D}"/>
    <dgm:cxn modelId="{D7D34C66-EF2C-439B-A471-549CB3572CBC}" type="presParOf" srcId="{6ABEA0A4-9C85-48C6-8E63-E3F0111AC992}" destId="{9E504CFE-78C2-4DCC-A527-6309027B5AF4}" srcOrd="0" destOrd="0" presId="urn:microsoft.com/office/officeart/2005/8/layout/vList3"/>
    <dgm:cxn modelId="{CAD89A5C-9423-4109-9E78-42ABF0FF757C}" type="presParOf" srcId="{9E504CFE-78C2-4DCC-A527-6309027B5AF4}" destId="{F933AC8D-F04A-4C51-8ADC-27061DFE7CD9}" srcOrd="0" destOrd="0" presId="urn:microsoft.com/office/officeart/2005/8/layout/vList3"/>
    <dgm:cxn modelId="{1317A010-1251-48C3-93D8-681E8B470C8B}" type="presParOf" srcId="{9E504CFE-78C2-4DCC-A527-6309027B5AF4}" destId="{AEDA2183-B51A-44E8-A8EC-9F6236302108}" srcOrd="1" destOrd="0" presId="urn:microsoft.com/office/officeart/2005/8/layout/vList3"/>
    <dgm:cxn modelId="{715B444A-5AB7-47F0-B118-459A752567B7}" type="presParOf" srcId="{6ABEA0A4-9C85-48C6-8E63-E3F0111AC992}" destId="{5038498D-177E-47AF-86CB-13BBE16FF7B3}" srcOrd="1" destOrd="0" presId="urn:microsoft.com/office/officeart/2005/8/layout/vList3"/>
    <dgm:cxn modelId="{A5D8D2AB-CD08-4F69-9D92-3B74FB3749CD}" type="presParOf" srcId="{6ABEA0A4-9C85-48C6-8E63-E3F0111AC992}" destId="{7CBD44C9-264B-426B-BAB8-FBF07E912557}" srcOrd="2" destOrd="0" presId="urn:microsoft.com/office/officeart/2005/8/layout/vList3"/>
    <dgm:cxn modelId="{9CB24C39-9AFC-4FD4-BA94-17702B8A7F93}" type="presParOf" srcId="{7CBD44C9-264B-426B-BAB8-FBF07E912557}" destId="{0BBD902B-3664-4C71-8498-C221AF9382D8}" srcOrd="0" destOrd="0" presId="urn:microsoft.com/office/officeart/2005/8/layout/vList3"/>
    <dgm:cxn modelId="{CA3120E9-DDB3-4AD9-85E7-16FE28026EAD}" type="presParOf" srcId="{7CBD44C9-264B-426B-BAB8-FBF07E912557}" destId="{22C2CB00-C886-4120-983C-5BA2951A7B69}" srcOrd="1" destOrd="0" presId="urn:microsoft.com/office/officeart/2005/8/layout/vList3"/>
    <dgm:cxn modelId="{7D92AAC9-B706-4202-8BD4-3D91D3704739}" type="presParOf" srcId="{6ABEA0A4-9C85-48C6-8E63-E3F0111AC992}" destId="{D4B5C45C-7C89-4625-802B-9A2F6AAC063C}" srcOrd="3" destOrd="0" presId="urn:microsoft.com/office/officeart/2005/8/layout/vList3"/>
    <dgm:cxn modelId="{104CF620-CB86-4FA3-85C6-E265C396A458}" type="presParOf" srcId="{6ABEA0A4-9C85-48C6-8E63-E3F0111AC992}" destId="{234C3B48-6D52-4C89-B6C6-9C74D73C50E6}" srcOrd="4" destOrd="0" presId="urn:microsoft.com/office/officeart/2005/8/layout/vList3"/>
    <dgm:cxn modelId="{D975D287-18EC-40A6-B16F-48B8070A7B3D}" type="presParOf" srcId="{234C3B48-6D52-4C89-B6C6-9C74D73C50E6}" destId="{BF0725FC-42EC-4408-9691-E7091C9009B7}" srcOrd="0" destOrd="0" presId="urn:microsoft.com/office/officeart/2005/8/layout/vList3"/>
    <dgm:cxn modelId="{1F70189A-539C-4D66-B19F-AADA14024D72}" type="presParOf" srcId="{234C3B48-6D52-4C89-B6C6-9C74D73C50E6}" destId="{A97EAB71-8291-412D-A21B-63D16856A20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EA9FC-BF4F-4C54-BAB5-89178090B39C}"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792984F2-650F-475F-93E5-8E27F60D96B5}">
      <dgm:prSet phldrT="[Text]" custT="1"/>
      <dgm:spPr/>
      <dgm:t>
        <a:bodyPr/>
        <a:lstStyle/>
        <a:p>
          <a:r>
            <a:rPr lang="en-US" sz="2100" u="sng" dirty="0"/>
            <a:t>Review Monthly Amounts by Project by Month</a:t>
          </a:r>
        </a:p>
        <a:p>
          <a:r>
            <a:rPr lang="en-US" sz="1600" u="none" dirty="0"/>
            <a:t>If expenses in a particular month or category don’t sound familiar, drill into the details by double-clicking that particular number in the Pivot Table.</a:t>
          </a:r>
        </a:p>
      </dgm:t>
    </dgm:pt>
    <dgm:pt modelId="{8C0DE641-389E-45F9-8185-EACE50B61FF5}" type="parTrans" cxnId="{65E9CE35-BF97-430C-A98E-C3382DAB03F7}">
      <dgm:prSet/>
      <dgm:spPr/>
      <dgm:t>
        <a:bodyPr/>
        <a:lstStyle/>
        <a:p>
          <a:endParaRPr lang="en-US"/>
        </a:p>
      </dgm:t>
    </dgm:pt>
    <dgm:pt modelId="{725ADEAC-2A2E-4EAD-B495-66E771654142}" type="sibTrans" cxnId="{65E9CE35-BF97-430C-A98E-C3382DAB03F7}">
      <dgm:prSet/>
      <dgm:spPr/>
      <dgm:t>
        <a:bodyPr/>
        <a:lstStyle/>
        <a:p>
          <a:endParaRPr lang="en-US"/>
        </a:p>
      </dgm:t>
    </dgm:pt>
    <dgm:pt modelId="{AF8CDC6A-1C57-4175-ACAB-2E64D13CD2AF}">
      <dgm:prSet phldrT="[Text]" custT="1"/>
      <dgm:spPr/>
      <dgm:t>
        <a:bodyPr/>
        <a:lstStyle/>
        <a:p>
          <a:r>
            <a:rPr lang="en-US" sz="2100" u="sng" dirty="0"/>
            <a:t>Expense Details</a:t>
          </a:r>
        </a:p>
        <a:p>
          <a:r>
            <a:rPr lang="en-US" sz="1600" u="none" dirty="0"/>
            <a:t>All the details that comprise the particular amount will then appear on a new tab.  If the expense(s) do not look familiar or appear mis-coded, reach out to your assigned SPA.</a:t>
          </a:r>
        </a:p>
      </dgm:t>
    </dgm:pt>
    <dgm:pt modelId="{6967D466-E18B-41DC-96C1-A37102C2FC19}" type="parTrans" cxnId="{F5934CD4-B1E3-4F92-A778-67997396B797}">
      <dgm:prSet/>
      <dgm:spPr/>
      <dgm:t>
        <a:bodyPr/>
        <a:lstStyle/>
        <a:p>
          <a:endParaRPr lang="en-US"/>
        </a:p>
      </dgm:t>
    </dgm:pt>
    <dgm:pt modelId="{8F423A4D-1BC8-4C72-A3F8-1EB8E1C6B63A}" type="sibTrans" cxnId="{F5934CD4-B1E3-4F92-A778-67997396B797}">
      <dgm:prSet/>
      <dgm:spPr/>
      <dgm:t>
        <a:bodyPr/>
        <a:lstStyle/>
        <a:p>
          <a:endParaRPr lang="en-US"/>
        </a:p>
      </dgm:t>
    </dgm:pt>
    <dgm:pt modelId="{4745813E-42F2-47F9-BA8D-6A3730572724}" type="pres">
      <dgm:prSet presAssocID="{A85EA9FC-BF4F-4C54-BAB5-89178090B39C}" presName="Name0" presStyleCnt="0">
        <dgm:presLayoutVars>
          <dgm:dir/>
          <dgm:animLvl val="lvl"/>
          <dgm:resizeHandles/>
        </dgm:presLayoutVars>
      </dgm:prSet>
      <dgm:spPr/>
    </dgm:pt>
    <dgm:pt modelId="{85771AD0-54CA-4A95-AE44-3F2A5D5AF8C5}" type="pres">
      <dgm:prSet presAssocID="{792984F2-650F-475F-93E5-8E27F60D96B5}" presName="linNode" presStyleCnt="0"/>
      <dgm:spPr/>
    </dgm:pt>
    <dgm:pt modelId="{6B472E73-2513-4A67-B2F5-CDC1BF76C2EB}" type="pres">
      <dgm:prSet presAssocID="{792984F2-650F-475F-93E5-8E27F60D96B5}" presName="parentShp" presStyleLbl="node1" presStyleIdx="0" presStyleCnt="2" custScaleX="869270">
        <dgm:presLayoutVars>
          <dgm:bulletEnabled val="1"/>
        </dgm:presLayoutVars>
      </dgm:prSet>
      <dgm:spPr/>
    </dgm:pt>
    <dgm:pt modelId="{D63D726F-69D8-47CA-85C5-051156D433FE}" type="pres">
      <dgm:prSet presAssocID="{792984F2-650F-475F-93E5-8E27F60D96B5}" presName="childShp" presStyleLbl="bgAccFollowNode1" presStyleIdx="0" presStyleCnt="2">
        <dgm:presLayoutVars>
          <dgm:bulletEnabled val="1"/>
        </dgm:presLayoutVars>
      </dgm:prSet>
      <dgm:spPr/>
    </dgm:pt>
    <dgm:pt modelId="{1D458FEF-C1EE-4847-8B77-49CDAD5B994D}" type="pres">
      <dgm:prSet presAssocID="{725ADEAC-2A2E-4EAD-B495-66E771654142}" presName="spacing" presStyleCnt="0"/>
      <dgm:spPr/>
    </dgm:pt>
    <dgm:pt modelId="{EC4AFD81-E3A9-4371-97BA-F654C4773F4E}" type="pres">
      <dgm:prSet presAssocID="{AF8CDC6A-1C57-4175-ACAB-2E64D13CD2AF}" presName="linNode" presStyleCnt="0"/>
      <dgm:spPr/>
    </dgm:pt>
    <dgm:pt modelId="{9A7AFFED-DA34-4E84-A779-DBA221EC044A}" type="pres">
      <dgm:prSet presAssocID="{AF8CDC6A-1C57-4175-ACAB-2E64D13CD2AF}" presName="parentShp" presStyleLbl="node1" presStyleIdx="1" presStyleCnt="2" custScaleX="909414">
        <dgm:presLayoutVars>
          <dgm:bulletEnabled val="1"/>
        </dgm:presLayoutVars>
      </dgm:prSet>
      <dgm:spPr/>
    </dgm:pt>
    <dgm:pt modelId="{2D91F800-F8F3-4290-9A96-1B4EDA06E08D}" type="pres">
      <dgm:prSet presAssocID="{AF8CDC6A-1C57-4175-ACAB-2E64D13CD2AF}" presName="childShp" presStyleLbl="bgAccFollowNode1" presStyleIdx="1" presStyleCnt="2">
        <dgm:presLayoutVars>
          <dgm:bulletEnabled val="1"/>
        </dgm:presLayoutVars>
      </dgm:prSet>
      <dgm:spPr/>
    </dgm:pt>
  </dgm:ptLst>
  <dgm:cxnLst>
    <dgm:cxn modelId="{B666C309-D3C3-4E0A-A476-1CEA8BF0E3B3}" type="presOf" srcId="{A85EA9FC-BF4F-4C54-BAB5-89178090B39C}" destId="{4745813E-42F2-47F9-BA8D-6A3730572724}" srcOrd="0" destOrd="0" presId="urn:microsoft.com/office/officeart/2005/8/layout/vList6"/>
    <dgm:cxn modelId="{65E9CE35-BF97-430C-A98E-C3382DAB03F7}" srcId="{A85EA9FC-BF4F-4C54-BAB5-89178090B39C}" destId="{792984F2-650F-475F-93E5-8E27F60D96B5}" srcOrd="0" destOrd="0" parTransId="{8C0DE641-389E-45F9-8185-EACE50B61FF5}" sibTransId="{725ADEAC-2A2E-4EAD-B495-66E771654142}"/>
    <dgm:cxn modelId="{C4055A5C-36C0-4F7A-BB61-8079C795E786}" type="presOf" srcId="{792984F2-650F-475F-93E5-8E27F60D96B5}" destId="{6B472E73-2513-4A67-B2F5-CDC1BF76C2EB}" srcOrd="0" destOrd="0" presId="urn:microsoft.com/office/officeart/2005/8/layout/vList6"/>
    <dgm:cxn modelId="{D78FBA99-9D02-456E-822F-A232DAC53648}" type="presOf" srcId="{AF8CDC6A-1C57-4175-ACAB-2E64D13CD2AF}" destId="{9A7AFFED-DA34-4E84-A779-DBA221EC044A}" srcOrd="0" destOrd="0" presId="urn:microsoft.com/office/officeart/2005/8/layout/vList6"/>
    <dgm:cxn modelId="{F5934CD4-B1E3-4F92-A778-67997396B797}" srcId="{A85EA9FC-BF4F-4C54-BAB5-89178090B39C}" destId="{AF8CDC6A-1C57-4175-ACAB-2E64D13CD2AF}" srcOrd="1" destOrd="0" parTransId="{6967D466-E18B-41DC-96C1-A37102C2FC19}" sibTransId="{8F423A4D-1BC8-4C72-A3F8-1EB8E1C6B63A}"/>
    <dgm:cxn modelId="{9FCD1271-F2D4-4081-BF2E-5C4D6A8662DE}" type="presParOf" srcId="{4745813E-42F2-47F9-BA8D-6A3730572724}" destId="{85771AD0-54CA-4A95-AE44-3F2A5D5AF8C5}" srcOrd="0" destOrd="0" presId="urn:microsoft.com/office/officeart/2005/8/layout/vList6"/>
    <dgm:cxn modelId="{3035C472-73CA-4A7F-892A-3CD237A94EEA}" type="presParOf" srcId="{85771AD0-54CA-4A95-AE44-3F2A5D5AF8C5}" destId="{6B472E73-2513-4A67-B2F5-CDC1BF76C2EB}" srcOrd="0" destOrd="0" presId="urn:microsoft.com/office/officeart/2005/8/layout/vList6"/>
    <dgm:cxn modelId="{E4BBE112-A26C-446F-BB56-03BC95C7DA45}" type="presParOf" srcId="{85771AD0-54CA-4A95-AE44-3F2A5D5AF8C5}" destId="{D63D726F-69D8-47CA-85C5-051156D433FE}" srcOrd="1" destOrd="0" presId="urn:microsoft.com/office/officeart/2005/8/layout/vList6"/>
    <dgm:cxn modelId="{7BA9AC26-47B5-4C08-84AC-0DDBE12042CD}" type="presParOf" srcId="{4745813E-42F2-47F9-BA8D-6A3730572724}" destId="{1D458FEF-C1EE-4847-8B77-49CDAD5B994D}" srcOrd="1" destOrd="0" presId="urn:microsoft.com/office/officeart/2005/8/layout/vList6"/>
    <dgm:cxn modelId="{91DFCDFC-0727-4B85-BAF8-9751F17407BD}" type="presParOf" srcId="{4745813E-42F2-47F9-BA8D-6A3730572724}" destId="{EC4AFD81-E3A9-4371-97BA-F654C4773F4E}" srcOrd="2" destOrd="0" presId="urn:microsoft.com/office/officeart/2005/8/layout/vList6"/>
    <dgm:cxn modelId="{BFB21968-C4D5-4303-8A5E-2DC0C5844386}" type="presParOf" srcId="{EC4AFD81-E3A9-4371-97BA-F654C4773F4E}" destId="{9A7AFFED-DA34-4E84-A779-DBA221EC044A}" srcOrd="0" destOrd="0" presId="urn:microsoft.com/office/officeart/2005/8/layout/vList6"/>
    <dgm:cxn modelId="{009F436C-2815-4E12-9FE2-FE97B8C1E908}" type="presParOf" srcId="{EC4AFD81-E3A9-4371-97BA-F654C4773F4E}" destId="{2D91F800-F8F3-4290-9A96-1B4EDA06E08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D047B-61E6-4DD1-85A1-F437BC7F8845}">
      <dsp:nvSpPr>
        <dsp:cNvPr id="0" name=""/>
        <dsp:cNvSpPr/>
      </dsp:nvSpPr>
      <dsp:spPr>
        <a:xfrm>
          <a:off x="-4282332" y="-656975"/>
          <a:ext cx="5102178" cy="5102178"/>
        </a:xfrm>
        <a:prstGeom prst="blockArc">
          <a:avLst>
            <a:gd name="adj1" fmla="val 18900000"/>
            <a:gd name="adj2" fmla="val 2700000"/>
            <a:gd name="adj3" fmla="val 423"/>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AD39D-3D4A-4633-9FC5-2CD3D01979E8}">
      <dsp:nvSpPr>
        <dsp:cNvPr id="0" name=""/>
        <dsp:cNvSpPr/>
      </dsp:nvSpPr>
      <dsp:spPr>
        <a:xfrm>
          <a:off x="527252" y="378822"/>
          <a:ext cx="9227404" cy="75764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3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 report summarizing FY20 expenses (7/1/20 – 6/30/21) by month and account, with transactional expense detail.</a:t>
          </a:r>
        </a:p>
      </dsp:txBody>
      <dsp:txXfrm>
        <a:off x="527252" y="378822"/>
        <a:ext cx="9227404" cy="757645"/>
      </dsp:txXfrm>
    </dsp:sp>
    <dsp:sp modelId="{2E4D663D-AF31-4A00-96F2-FF9FEAB54EB5}">
      <dsp:nvSpPr>
        <dsp:cNvPr id="0" name=""/>
        <dsp:cNvSpPr/>
      </dsp:nvSpPr>
      <dsp:spPr>
        <a:xfrm>
          <a:off x="53724" y="284117"/>
          <a:ext cx="947057" cy="947057"/>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E88BB-6D01-4EB3-B828-2F84C827D519}">
      <dsp:nvSpPr>
        <dsp:cNvPr id="0" name=""/>
        <dsp:cNvSpPr/>
      </dsp:nvSpPr>
      <dsp:spPr>
        <a:xfrm>
          <a:off x="802656" y="1515291"/>
          <a:ext cx="8952000" cy="757645"/>
        </a:xfrm>
        <a:prstGeom prst="rect">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3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For PIs to have visibility and transparency into the expenses on their project.</a:t>
          </a:r>
        </a:p>
        <a:p>
          <a:pPr marL="0" lvl="0" indent="0" algn="l" defTabSz="889000">
            <a:lnSpc>
              <a:spcPct val="90000"/>
            </a:lnSpc>
            <a:spcBef>
              <a:spcPct val="0"/>
            </a:spcBef>
            <a:spcAft>
              <a:spcPct val="35000"/>
            </a:spcAft>
            <a:buNone/>
          </a:pPr>
          <a:r>
            <a:rPr lang="en-US" sz="2000" kern="1200" dirty="0"/>
            <a:t>Ensure only correct and expected expenses have hit their projects.</a:t>
          </a:r>
        </a:p>
      </dsp:txBody>
      <dsp:txXfrm>
        <a:off x="802656" y="1515291"/>
        <a:ext cx="8952000" cy="757645"/>
      </dsp:txXfrm>
    </dsp:sp>
    <dsp:sp modelId="{264EBDBF-81F9-4B99-9007-765E016D330C}">
      <dsp:nvSpPr>
        <dsp:cNvPr id="0" name=""/>
        <dsp:cNvSpPr/>
      </dsp:nvSpPr>
      <dsp:spPr>
        <a:xfrm>
          <a:off x="329128" y="1420585"/>
          <a:ext cx="947057" cy="947057"/>
        </a:xfrm>
        <a:prstGeom prst="ellipse">
          <a:avLst/>
        </a:prstGeom>
        <a:solidFill>
          <a:schemeClr val="lt1">
            <a:hueOff val="0"/>
            <a:satOff val="0"/>
            <a:lumOff val="0"/>
            <a:alphaOff val="0"/>
          </a:schemeClr>
        </a:solidFill>
        <a:ln w="15875" cap="flat" cmpd="sng" algn="ctr">
          <a:solidFill>
            <a:schemeClr val="accent4">
              <a:hueOff val="667507"/>
              <a:satOff val="8922"/>
              <a:lumOff val="4314"/>
              <a:alphaOff val="0"/>
            </a:schemeClr>
          </a:solidFill>
          <a:prstDash val="solid"/>
        </a:ln>
        <a:effectLst/>
      </dsp:spPr>
      <dsp:style>
        <a:lnRef idx="2">
          <a:scrgbClr r="0" g="0" b="0"/>
        </a:lnRef>
        <a:fillRef idx="1">
          <a:scrgbClr r="0" g="0" b="0"/>
        </a:fillRef>
        <a:effectRef idx="0">
          <a:scrgbClr r="0" g="0" b="0"/>
        </a:effectRef>
        <a:fontRef idx="minor"/>
      </dsp:style>
    </dsp:sp>
    <dsp:sp modelId="{C39089B4-9FA1-4BA1-874F-33444BC2E13E}">
      <dsp:nvSpPr>
        <dsp:cNvPr id="0" name=""/>
        <dsp:cNvSpPr/>
      </dsp:nvSpPr>
      <dsp:spPr>
        <a:xfrm>
          <a:off x="527252" y="2651759"/>
          <a:ext cx="9227404" cy="757645"/>
        </a:xfrm>
        <a:prstGeom prst="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381"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Report will be sent quarterly, following the schedule below.</a:t>
          </a:r>
        </a:p>
      </dsp:txBody>
      <dsp:txXfrm>
        <a:off x="527252" y="2651759"/>
        <a:ext cx="9227404" cy="757645"/>
      </dsp:txXfrm>
    </dsp:sp>
    <dsp:sp modelId="{FD2644AD-B27B-4798-A1DF-DB184B72C48F}">
      <dsp:nvSpPr>
        <dsp:cNvPr id="0" name=""/>
        <dsp:cNvSpPr/>
      </dsp:nvSpPr>
      <dsp:spPr>
        <a:xfrm>
          <a:off x="53724" y="2557053"/>
          <a:ext cx="947057" cy="947057"/>
        </a:xfrm>
        <a:prstGeom prst="ellipse">
          <a:avLst/>
        </a:prstGeom>
        <a:solidFill>
          <a:schemeClr val="lt1">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2183-B51A-44E8-A8EC-9F6236302108}">
      <dsp:nvSpPr>
        <dsp:cNvPr id="0" name=""/>
        <dsp:cNvSpPr/>
      </dsp:nvSpPr>
      <dsp:spPr>
        <a:xfrm rot="10800000">
          <a:off x="0" y="468"/>
          <a:ext cx="4156167" cy="78317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360"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Summary of total project expenses, with current fiscal year expenses (FY20) displayed by month. </a:t>
          </a:r>
        </a:p>
      </dsp:txBody>
      <dsp:txXfrm rot="10800000">
        <a:off x="195794" y="468"/>
        <a:ext cx="3960373" cy="783177"/>
      </dsp:txXfrm>
    </dsp:sp>
    <dsp:sp modelId="{F933AC8D-F04A-4C51-8ADC-27061DFE7CD9}">
      <dsp:nvSpPr>
        <dsp:cNvPr id="0" name=""/>
        <dsp:cNvSpPr/>
      </dsp:nvSpPr>
      <dsp:spPr>
        <a:xfrm>
          <a:off x="0" y="0"/>
          <a:ext cx="783177" cy="783177"/>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22C2CB00-C886-4120-983C-5BA2951A7B69}">
      <dsp:nvSpPr>
        <dsp:cNvPr id="0" name=""/>
        <dsp:cNvSpPr/>
      </dsp:nvSpPr>
      <dsp:spPr>
        <a:xfrm rot="10800000">
          <a:off x="55621" y="1017430"/>
          <a:ext cx="4044922" cy="78317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360"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Pre-filtered to ONLY display projects with FY20 expenses The Grand Total on the “Pivot” tab may not initially match the total expenses on the “Details” tab due to this. </a:t>
          </a:r>
        </a:p>
      </dsp:txBody>
      <dsp:txXfrm rot="10800000">
        <a:off x="251415" y="1017430"/>
        <a:ext cx="3849128" cy="783177"/>
      </dsp:txXfrm>
    </dsp:sp>
    <dsp:sp modelId="{0BBD902B-3664-4C71-8498-C221AF9382D8}">
      <dsp:nvSpPr>
        <dsp:cNvPr id="0" name=""/>
        <dsp:cNvSpPr/>
      </dsp:nvSpPr>
      <dsp:spPr>
        <a:xfrm>
          <a:off x="304569" y="1017430"/>
          <a:ext cx="783177" cy="783177"/>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A97EAB71-8291-412D-A21B-63D16856A20C}">
      <dsp:nvSpPr>
        <dsp:cNvPr id="0" name=""/>
        <dsp:cNvSpPr/>
      </dsp:nvSpPr>
      <dsp:spPr>
        <a:xfrm rot="10800000">
          <a:off x="0" y="2034392"/>
          <a:ext cx="4156167" cy="78317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360" tIns="41910" rIns="78232" bIns="41910" numCol="1" spcCol="1270" anchor="ctr" anchorCtr="0">
          <a:noAutofit/>
        </a:bodyPr>
        <a:lstStyle/>
        <a:p>
          <a:pPr marL="0" lvl="0" indent="0" algn="ctr" defTabSz="488950">
            <a:lnSpc>
              <a:spcPct val="90000"/>
            </a:lnSpc>
            <a:spcBef>
              <a:spcPct val="0"/>
            </a:spcBef>
            <a:spcAft>
              <a:spcPct val="35000"/>
            </a:spcAft>
            <a:buNone/>
          </a:pPr>
          <a:r>
            <a:rPr lang="en-US" sz="1100" kern="1200" dirty="0"/>
            <a:t>If desired, the PI can change the filter to "No" to display ALL the PI's projects.  The Grand Total on the “Pivot” tab will then match the total expenses on the “Details” tab.</a:t>
          </a:r>
        </a:p>
      </dsp:txBody>
      <dsp:txXfrm rot="10800000">
        <a:off x="195794" y="2034392"/>
        <a:ext cx="3960373" cy="783177"/>
      </dsp:txXfrm>
    </dsp:sp>
    <dsp:sp modelId="{BF0725FC-42EC-4408-9691-E7091C9009B7}">
      <dsp:nvSpPr>
        <dsp:cNvPr id="0" name=""/>
        <dsp:cNvSpPr/>
      </dsp:nvSpPr>
      <dsp:spPr>
        <a:xfrm>
          <a:off x="304569" y="2034392"/>
          <a:ext cx="783177" cy="783177"/>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D726F-69D8-47CA-85C5-051156D433FE}">
      <dsp:nvSpPr>
        <dsp:cNvPr id="0" name=""/>
        <dsp:cNvSpPr/>
      </dsp:nvSpPr>
      <dsp:spPr>
        <a:xfrm>
          <a:off x="2563302" y="587"/>
          <a:ext cx="442154" cy="2293141"/>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72E73-2513-4A67-B2F5-CDC1BF76C2EB}">
      <dsp:nvSpPr>
        <dsp:cNvPr id="0" name=""/>
        <dsp:cNvSpPr/>
      </dsp:nvSpPr>
      <dsp:spPr>
        <a:xfrm>
          <a:off x="958" y="587"/>
          <a:ext cx="2562344" cy="229314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u="sng" kern="1200" dirty="0"/>
            <a:t>Review Monthly Amounts by Project by Month</a:t>
          </a:r>
        </a:p>
        <a:p>
          <a:pPr marL="0" lvl="0" indent="0" algn="ctr" defTabSz="933450">
            <a:lnSpc>
              <a:spcPct val="90000"/>
            </a:lnSpc>
            <a:spcBef>
              <a:spcPct val="0"/>
            </a:spcBef>
            <a:spcAft>
              <a:spcPct val="35000"/>
            </a:spcAft>
            <a:buNone/>
          </a:pPr>
          <a:r>
            <a:rPr lang="en-US" sz="1600" u="none" kern="1200" dirty="0"/>
            <a:t>If expenses in a particular month or category don’t sound familiar, drill into the details by double-clicking that particular number in the Pivot Table.</a:t>
          </a:r>
        </a:p>
      </dsp:txBody>
      <dsp:txXfrm>
        <a:off x="112900" y="112529"/>
        <a:ext cx="2338460" cy="2069257"/>
      </dsp:txXfrm>
    </dsp:sp>
    <dsp:sp modelId="{2D91F800-F8F3-4290-9A96-1B4EDA06E08D}">
      <dsp:nvSpPr>
        <dsp:cNvPr id="0" name=""/>
        <dsp:cNvSpPr/>
      </dsp:nvSpPr>
      <dsp:spPr>
        <a:xfrm>
          <a:off x="2580106" y="2523044"/>
          <a:ext cx="425419" cy="2293141"/>
        </a:xfrm>
        <a:prstGeom prst="rightArrow">
          <a:avLst>
            <a:gd name="adj1" fmla="val 75000"/>
            <a:gd name="adj2" fmla="val 50000"/>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sp>
    <dsp:sp modelId="{9A7AFFED-DA34-4E84-A779-DBA221EC044A}">
      <dsp:nvSpPr>
        <dsp:cNvPr id="0" name=""/>
        <dsp:cNvSpPr/>
      </dsp:nvSpPr>
      <dsp:spPr>
        <a:xfrm>
          <a:off x="889" y="2523044"/>
          <a:ext cx="2579216" cy="2293141"/>
        </a:xfrm>
        <a:prstGeom prst="round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u="sng" kern="1200" dirty="0"/>
            <a:t>Expense Details</a:t>
          </a:r>
        </a:p>
        <a:p>
          <a:pPr marL="0" lvl="0" indent="0" algn="ctr" defTabSz="933450">
            <a:lnSpc>
              <a:spcPct val="90000"/>
            </a:lnSpc>
            <a:spcBef>
              <a:spcPct val="0"/>
            </a:spcBef>
            <a:spcAft>
              <a:spcPct val="35000"/>
            </a:spcAft>
            <a:buNone/>
          </a:pPr>
          <a:r>
            <a:rPr lang="en-US" sz="1600" u="none" kern="1200" dirty="0"/>
            <a:t>All the details that comprise the particular amount will then appear on a new tab.  If the expense(s) do not look familiar or appear mis-coded, reach out to your assigned SPA.</a:t>
          </a:r>
        </a:p>
      </dsp:txBody>
      <dsp:txXfrm>
        <a:off x="112831" y="2634986"/>
        <a:ext cx="2355332" cy="206925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E1A50-5965-4329-91FB-417AAACF2B4E}"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E9335-7126-415D-B258-84EA19459F54}" type="slidenum">
              <a:rPr lang="en-US" smtClean="0"/>
              <a:t>‹#›</a:t>
            </a:fld>
            <a:endParaRPr lang="en-US"/>
          </a:p>
        </p:txBody>
      </p:sp>
    </p:spTree>
    <p:extLst>
      <p:ext uri="{BB962C8B-B14F-4D97-AF65-F5344CB8AC3E}">
        <p14:creationId xmlns:p14="http://schemas.microsoft.com/office/powerpoint/2010/main" val="245479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AE7E9335-7126-415D-B258-84EA19459F54}" type="slidenum">
              <a:rPr lang="en-US" smtClean="0"/>
              <a:t>1</a:t>
            </a:fld>
            <a:endParaRPr lang="en-US"/>
          </a:p>
        </p:txBody>
      </p:sp>
    </p:spTree>
    <p:extLst>
      <p:ext uri="{BB962C8B-B14F-4D97-AF65-F5344CB8AC3E}">
        <p14:creationId xmlns:p14="http://schemas.microsoft.com/office/powerpoint/2010/main" val="79122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2</a:t>
            </a:fld>
            <a:endParaRPr lang="en-US"/>
          </a:p>
        </p:txBody>
      </p:sp>
    </p:spTree>
    <p:extLst>
      <p:ext uri="{BB962C8B-B14F-4D97-AF65-F5344CB8AC3E}">
        <p14:creationId xmlns:p14="http://schemas.microsoft.com/office/powerpoint/2010/main" val="88900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F40685-E958-488E-82FA-50B79D3C64C6}" type="slidenum">
              <a:rPr lang="en-US" smtClean="0"/>
              <a:t>3</a:t>
            </a:fld>
            <a:endParaRPr lang="en-US"/>
          </a:p>
        </p:txBody>
      </p:sp>
    </p:spTree>
    <p:extLst>
      <p:ext uri="{BB962C8B-B14F-4D97-AF65-F5344CB8AC3E}">
        <p14:creationId xmlns:p14="http://schemas.microsoft.com/office/powerpoint/2010/main" val="417685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E9335-7126-415D-B258-84EA19459F54}" type="slidenum">
              <a:rPr lang="en-US" smtClean="0"/>
              <a:t>4</a:t>
            </a:fld>
            <a:endParaRPr lang="en-US"/>
          </a:p>
        </p:txBody>
      </p:sp>
    </p:spTree>
    <p:extLst>
      <p:ext uri="{BB962C8B-B14F-4D97-AF65-F5344CB8AC3E}">
        <p14:creationId xmlns:p14="http://schemas.microsoft.com/office/powerpoint/2010/main" val="58762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E9335-7126-415D-B258-84EA19459F54}" type="slidenum">
              <a:rPr lang="en-US" smtClean="0"/>
              <a:t>5</a:t>
            </a:fld>
            <a:endParaRPr lang="en-US"/>
          </a:p>
        </p:txBody>
      </p:sp>
    </p:spTree>
    <p:extLst>
      <p:ext uri="{BB962C8B-B14F-4D97-AF65-F5344CB8AC3E}">
        <p14:creationId xmlns:p14="http://schemas.microsoft.com/office/powerpoint/2010/main" val="212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40685-E958-488E-82FA-50B79D3C64C6}" type="slidenum">
              <a:rPr lang="en-US" smtClean="0"/>
              <a:t>6</a:t>
            </a:fld>
            <a:endParaRPr lang="en-US"/>
          </a:p>
        </p:txBody>
      </p:sp>
    </p:spTree>
    <p:extLst>
      <p:ext uri="{BB962C8B-B14F-4D97-AF65-F5344CB8AC3E}">
        <p14:creationId xmlns:p14="http://schemas.microsoft.com/office/powerpoint/2010/main" val="375006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0379-02FE-4E16-9CE1-EECC63406E42}"/>
              </a:ext>
            </a:extLst>
          </p:cNvPr>
          <p:cNvSpPr>
            <a:spLocks noGrp="1"/>
          </p:cNvSpPr>
          <p:nvPr>
            <p:ph type="ctrTitle"/>
          </p:nvPr>
        </p:nvSpPr>
        <p:spPr/>
        <p:txBody>
          <a:bodyPr/>
          <a:lstStyle/>
          <a:p>
            <a:r>
              <a:rPr lang="en-US" sz="4400" dirty="0"/>
              <a:t>PI Expenditure Detail Report</a:t>
            </a:r>
          </a:p>
        </p:txBody>
      </p:sp>
      <p:sp>
        <p:nvSpPr>
          <p:cNvPr id="3" name="Subtitle 2">
            <a:extLst>
              <a:ext uri="{FF2B5EF4-FFF2-40B4-BE49-F238E27FC236}">
                <a16:creationId xmlns:a16="http://schemas.microsoft.com/office/drawing/2014/main" id="{D5D24A9D-D91C-48A0-AF3C-581FED4D30C4}"/>
              </a:ext>
            </a:extLst>
          </p:cNvPr>
          <p:cNvSpPr>
            <a:spLocks noGrp="1"/>
          </p:cNvSpPr>
          <p:nvPr>
            <p:ph type="subTitle" idx="1"/>
          </p:nvPr>
        </p:nvSpPr>
        <p:spPr/>
        <p:txBody>
          <a:bodyPr/>
          <a:lstStyle/>
          <a:p>
            <a:r>
              <a:rPr lang="en-US" dirty="0"/>
              <a:t>As explained by your friendly neighborhood OSP Team</a:t>
            </a:r>
          </a:p>
          <a:p>
            <a:endParaRPr lang="en-US" dirty="0"/>
          </a:p>
        </p:txBody>
      </p:sp>
    </p:spTree>
    <p:extLst>
      <p:ext uri="{BB962C8B-B14F-4D97-AF65-F5344CB8AC3E}">
        <p14:creationId xmlns:p14="http://schemas.microsoft.com/office/powerpoint/2010/main" val="336139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8A5465C-8D87-4803-9E4A-7300B498E241}"/>
              </a:ext>
            </a:extLst>
          </p:cNvPr>
          <p:cNvGraphicFramePr/>
          <p:nvPr>
            <p:extLst>
              <p:ext uri="{D42A27DB-BD31-4B8C-83A1-F6EECF244321}">
                <p14:modId xmlns:p14="http://schemas.microsoft.com/office/powerpoint/2010/main" val="3432321228"/>
              </p:ext>
            </p:extLst>
          </p:nvPr>
        </p:nvGraphicFramePr>
        <p:xfrm>
          <a:off x="1193256" y="562429"/>
          <a:ext cx="9805488" cy="3788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5E22771-16A9-456E-92E7-4010A4856BD0}"/>
              </a:ext>
            </a:extLst>
          </p:cNvPr>
          <p:cNvSpPr txBox="1"/>
          <p:nvPr/>
        </p:nvSpPr>
        <p:spPr>
          <a:xfrm>
            <a:off x="1486075" y="2041044"/>
            <a:ext cx="984069" cy="830997"/>
          </a:xfrm>
          <a:prstGeom prst="rect">
            <a:avLst/>
          </a:prstGeom>
          <a:noFill/>
        </p:spPr>
        <p:txBody>
          <a:bodyPr wrap="square" rtlCol="0">
            <a:spAutoFit/>
          </a:bodyPr>
          <a:lstStyle/>
          <a:p>
            <a:pPr algn="ctr"/>
            <a:r>
              <a:rPr lang="en-US" sz="2400" dirty="0"/>
              <a:t>The Why</a:t>
            </a:r>
          </a:p>
        </p:txBody>
      </p:sp>
      <p:sp>
        <p:nvSpPr>
          <p:cNvPr id="5" name="TextBox 4">
            <a:extLst>
              <a:ext uri="{FF2B5EF4-FFF2-40B4-BE49-F238E27FC236}">
                <a16:creationId xmlns:a16="http://schemas.microsoft.com/office/drawing/2014/main" id="{87C9F88C-3E30-4288-AEB6-B37597951BA2}"/>
              </a:ext>
            </a:extLst>
          </p:cNvPr>
          <p:cNvSpPr txBox="1"/>
          <p:nvPr/>
        </p:nvSpPr>
        <p:spPr>
          <a:xfrm>
            <a:off x="1069887" y="3149394"/>
            <a:ext cx="1253436" cy="830997"/>
          </a:xfrm>
          <a:prstGeom prst="rect">
            <a:avLst/>
          </a:prstGeom>
          <a:noFill/>
        </p:spPr>
        <p:txBody>
          <a:bodyPr wrap="square" rtlCol="0">
            <a:spAutoFit/>
          </a:bodyPr>
          <a:lstStyle/>
          <a:p>
            <a:pPr algn="ctr"/>
            <a:r>
              <a:rPr lang="en-US" sz="2400" dirty="0"/>
              <a:t>The When</a:t>
            </a:r>
          </a:p>
        </p:txBody>
      </p:sp>
      <p:graphicFrame>
        <p:nvGraphicFramePr>
          <p:cNvPr id="3" name="Table 5">
            <a:extLst>
              <a:ext uri="{FF2B5EF4-FFF2-40B4-BE49-F238E27FC236}">
                <a16:creationId xmlns:a16="http://schemas.microsoft.com/office/drawing/2014/main" id="{405D2E13-7490-4F1F-A07F-246D8D8F4DA3}"/>
              </a:ext>
            </a:extLst>
          </p:cNvPr>
          <p:cNvGraphicFramePr>
            <a:graphicFrameLocks noGrp="1"/>
          </p:cNvGraphicFramePr>
          <p:nvPr>
            <p:extLst>
              <p:ext uri="{D42A27DB-BD31-4B8C-83A1-F6EECF244321}">
                <p14:modId xmlns:p14="http://schemas.microsoft.com/office/powerpoint/2010/main" val="1093653193"/>
              </p:ext>
            </p:extLst>
          </p:nvPr>
        </p:nvGraphicFramePr>
        <p:xfrm>
          <a:off x="3231293" y="4252190"/>
          <a:ext cx="6171476" cy="1854200"/>
        </p:xfrm>
        <a:graphic>
          <a:graphicData uri="http://schemas.openxmlformats.org/drawingml/2006/table">
            <a:tbl>
              <a:tblPr firstRow="1" bandRow="1">
                <a:tableStyleId>{00A15C55-8517-42AA-B614-E9B94910E393}</a:tableStyleId>
              </a:tblPr>
              <a:tblGrid>
                <a:gridCol w="3085738">
                  <a:extLst>
                    <a:ext uri="{9D8B030D-6E8A-4147-A177-3AD203B41FA5}">
                      <a16:colId xmlns:a16="http://schemas.microsoft.com/office/drawing/2014/main" val="757428021"/>
                    </a:ext>
                  </a:extLst>
                </a:gridCol>
                <a:gridCol w="3085738">
                  <a:extLst>
                    <a:ext uri="{9D8B030D-6E8A-4147-A177-3AD203B41FA5}">
                      <a16:colId xmlns:a16="http://schemas.microsoft.com/office/drawing/2014/main" val="3421484787"/>
                    </a:ext>
                  </a:extLst>
                </a:gridCol>
              </a:tblGrid>
              <a:tr h="370840">
                <a:tc>
                  <a:txBody>
                    <a:bodyPr/>
                    <a:lstStyle/>
                    <a:p>
                      <a:r>
                        <a:rPr lang="en-US" dirty="0"/>
                        <a:t>Report Sent By:</a:t>
                      </a:r>
                    </a:p>
                  </a:txBody>
                  <a:tcPr/>
                </a:tc>
                <a:tc>
                  <a:txBody>
                    <a:bodyPr/>
                    <a:lstStyle/>
                    <a:p>
                      <a:r>
                        <a:rPr lang="en-US" dirty="0"/>
                        <a:t>Expenses Included Through:</a:t>
                      </a:r>
                    </a:p>
                  </a:txBody>
                  <a:tcPr/>
                </a:tc>
                <a:extLst>
                  <a:ext uri="{0D108BD9-81ED-4DB2-BD59-A6C34878D82A}">
                    <a16:rowId xmlns:a16="http://schemas.microsoft.com/office/drawing/2014/main" val="1106168929"/>
                  </a:ext>
                </a:extLst>
              </a:tr>
              <a:tr h="370840">
                <a:tc>
                  <a:txBody>
                    <a:bodyPr/>
                    <a:lstStyle/>
                    <a:p>
                      <a:r>
                        <a:rPr lang="en-US" dirty="0"/>
                        <a:t>01/31/2021</a:t>
                      </a:r>
                    </a:p>
                  </a:txBody>
                  <a:tcPr/>
                </a:tc>
                <a:tc>
                  <a:txBody>
                    <a:bodyPr/>
                    <a:lstStyle/>
                    <a:p>
                      <a:r>
                        <a:rPr lang="en-US" dirty="0"/>
                        <a:t>12/30/2020</a:t>
                      </a:r>
                    </a:p>
                  </a:txBody>
                  <a:tcPr/>
                </a:tc>
                <a:extLst>
                  <a:ext uri="{0D108BD9-81ED-4DB2-BD59-A6C34878D82A}">
                    <a16:rowId xmlns:a16="http://schemas.microsoft.com/office/drawing/2014/main" val="1209619249"/>
                  </a:ext>
                </a:extLst>
              </a:tr>
              <a:tr h="370840">
                <a:tc>
                  <a:txBody>
                    <a:bodyPr/>
                    <a:lstStyle/>
                    <a:p>
                      <a:r>
                        <a:rPr lang="en-US" dirty="0"/>
                        <a:t>4/30/2021</a:t>
                      </a:r>
                    </a:p>
                  </a:txBody>
                  <a:tcPr/>
                </a:tc>
                <a:tc>
                  <a:txBody>
                    <a:bodyPr/>
                    <a:lstStyle/>
                    <a:p>
                      <a:r>
                        <a:rPr lang="en-US" dirty="0"/>
                        <a:t>3/31/2021</a:t>
                      </a:r>
                    </a:p>
                  </a:txBody>
                  <a:tcPr/>
                </a:tc>
                <a:extLst>
                  <a:ext uri="{0D108BD9-81ED-4DB2-BD59-A6C34878D82A}">
                    <a16:rowId xmlns:a16="http://schemas.microsoft.com/office/drawing/2014/main" val="2791008850"/>
                  </a:ext>
                </a:extLst>
              </a:tr>
              <a:tr h="370840">
                <a:tc>
                  <a:txBody>
                    <a:bodyPr/>
                    <a:lstStyle/>
                    <a:p>
                      <a:r>
                        <a:rPr lang="en-US" dirty="0"/>
                        <a:t>7/31/2021</a:t>
                      </a:r>
                    </a:p>
                  </a:txBody>
                  <a:tcPr/>
                </a:tc>
                <a:tc>
                  <a:txBody>
                    <a:bodyPr/>
                    <a:lstStyle/>
                    <a:p>
                      <a:r>
                        <a:rPr lang="en-US" dirty="0"/>
                        <a:t>6/30/2021</a:t>
                      </a:r>
                    </a:p>
                  </a:txBody>
                  <a:tcPr/>
                </a:tc>
                <a:extLst>
                  <a:ext uri="{0D108BD9-81ED-4DB2-BD59-A6C34878D82A}">
                    <a16:rowId xmlns:a16="http://schemas.microsoft.com/office/drawing/2014/main" val="212182566"/>
                  </a:ext>
                </a:extLst>
              </a:tr>
              <a:tr h="370840">
                <a:tc>
                  <a:txBody>
                    <a:bodyPr/>
                    <a:lstStyle/>
                    <a:p>
                      <a:r>
                        <a:rPr lang="en-US" dirty="0"/>
                        <a:t>10/31/2021</a:t>
                      </a:r>
                    </a:p>
                  </a:txBody>
                  <a:tcPr/>
                </a:tc>
                <a:tc>
                  <a:txBody>
                    <a:bodyPr/>
                    <a:lstStyle/>
                    <a:p>
                      <a:r>
                        <a:rPr lang="en-US" dirty="0"/>
                        <a:t>9/30/2021</a:t>
                      </a:r>
                    </a:p>
                  </a:txBody>
                  <a:tcPr/>
                </a:tc>
                <a:extLst>
                  <a:ext uri="{0D108BD9-81ED-4DB2-BD59-A6C34878D82A}">
                    <a16:rowId xmlns:a16="http://schemas.microsoft.com/office/drawing/2014/main" val="298489255"/>
                  </a:ext>
                </a:extLst>
              </a:tr>
            </a:tbl>
          </a:graphicData>
        </a:graphic>
      </p:graphicFrame>
      <p:sp>
        <p:nvSpPr>
          <p:cNvPr id="7" name="TextBox 6">
            <a:extLst>
              <a:ext uri="{FF2B5EF4-FFF2-40B4-BE49-F238E27FC236}">
                <a16:creationId xmlns:a16="http://schemas.microsoft.com/office/drawing/2014/main" id="{A965F7A1-EF30-4B44-A0EF-859267E2AB21}"/>
              </a:ext>
            </a:extLst>
          </p:cNvPr>
          <p:cNvSpPr txBox="1"/>
          <p:nvPr/>
        </p:nvSpPr>
        <p:spPr>
          <a:xfrm>
            <a:off x="1204570" y="886238"/>
            <a:ext cx="984069" cy="830997"/>
          </a:xfrm>
          <a:prstGeom prst="rect">
            <a:avLst/>
          </a:prstGeom>
          <a:noFill/>
        </p:spPr>
        <p:txBody>
          <a:bodyPr wrap="square" rtlCol="0">
            <a:spAutoFit/>
          </a:bodyPr>
          <a:lstStyle/>
          <a:p>
            <a:pPr algn="ctr"/>
            <a:r>
              <a:rPr lang="en-US" sz="2400" dirty="0"/>
              <a:t>The What</a:t>
            </a:r>
          </a:p>
        </p:txBody>
      </p:sp>
    </p:spTree>
    <p:extLst>
      <p:ext uri="{BB962C8B-B14F-4D97-AF65-F5344CB8AC3E}">
        <p14:creationId xmlns:p14="http://schemas.microsoft.com/office/powerpoint/2010/main" val="281600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F580-4A02-480C-9A27-8F84F4E26730}"/>
              </a:ext>
            </a:extLst>
          </p:cNvPr>
          <p:cNvSpPr>
            <a:spLocks noGrp="1"/>
          </p:cNvSpPr>
          <p:nvPr>
            <p:ph type="title"/>
          </p:nvPr>
        </p:nvSpPr>
        <p:spPr>
          <a:xfrm>
            <a:off x="1213106" y="747001"/>
            <a:ext cx="9601196" cy="1277741"/>
          </a:xfrm>
        </p:spPr>
        <p:txBody>
          <a:bodyPr>
            <a:normAutofit fontScale="90000"/>
          </a:bodyPr>
          <a:lstStyle/>
          <a:p>
            <a:r>
              <a:rPr lang="en-US" sz="7200" dirty="0"/>
              <a:t>The How </a:t>
            </a:r>
            <a:r>
              <a:rPr lang="en-US" dirty="0"/>
              <a:t>(to use)</a:t>
            </a:r>
            <a:br>
              <a:rPr lang="en-US" sz="3600" dirty="0"/>
            </a:br>
            <a:endParaRPr lang="en-US" sz="1600" dirty="0"/>
          </a:p>
        </p:txBody>
      </p:sp>
      <p:sp>
        <p:nvSpPr>
          <p:cNvPr id="3" name="Text Placeholder 2">
            <a:extLst>
              <a:ext uri="{FF2B5EF4-FFF2-40B4-BE49-F238E27FC236}">
                <a16:creationId xmlns:a16="http://schemas.microsoft.com/office/drawing/2014/main" id="{00F00BB2-9287-40EB-A63B-FC52F00B13D6}"/>
              </a:ext>
            </a:extLst>
          </p:cNvPr>
          <p:cNvSpPr>
            <a:spLocks noGrp="1"/>
          </p:cNvSpPr>
          <p:nvPr>
            <p:ph type="body" idx="1"/>
          </p:nvPr>
        </p:nvSpPr>
        <p:spPr>
          <a:xfrm>
            <a:off x="7556645" y="2633594"/>
            <a:ext cx="3479293" cy="492783"/>
          </a:xfrm>
        </p:spPr>
        <p:txBody>
          <a:bodyPr/>
          <a:lstStyle/>
          <a:p>
            <a:pPr algn="ctr"/>
            <a:r>
              <a:rPr lang="en-US" dirty="0">
                <a:solidFill>
                  <a:schemeClr val="accent4">
                    <a:lumMod val="75000"/>
                  </a:schemeClr>
                </a:solidFill>
              </a:rPr>
              <a:t>Pivot Tab</a:t>
            </a:r>
          </a:p>
        </p:txBody>
      </p:sp>
      <p:graphicFrame>
        <p:nvGraphicFramePr>
          <p:cNvPr id="7" name="Content Placeholder 6">
            <a:extLst>
              <a:ext uri="{FF2B5EF4-FFF2-40B4-BE49-F238E27FC236}">
                <a16:creationId xmlns:a16="http://schemas.microsoft.com/office/drawing/2014/main" id="{9EE79788-F3B4-40F0-98DD-628EDA26DB11}"/>
              </a:ext>
            </a:extLst>
          </p:cNvPr>
          <p:cNvGraphicFramePr>
            <a:graphicFrameLocks noGrp="1"/>
          </p:cNvGraphicFramePr>
          <p:nvPr>
            <p:ph sz="half" idx="2"/>
            <p:extLst>
              <p:ext uri="{D42A27DB-BD31-4B8C-83A1-F6EECF244321}">
                <p14:modId xmlns:p14="http://schemas.microsoft.com/office/powerpoint/2010/main" val="580719904"/>
              </p:ext>
            </p:extLst>
          </p:nvPr>
        </p:nvGraphicFramePr>
        <p:xfrm>
          <a:off x="7162858" y="3220165"/>
          <a:ext cx="4156166" cy="2818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A468B201-EA0B-4F6B-91CC-61190AEF9B01}"/>
              </a:ext>
            </a:extLst>
          </p:cNvPr>
          <p:cNvPicPr>
            <a:picLocks noChangeAspect="1"/>
          </p:cNvPicPr>
          <p:nvPr/>
        </p:nvPicPr>
        <p:blipFill>
          <a:blip r:embed="rId8"/>
          <a:stretch>
            <a:fillRect/>
          </a:stretch>
        </p:blipFill>
        <p:spPr>
          <a:xfrm>
            <a:off x="861441" y="2721367"/>
            <a:ext cx="6301417" cy="2895664"/>
          </a:xfrm>
          <a:prstGeom prst="rect">
            <a:avLst/>
          </a:prstGeom>
        </p:spPr>
      </p:pic>
    </p:spTree>
    <p:extLst>
      <p:ext uri="{BB962C8B-B14F-4D97-AF65-F5344CB8AC3E}">
        <p14:creationId xmlns:p14="http://schemas.microsoft.com/office/powerpoint/2010/main" val="270257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E8BD69-528E-45F5-A4B1-DF5D0994988A}"/>
              </a:ext>
            </a:extLst>
          </p:cNvPr>
          <p:cNvPicPr>
            <a:picLocks noChangeAspect="1"/>
          </p:cNvPicPr>
          <p:nvPr/>
        </p:nvPicPr>
        <p:blipFill>
          <a:blip r:embed="rId3"/>
          <a:stretch>
            <a:fillRect/>
          </a:stretch>
        </p:blipFill>
        <p:spPr>
          <a:xfrm>
            <a:off x="849258" y="1382581"/>
            <a:ext cx="6385113" cy="4258890"/>
          </a:xfrm>
          <a:prstGeom prst="rect">
            <a:avLst/>
          </a:prstGeom>
        </p:spPr>
      </p:pic>
      <p:grpSp>
        <p:nvGrpSpPr>
          <p:cNvPr id="7" name="Group 6">
            <a:extLst>
              <a:ext uri="{FF2B5EF4-FFF2-40B4-BE49-F238E27FC236}">
                <a16:creationId xmlns:a16="http://schemas.microsoft.com/office/drawing/2014/main" id="{210C1096-CB2A-4488-9634-647D37057058}"/>
              </a:ext>
            </a:extLst>
          </p:cNvPr>
          <p:cNvGrpSpPr/>
          <p:nvPr/>
        </p:nvGrpSpPr>
        <p:grpSpPr>
          <a:xfrm>
            <a:off x="3218539" y="1360667"/>
            <a:ext cx="7847568" cy="239047"/>
            <a:chOff x="0" y="2034392"/>
            <a:chExt cx="4156167" cy="783177"/>
          </a:xfrm>
        </p:grpSpPr>
        <p:sp>
          <p:nvSpPr>
            <p:cNvPr id="8" name="Arrow: Pentagon 7">
              <a:extLst>
                <a:ext uri="{FF2B5EF4-FFF2-40B4-BE49-F238E27FC236}">
                  <a16:creationId xmlns:a16="http://schemas.microsoft.com/office/drawing/2014/main" id="{A0FBF66F-8A5C-4EBC-8068-F7F04954C004}"/>
                </a:ext>
              </a:extLst>
            </p:cNvPr>
            <p:cNvSpPr/>
            <p:nvPr/>
          </p:nvSpPr>
          <p:spPr>
            <a:xfrm rot="10800000">
              <a:off x="0" y="2034392"/>
              <a:ext cx="4156167" cy="783177"/>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Arrow: Pentagon 4">
              <a:extLst>
                <a:ext uri="{FF2B5EF4-FFF2-40B4-BE49-F238E27FC236}">
                  <a16:creationId xmlns:a16="http://schemas.microsoft.com/office/drawing/2014/main" id="{C2E3D0AF-679B-46DB-89E2-D69A9048868D}"/>
                </a:ext>
              </a:extLst>
            </p:cNvPr>
            <p:cNvSpPr txBox="1"/>
            <p:nvPr/>
          </p:nvSpPr>
          <p:spPr>
            <a:xfrm rot="21600000">
              <a:off x="195794" y="2034392"/>
              <a:ext cx="3960373" cy="783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5360" tIns="41910" rIns="78232" bIns="41910" numCol="1" spcCol="1270" anchor="ctr" anchorCtr="0">
              <a:noAutofit/>
            </a:bodyPr>
            <a:lstStyle/>
            <a:p>
              <a:pPr marL="0" lvl="0" indent="0" algn="ctr" defTabSz="488950">
                <a:lnSpc>
                  <a:spcPct val="90000"/>
                </a:lnSpc>
                <a:spcBef>
                  <a:spcPct val="0"/>
                </a:spcBef>
                <a:spcAft>
                  <a:spcPct val="35000"/>
                </a:spcAft>
                <a:buNone/>
              </a:pPr>
              <a:r>
                <a:rPr lang="en-US" sz="1600" kern="1200" dirty="0"/>
                <a:t>If desired, the PI can change the filter to "No" to display ALL the PI's projects.  </a:t>
              </a:r>
            </a:p>
          </p:txBody>
        </p:sp>
      </p:grpSp>
      <p:grpSp>
        <p:nvGrpSpPr>
          <p:cNvPr id="10" name="Group 9">
            <a:extLst>
              <a:ext uri="{FF2B5EF4-FFF2-40B4-BE49-F238E27FC236}">
                <a16:creationId xmlns:a16="http://schemas.microsoft.com/office/drawing/2014/main" id="{531A9B2E-CA5E-4B35-8751-133A6DE335D8}"/>
              </a:ext>
            </a:extLst>
          </p:cNvPr>
          <p:cNvGrpSpPr/>
          <p:nvPr/>
        </p:nvGrpSpPr>
        <p:grpSpPr>
          <a:xfrm>
            <a:off x="7479112" y="2246727"/>
            <a:ext cx="2989685" cy="677533"/>
            <a:chOff x="0" y="2034391"/>
            <a:chExt cx="4156167" cy="783178"/>
          </a:xfrm>
        </p:grpSpPr>
        <p:sp>
          <p:nvSpPr>
            <p:cNvPr id="11" name="Arrow: Pentagon 10">
              <a:extLst>
                <a:ext uri="{FF2B5EF4-FFF2-40B4-BE49-F238E27FC236}">
                  <a16:creationId xmlns:a16="http://schemas.microsoft.com/office/drawing/2014/main" id="{82D6290C-2153-4774-8B82-E7C45D80E95A}"/>
                </a:ext>
              </a:extLst>
            </p:cNvPr>
            <p:cNvSpPr/>
            <p:nvPr/>
          </p:nvSpPr>
          <p:spPr>
            <a:xfrm rot="10800000">
              <a:off x="0" y="2034392"/>
              <a:ext cx="4156167" cy="783177"/>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Arrow: Pentagon 4">
              <a:extLst>
                <a:ext uri="{FF2B5EF4-FFF2-40B4-BE49-F238E27FC236}">
                  <a16:creationId xmlns:a16="http://schemas.microsoft.com/office/drawing/2014/main" id="{37C88341-24A2-46B1-98AB-946709C571EA}"/>
                </a:ext>
              </a:extLst>
            </p:cNvPr>
            <p:cNvSpPr txBox="1"/>
            <p:nvPr/>
          </p:nvSpPr>
          <p:spPr>
            <a:xfrm>
              <a:off x="195794" y="2034391"/>
              <a:ext cx="3960373" cy="783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5360" tIns="41910" rIns="78232" bIns="41910" numCol="1" spcCol="1270" anchor="ctr" anchorCtr="0">
              <a:noAutofit/>
            </a:bodyPr>
            <a:lstStyle/>
            <a:p>
              <a:pPr marL="0" lvl="0" indent="0" algn="ctr" defTabSz="488950">
                <a:lnSpc>
                  <a:spcPct val="90000"/>
                </a:lnSpc>
                <a:spcBef>
                  <a:spcPct val="0"/>
                </a:spcBef>
                <a:spcAft>
                  <a:spcPct val="35000"/>
                </a:spcAft>
                <a:buNone/>
              </a:pPr>
              <a:r>
                <a:rPr lang="en-US" sz="1600" kern="1200" dirty="0"/>
                <a:t>All old/closed projects will then show up….</a:t>
              </a:r>
            </a:p>
          </p:txBody>
        </p:sp>
      </p:grpSp>
      <p:sp>
        <p:nvSpPr>
          <p:cNvPr id="13" name="Rectangle 12">
            <a:extLst>
              <a:ext uri="{FF2B5EF4-FFF2-40B4-BE49-F238E27FC236}">
                <a16:creationId xmlns:a16="http://schemas.microsoft.com/office/drawing/2014/main" id="{450B24C0-0B90-4D4A-AECF-09FD47E4FCC7}"/>
              </a:ext>
            </a:extLst>
          </p:cNvPr>
          <p:cNvSpPr/>
          <p:nvPr/>
        </p:nvSpPr>
        <p:spPr>
          <a:xfrm>
            <a:off x="3048000" y="3105835"/>
            <a:ext cx="6096000" cy="369332"/>
          </a:xfrm>
          <a:prstGeom prst="rect">
            <a:avLst/>
          </a:prstGeom>
        </p:spPr>
        <p:txBody>
          <a:bodyPr>
            <a:spAutoFit/>
          </a:bodyPr>
          <a:lstStyle/>
          <a:p>
            <a:r>
              <a:rPr lang="en-US" dirty="0"/>
              <a:t> </a:t>
            </a:r>
          </a:p>
        </p:txBody>
      </p:sp>
      <p:grpSp>
        <p:nvGrpSpPr>
          <p:cNvPr id="14" name="Group 13">
            <a:extLst>
              <a:ext uri="{FF2B5EF4-FFF2-40B4-BE49-F238E27FC236}">
                <a16:creationId xmlns:a16="http://schemas.microsoft.com/office/drawing/2014/main" id="{D5829A07-04F1-428F-AF02-5709EAF19E24}"/>
              </a:ext>
            </a:extLst>
          </p:cNvPr>
          <p:cNvGrpSpPr/>
          <p:nvPr/>
        </p:nvGrpSpPr>
        <p:grpSpPr>
          <a:xfrm>
            <a:off x="7479113" y="4799712"/>
            <a:ext cx="2989685" cy="1134558"/>
            <a:chOff x="0" y="2034391"/>
            <a:chExt cx="4156167" cy="783178"/>
          </a:xfrm>
        </p:grpSpPr>
        <p:sp>
          <p:nvSpPr>
            <p:cNvPr id="15" name="Arrow: Pentagon 14">
              <a:extLst>
                <a:ext uri="{FF2B5EF4-FFF2-40B4-BE49-F238E27FC236}">
                  <a16:creationId xmlns:a16="http://schemas.microsoft.com/office/drawing/2014/main" id="{DEBBFF98-0257-466D-ADE3-7CE980C37274}"/>
                </a:ext>
              </a:extLst>
            </p:cNvPr>
            <p:cNvSpPr/>
            <p:nvPr/>
          </p:nvSpPr>
          <p:spPr>
            <a:xfrm rot="10800000">
              <a:off x="0" y="2034392"/>
              <a:ext cx="4156167" cy="783177"/>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Arrow: Pentagon 4">
              <a:extLst>
                <a:ext uri="{FF2B5EF4-FFF2-40B4-BE49-F238E27FC236}">
                  <a16:creationId xmlns:a16="http://schemas.microsoft.com/office/drawing/2014/main" id="{EF6B176C-BE37-4509-B0C9-FB04CD766640}"/>
                </a:ext>
              </a:extLst>
            </p:cNvPr>
            <p:cNvSpPr txBox="1"/>
            <p:nvPr/>
          </p:nvSpPr>
          <p:spPr>
            <a:xfrm>
              <a:off x="195794" y="2034391"/>
              <a:ext cx="3960373" cy="783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5360" tIns="41910" rIns="78232" bIns="41910" numCol="1" spcCol="1270" anchor="ctr" anchorCtr="0">
              <a:noAutofit/>
            </a:bodyPr>
            <a:lstStyle/>
            <a:p>
              <a:r>
                <a:rPr lang="en-US" sz="1600" dirty="0"/>
                <a:t>…and the Grand Total on the “Pivot” tab will then match the total expenses on the “Details” tab.</a:t>
              </a:r>
            </a:p>
          </p:txBody>
        </p:sp>
      </p:grpSp>
    </p:spTree>
    <p:extLst>
      <p:ext uri="{BB962C8B-B14F-4D97-AF65-F5344CB8AC3E}">
        <p14:creationId xmlns:p14="http://schemas.microsoft.com/office/powerpoint/2010/main" val="214502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823411-A002-46BC-BBDF-973F4655F97D}"/>
              </a:ext>
            </a:extLst>
          </p:cNvPr>
          <p:cNvSpPr txBox="1">
            <a:spLocks/>
          </p:cNvSpPr>
          <p:nvPr/>
        </p:nvSpPr>
        <p:spPr>
          <a:xfrm>
            <a:off x="6178296" y="385440"/>
            <a:ext cx="5802210" cy="1051474"/>
          </a:xfrm>
          <a:prstGeom prst="rect">
            <a:avLst/>
          </a:prstGeom>
        </p:spPr>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pPr algn="ctr"/>
            <a:r>
              <a:rPr lang="en-US" dirty="0">
                <a:solidFill>
                  <a:schemeClr val="accent5">
                    <a:lumMod val="75000"/>
                  </a:schemeClr>
                </a:solidFill>
              </a:rPr>
              <a:t>Details Tab</a:t>
            </a:r>
          </a:p>
        </p:txBody>
      </p:sp>
      <p:grpSp>
        <p:nvGrpSpPr>
          <p:cNvPr id="3" name="Group 2">
            <a:extLst>
              <a:ext uri="{FF2B5EF4-FFF2-40B4-BE49-F238E27FC236}">
                <a16:creationId xmlns:a16="http://schemas.microsoft.com/office/drawing/2014/main" id="{46D17177-BA63-401D-A4F3-A8A94BEC0131}"/>
              </a:ext>
            </a:extLst>
          </p:cNvPr>
          <p:cNvGrpSpPr/>
          <p:nvPr/>
        </p:nvGrpSpPr>
        <p:grpSpPr>
          <a:xfrm>
            <a:off x="6420293" y="1487127"/>
            <a:ext cx="4718051" cy="1200089"/>
            <a:chOff x="0" y="603"/>
            <a:chExt cx="4718051" cy="1514115"/>
          </a:xfrm>
        </p:grpSpPr>
        <p:sp>
          <p:nvSpPr>
            <p:cNvPr id="4" name="Arrow: Pentagon 3">
              <a:extLst>
                <a:ext uri="{FF2B5EF4-FFF2-40B4-BE49-F238E27FC236}">
                  <a16:creationId xmlns:a16="http://schemas.microsoft.com/office/drawing/2014/main" id="{7C6BAFF5-838C-4280-837B-582B626C7457}"/>
                </a:ext>
              </a:extLst>
            </p:cNvPr>
            <p:cNvSpPr/>
            <p:nvPr/>
          </p:nvSpPr>
          <p:spPr>
            <a:xfrm rot="10800000">
              <a:off x="0" y="603"/>
              <a:ext cx="4718051" cy="1514115"/>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Arrow: Pentagon 4">
              <a:extLst>
                <a:ext uri="{FF2B5EF4-FFF2-40B4-BE49-F238E27FC236}">
                  <a16:creationId xmlns:a16="http://schemas.microsoft.com/office/drawing/2014/main" id="{9255CFE1-8AAA-4D0F-AB26-734770700450}"/>
                </a:ext>
              </a:extLst>
            </p:cNvPr>
            <p:cNvSpPr txBox="1"/>
            <p:nvPr/>
          </p:nvSpPr>
          <p:spPr>
            <a:xfrm rot="21600000">
              <a:off x="378529" y="603"/>
              <a:ext cx="4339522" cy="151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678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Details of ALL project expenses posted to ALL the PI's projects. </a:t>
              </a:r>
            </a:p>
          </p:txBody>
        </p:sp>
      </p:grpSp>
      <p:grpSp>
        <p:nvGrpSpPr>
          <p:cNvPr id="6" name="Group 5">
            <a:extLst>
              <a:ext uri="{FF2B5EF4-FFF2-40B4-BE49-F238E27FC236}">
                <a16:creationId xmlns:a16="http://schemas.microsoft.com/office/drawing/2014/main" id="{72FCDEC8-CDC3-4D30-9CA2-A40640A28367}"/>
              </a:ext>
            </a:extLst>
          </p:cNvPr>
          <p:cNvGrpSpPr/>
          <p:nvPr/>
        </p:nvGrpSpPr>
        <p:grpSpPr>
          <a:xfrm>
            <a:off x="6420293" y="3014100"/>
            <a:ext cx="4718051" cy="1200090"/>
            <a:chOff x="63141" y="1749469"/>
            <a:chExt cx="4591767" cy="1355818"/>
          </a:xfrm>
        </p:grpSpPr>
        <p:sp>
          <p:nvSpPr>
            <p:cNvPr id="7" name="Arrow: Pentagon 6">
              <a:extLst>
                <a:ext uri="{FF2B5EF4-FFF2-40B4-BE49-F238E27FC236}">
                  <a16:creationId xmlns:a16="http://schemas.microsoft.com/office/drawing/2014/main" id="{80243501-E511-41F9-BDAB-FA16AA59D9CC}"/>
                </a:ext>
              </a:extLst>
            </p:cNvPr>
            <p:cNvSpPr/>
            <p:nvPr/>
          </p:nvSpPr>
          <p:spPr>
            <a:xfrm rot="10800000">
              <a:off x="63141" y="1749469"/>
              <a:ext cx="4591767" cy="1355818"/>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Arrow: Pentagon 4">
              <a:extLst>
                <a:ext uri="{FF2B5EF4-FFF2-40B4-BE49-F238E27FC236}">
                  <a16:creationId xmlns:a16="http://schemas.microsoft.com/office/drawing/2014/main" id="{5E355BB2-03A9-47A5-B157-5787E1762A46}"/>
                </a:ext>
              </a:extLst>
            </p:cNvPr>
            <p:cNvSpPr txBox="1"/>
            <p:nvPr/>
          </p:nvSpPr>
          <p:spPr>
            <a:xfrm rot="21600000">
              <a:off x="402095" y="1749469"/>
              <a:ext cx="4252813" cy="1355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678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Expenses posted pre-FY20 (before 7/1/20) are SUMMARIZED VY ACCOUNT WITH A DEFAULT DATE LISTED AS 8/8/1988 (</a:t>
              </a:r>
              <a:r>
                <a:rPr lang="en-US" sz="1700" dirty="0"/>
                <a:t>Data Warehouse </a:t>
              </a:r>
              <a:r>
                <a:rPr lang="en-US" sz="1700" kern="1200" dirty="0"/>
                <a:t>system limitation</a:t>
              </a:r>
              <a:r>
                <a:rPr lang="en-US" sz="1700" dirty="0"/>
                <a:t>)</a:t>
              </a:r>
              <a:endParaRPr lang="en-US" sz="1700" kern="1200" dirty="0"/>
            </a:p>
          </p:txBody>
        </p:sp>
      </p:grpSp>
      <p:pic>
        <p:nvPicPr>
          <p:cNvPr id="9" name="Picture 8">
            <a:extLst>
              <a:ext uri="{FF2B5EF4-FFF2-40B4-BE49-F238E27FC236}">
                <a16:creationId xmlns:a16="http://schemas.microsoft.com/office/drawing/2014/main" id="{D4BFA473-C905-4505-98C7-B4F94304AF90}"/>
              </a:ext>
            </a:extLst>
          </p:cNvPr>
          <p:cNvPicPr>
            <a:picLocks noChangeAspect="1"/>
          </p:cNvPicPr>
          <p:nvPr/>
        </p:nvPicPr>
        <p:blipFill>
          <a:blip r:embed="rId3"/>
          <a:stretch>
            <a:fillRect/>
          </a:stretch>
        </p:blipFill>
        <p:spPr>
          <a:xfrm>
            <a:off x="924248" y="1321724"/>
            <a:ext cx="5389711" cy="4509909"/>
          </a:xfrm>
          <a:prstGeom prst="rect">
            <a:avLst/>
          </a:prstGeom>
        </p:spPr>
      </p:pic>
      <p:grpSp>
        <p:nvGrpSpPr>
          <p:cNvPr id="10" name="Group 9">
            <a:extLst>
              <a:ext uri="{FF2B5EF4-FFF2-40B4-BE49-F238E27FC236}">
                <a16:creationId xmlns:a16="http://schemas.microsoft.com/office/drawing/2014/main" id="{D4020DB0-6663-4DCB-BDA4-60B087D4F720}"/>
              </a:ext>
            </a:extLst>
          </p:cNvPr>
          <p:cNvGrpSpPr/>
          <p:nvPr/>
        </p:nvGrpSpPr>
        <p:grpSpPr>
          <a:xfrm>
            <a:off x="6420293" y="4581326"/>
            <a:ext cx="4718051" cy="1297267"/>
            <a:chOff x="0" y="603"/>
            <a:chExt cx="4718051" cy="1514115"/>
          </a:xfrm>
        </p:grpSpPr>
        <p:sp>
          <p:nvSpPr>
            <p:cNvPr id="11" name="Arrow: Pentagon 10">
              <a:extLst>
                <a:ext uri="{FF2B5EF4-FFF2-40B4-BE49-F238E27FC236}">
                  <a16:creationId xmlns:a16="http://schemas.microsoft.com/office/drawing/2014/main" id="{7B7540E3-BD33-40C7-93DD-0387421ABC16}"/>
                </a:ext>
              </a:extLst>
            </p:cNvPr>
            <p:cNvSpPr/>
            <p:nvPr/>
          </p:nvSpPr>
          <p:spPr>
            <a:xfrm rot="10800000">
              <a:off x="0" y="603"/>
              <a:ext cx="4718051" cy="1514115"/>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Arrow: Pentagon 4">
              <a:extLst>
                <a:ext uri="{FF2B5EF4-FFF2-40B4-BE49-F238E27FC236}">
                  <a16:creationId xmlns:a16="http://schemas.microsoft.com/office/drawing/2014/main" id="{0E3E0B98-880A-43E7-A210-DB382B97D11E}"/>
                </a:ext>
              </a:extLst>
            </p:cNvPr>
            <p:cNvSpPr txBox="1"/>
            <p:nvPr/>
          </p:nvSpPr>
          <p:spPr>
            <a:xfrm rot="21600000">
              <a:off x="378529" y="603"/>
              <a:ext cx="4339522" cy="151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6787" tIns="64770" rIns="120904" bIns="64770" numCol="1" spcCol="1270" anchor="ctr" anchorCtr="0">
              <a:noAutofit/>
            </a:bodyPr>
            <a:lstStyle/>
            <a:p>
              <a:pPr lvl="0" algn="ctr" defTabSz="755650">
                <a:lnSpc>
                  <a:spcPct val="90000"/>
                </a:lnSpc>
                <a:spcBef>
                  <a:spcPct val="0"/>
                </a:spcBef>
                <a:spcAft>
                  <a:spcPct val="35000"/>
                </a:spcAft>
              </a:pPr>
              <a:r>
                <a:rPr lang="en-US" sz="1700" dirty="0"/>
                <a:t>If details are needed for any of these legacy expenses, please request from your assigned Sponsored Projects Analyst (SPA).</a:t>
              </a:r>
              <a:endParaRPr lang="en-US" sz="1700" kern="1200" dirty="0"/>
            </a:p>
          </p:txBody>
        </p:sp>
      </p:grpSp>
    </p:spTree>
    <p:extLst>
      <p:ext uri="{BB962C8B-B14F-4D97-AF65-F5344CB8AC3E}">
        <p14:creationId xmlns:p14="http://schemas.microsoft.com/office/powerpoint/2010/main" val="27009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CE7F131-8D3B-4CCC-9A84-4EFC09F74407}"/>
              </a:ext>
            </a:extLst>
          </p:cNvPr>
          <p:cNvGraphicFramePr/>
          <p:nvPr>
            <p:extLst>
              <p:ext uri="{D42A27DB-BD31-4B8C-83A1-F6EECF244321}">
                <p14:modId xmlns:p14="http://schemas.microsoft.com/office/powerpoint/2010/main" val="3245398699"/>
              </p:ext>
            </p:extLst>
          </p:nvPr>
        </p:nvGraphicFramePr>
        <p:xfrm>
          <a:off x="799231" y="1261809"/>
          <a:ext cx="3006416" cy="481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5B004DC-19DA-48F2-9350-6A4C22303B0E}"/>
              </a:ext>
            </a:extLst>
          </p:cNvPr>
          <p:cNvPicPr>
            <a:picLocks noChangeAspect="1"/>
          </p:cNvPicPr>
          <p:nvPr/>
        </p:nvPicPr>
        <p:blipFill>
          <a:blip r:embed="rId8"/>
          <a:stretch>
            <a:fillRect/>
          </a:stretch>
        </p:blipFill>
        <p:spPr>
          <a:xfrm>
            <a:off x="4022381" y="1159484"/>
            <a:ext cx="7230073" cy="3026790"/>
          </a:xfrm>
          <a:prstGeom prst="rect">
            <a:avLst/>
          </a:prstGeom>
        </p:spPr>
      </p:pic>
      <p:pic>
        <p:nvPicPr>
          <p:cNvPr id="9" name="Picture 8">
            <a:extLst>
              <a:ext uri="{FF2B5EF4-FFF2-40B4-BE49-F238E27FC236}">
                <a16:creationId xmlns:a16="http://schemas.microsoft.com/office/drawing/2014/main" id="{A108EE09-8F00-42B3-BFEB-39770A35C9DC}"/>
              </a:ext>
            </a:extLst>
          </p:cNvPr>
          <p:cNvPicPr>
            <a:picLocks noChangeAspect="1"/>
          </p:cNvPicPr>
          <p:nvPr/>
        </p:nvPicPr>
        <p:blipFill>
          <a:blip r:embed="rId9"/>
          <a:stretch>
            <a:fillRect/>
          </a:stretch>
        </p:blipFill>
        <p:spPr>
          <a:xfrm>
            <a:off x="3899467" y="4875552"/>
            <a:ext cx="7584645" cy="332174"/>
          </a:xfrm>
          <a:prstGeom prst="rect">
            <a:avLst/>
          </a:prstGeom>
        </p:spPr>
      </p:pic>
    </p:spTree>
    <p:extLst>
      <p:ext uri="{BB962C8B-B14F-4D97-AF65-F5344CB8AC3E}">
        <p14:creationId xmlns:p14="http://schemas.microsoft.com/office/powerpoint/2010/main" val="3929076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al xmlns="b423c0bc-62e0-4ed3-b71f-7e79ffd06d2f" xsi:nil="true"/>
    <ApprovalDate xmlns="b423c0bc-62e0-4ed3-b71f-7e79ffd06d2f" xsi:nil="true"/>
    <ApprovalComments xmlns="b423c0bc-62e0-4ed3-b71f-7e79ffd06d2f" xsi:nil="true"/>
    <_Flow_SignoffStatus xmlns="b423c0bc-62e0-4ed3-b71f-7e79ffd06d2f" xsi:nil="true"/>
    <Approver xmlns="b423c0bc-62e0-4ed3-b71f-7e79ffd06d2f">
      <UserInfo>
        <DisplayName/>
        <AccountId xsi:nil="true"/>
        <AccountType/>
      </UserInfo>
    </Approv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6C74FDD94D7847AF9A42310A7EF8E0" ma:contentTypeVersion="17" ma:contentTypeDescription="Create a new document." ma:contentTypeScope="" ma:versionID="5a4ddf31e441041b6afbd01db109a65c">
  <xsd:schema xmlns:xsd="http://www.w3.org/2001/XMLSchema" xmlns:xs="http://www.w3.org/2001/XMLSchema" xmlns:p="http://schemas.microsoft.com/office/2006/metadata/properties" xmlns:ns2="b423c0bc-62e0-4ed3-b71f-7e79ffd06d2f" xmlns:ns3="fd9fc90a-e4cb-428b-ac22-4209fc13e3ae" targetNamespace="http://schemas.microsoft.com/office/2006/metadata/properties" ma:root="true" ma:fieldsID="867e1e89ff72ddac0926c2a8c7f2bba6" ns2:_="" ns3:_="">
    <xsd:import namespace="b423c0bc-62e0-4ed3-b71f-7e79ffd06d2f"/>
    <xsd:import namespace="fd9fc90a-e4cb-428b-ac22-4209fc13e3ae"/>
    <xsd:element name="properties">
      <xsd:complexType>
        <xsd:sequence>
          <xsd:element name="documentManagement">
            <xsd:complexType>
              <xsd:all>
                <xsd:element ref="ns2:Approver" minOccurs="0"/>
                <xsd:element ref="ns2:Approval" minOccurs="0"/>
                <xsd:element ref="ns2:ApprovalDate" minOccurs="0"/>
                <xsd:element ref="ns2:ApprovalComment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3c0bc-62e0-4ed3-b71f-7e79ffd06d2f" elementFormDefault="qualified">
    <xsd:import namespace="http://schemas.microsoft.com/office/2006/documentManagement/types"/>
    <xsd:import namespace="http://schemas.microsoft.com/office/infopath/2007/PartnerControls"/>
    <xsd:element name="Approver" ma:index="1" nillable="true" ma:displayName="Approver" ma:format="Dropdown" ma:list="UserInfo" ma:SharePointGroup="0" ma:internalName="Approv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 ma:index="2" nillable="true" ma:displayName="Approval" ma:format="Dropdown" ma:internalName="Approval" ma:readOnly="false">
      <xsd:simpleType>
        <xsd:restriction base="dms:Choice">
          <xsd:enumeration value="Approved"/>
          <xsd:enumeration value="Disapproved"/>
          <xsd:enumeration value="Approval Needed"/>
        </xsd:restriction>
      </xsd:simpleType>
    </xsd:element>
    <xsd:element name="ApprovalDate" ma:index="10" nillable="true" ma:displayName="Approval Date" ma:format="DateTime" ma:hidden="true" ma:internalName="ApprovalDate" ma:readOnly="false">
      <xsd:simpleType>
        <xsd:restriction base="dms:DateTime"/>
      </xsd:simpleType>
    </xsd:element>
    <xsd:element name="ApprovalComments" ma:index="11" nillable="true" ma:displayName="Approval Comments" ma:format="Dropdown" ma:hidden="true" ma:internalName="ApprovalComments"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Signature Needed" ma:format="Dropdown" ma:internalName="Sign_x002d_off_x0020_status">
      <xsd:simpleType>
        <xsd:restriction base="dms:Choice">
          <xsd:enumeration value="Yes"/>
          <xsd:enumeration value="No"/>
          <xsd:enumeration value="Signed"/>
        </xsd:restriction>
      </xsd:simpleType>
    </xsd:element>
  </xsd:schema>
  <xsd:schema xmlns:xsd="http://www.w3.org/2001/XMLSchema" xmlns:xs="http://www.w3.org/2001/XMLSchema" xmlns:dms="http://schemas.microsoft.com/office/2006/documentManagement/types" xmlns:pc="http://schemas.microsoft.com/office/infopath/2007/PartnerControls" targetNamespace="fd9fc90a-e4cb-428b-ac22-4209fc13e3ae"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808DC-8B67-4042-A52F-CC6A0216FE30}">
  <ds:schemaRefs>
    <ds:schemaRef ds:uri="b423c0bc-62e0-4ed3-b71f-7e79ffd06d2f"/>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d9fc90a-e4cb-428b-ac22-4209fc13e3ae"/>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7DA7C84-0F87-4E31-A0E9-FD439B8DFE9B}">
  <ds:schemaRefs>
    <ds:schemaRef ds:uri="http://schemas.microsoft.com/sharepoint/v3/contenttype/forms"/>
  </ds:schemaRefs>
</ds:datastoreItem>
</file>

<file path=customXml/itemProps3.xml><?xml version="1.0" encoding="utf-8"?>
<ds:datastoreItem xmlns:ds="http://schemas.openxmlformats.org/officeDocument/2006/customXml" ds:itemID="{ACF74521-9C1B-4790-96FB-3AFBC4967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3c0bc-62e0-4ed3-b71f-7e79ffd06d2f"/>
    <ds:schemaRef ds:uri="fd9fc90a-e4cb-428b-ac22-4209fc13e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134</TotalTime>
  <Words>385</Words>
  <Application>Microsoft Office PowerPoint</Application>
  <PresentationFormat>Widescreen</PresentationFormat>
  <Paragraphs>42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PI Expenditure Detail Report</vt:lpstr>
      <vt:lpstr>PowerPoint Presentation</vt:lpstr>
      <vt:lpstr>The How (to use)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 Expenditure Detail Report</dc:title>
  <dc:creator>Zack Weaver</dc:creator>
  <cp:lastModifiedBy>Zack Weaver</cp:lastModifiedBy>
  <cp:revision>1</cp:revision>
  <dcterms:created xsi:type="dcterms:W3CDTF">2021-02-25T18:58:57Z</dcterms:created>
  <dcterms:modified xsi:type="dcterms:W3CDTF">2021-02-26T19:35:03Z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0x0101001B6C74FDD94D7847AF9A42310A7EF8E0</vt:lpwstr>
  </property>
</Properties>
</file>