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7B65DD-0DC6-4304-8FC5-62996BC88395}" v="4" dt="2021-11-30T18:09:51.2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Hinojosa" userId="91b78d7b-1b06-40b0-963e-f5a4a8b4ac69" providerId="ADAL" clId="{BB7B65DD-0DC6-4304-8FC5-62996BC88395}"/>
    <pc:docChg chg="undo custSel addSld modSld">
      <pc:chgData name="Michelle Hinojosa" userId="91b78d7b-1b06-40b0-963e-f5a4a8b4ac69" providerId="ADAL" clId="{BB7B65DD-0DC6-4304-8FC5-62996BC88395}" dt="2021-11-30T18:10:01.309" v="706" actId="20577"/>
      <pc:docMkLst>
        <pc:docMk/>
      </pc:docMkLst>
      <pc:sldChg chg="modSp">
        <pc:chgData name="Michelle Hinojosa" userId="91b78d7b-1b06-40b0-963e-f5a4a8b4ac69" providerId="ADAL" clId="{BB7B65DD-0DC6-4304-8FC5-62996BC88395}" dt="2021-11-30T18:07:27.295" v="277" actId="20577"/>
        <pc:sldMkLst>
          <pc:docMk/>
          <pc:sldMk cId="974649807" sldId="257"/>
        </pc:sldMkLst>
        <pc:spChg chg="mod">
          <ac:chgData name="Michelle Hinojosa" userId="91b78d7b-1b06-40b0-963e-f5a4a8b4ac69" providerId="ADAL" clId="{BB7B65DD-0DC6-4304-8FC5-62996BC88395}" dt="2021-11-30T18:07:27.295" v="277" actId="20577"/>
          <ac:spMkLst>
            <pc:docMk/>
            <pc:sldMk cId="974649807" sldId="257"/>
            <ac:spMk id="4" creationId="{1EFAB442-32A0-49DE-8255-1166BAEA3A4F}"/>
          </ac:spMkLst>
        </pc:spChg>
      </pc:sldChg>
      <pc:sldChg chg="delSp modSp add">
        <pc:chgData name="Michelle Hinojosa" userId="91b78d7b-1b06-40b0-963e-f5a4a8b4ac69" providerId="ADAL" clId="{BB7B65DD-0DC6-4304-8FC5-62996BC88395}" dt="2021-11-30T18:06:17.691" v="133" actId="478"/>
        <pc:sldMkLst>
          <pc:docMk/>
          <pc:sldMk cId="3329237039" sldId="258"/>
        </pc:sldMkLst>
        <pc:spChg chg="mod">
          <ac:chgData name="Michelle Hinojosa" userId="91b78d7b-1b06-40b0-963e-f5a4a8b4ac69" providerId="ADAL" clId="{BB7B65DD-0DC6-4304-8FC5-62996BC88395}" dt="2021-11-30T18:05:13.588" v="7" actId="20577"/>
          <ac:spMkLst>
            <pc:docMk/>
            <pc:sldMk cId="3329237039" sldId="258"/>
            <ac:spMk id="2" creationId="{EFE1F0E3-E73F-4F8D-B168-E2868F42113C}"/>
          </ac:spMkLst>
        </pc:spChg>
        <pc:spChg chg="mod">
          <ac:chgData name="Michelle Hinojosa" userId="91b78d7b-1b06-40b0-963e-f5a4a8b4ac69" providerId="ADAL" clId="{BB7B65DD-0DC6-4304-8FC5-62996BC88395}" dt="2021-11-30T18:05:54.280" v="132" actId="20577"/>
          <ac:spMkLst>
            <pc:docMk/>
            <pc:sldMk cId="3329237039" sldId="258"/>
            <ac:spMk id="3" creationId="{3DD61CD0-7170-4FCD-A42C-97B6A60A1F0C}"/>
          </ac:spMkLst>
        </pc:spChg>
        <pc:spChg chg="del">
          <ac:chgData name="Michelle Hinojosa" userId="91b78d7b-1b06-40b0-963e-f5a4a8b4ac69" providerId="ADAL" clId="{BB7B65DD-0DC6-4304-8FC5-62996BC88395}" dt="2021-11-30T18:06:17.691" v="133" actId="478"/>
          <ac:spMkLst>
            <pc:docMk/>
            <pc:sldMk cId="3329237039" sldId="258"/>
            <ac:spMk id="4" creationId="{74239146-F678-4681-9B1E-552DC3B30B69}"/>
          </ac:spMkLst>
        </pc:spChg>
      </pc:sldChg>
      <pc:sldChg chg="delSp modSp add">
        <pc:chgData name="Michelle Hinojosa" userId="91b78d7b-1b06-40b0-963e-f5a4a8b4ac69" providerId="ADAL" clId="{BB7B65DD-0DC6-4304-8FC5-62996BC88395}" dt="2021-11-30T18:07:43.295" v="305" actId="20577"/>
        <pc:sldMkLst>
          <pc:docMk/>
          <pc:sldMk cId="3697371408" sldId="259"/>
        </pc:sldMkLst>
        <pc:spChg chg="mod">
          <ac:chgData name="Michelle Hinojosa" userId="91b78d7b-1b06-40b0-963e-f5a4a8b4ac69" providerId="ADAL" clId="{BB7B65DD-0DC6-4304-8FC5-62996BC88395}" dt="2021-11-30T18:06:32.852" v="144" actId="20577"/>
          <ac:spMkLst>
            <pc:docMk/>
            <pc:sldMk cId="3697371408" sldId="259"/>
            <ac:spMk id="2" creationId="{36EAE0DB-F735-4F3C-AB7D-ECFAFBE0254D}"/>
          </ac:spMkLst>
        </pc:spChg>
        <pc:spChg chg="mod">
          <ac:chgData name="Michelle Hinojosa" userId="91b78d7b-1b06-40b0-963e-f5a4a8b4ac69" providerId="ADAL" clId="{BB7B65DD-0DC6-4304-8FC5-62996BC88395}" dt="2021-11-30T18:07:43.295" v="305" actId="20577"/>
          <ac:spMkLst>
            <pc:docMk/>
            <pc:sldMk cId="3697371408" sldId="259"/>
            <ac:spMk id="3" creationId="{E1C73604-0EE0-40B5-B6AF-0E0F29EFDA2D}"/>
          </ac:spMkLst>
        </pc:spChg>
        <pc:spChg chg="del">
          <ac:chgData name="Michelle Hinojosa" userId="91b78d7b-1b06-40b0-963e-f5a4a8b4ac69" providerId="ADAL" clId="{BB7B65DD-0DC6-4304-8FC5-62996BC88395}" dt="2021-11-30T18:06:36.588" v="145" actId="478"/>
          <ac:spMkLst>
            <pc:docMk/>
            <pc:sldMk cId="3697371408" sldId="259"/>
            <ac:spMk id="4" creationId="{D07A7677-474D-4059-8BB8-940C2DDD339D}"/>
          </ac:spMkLst>
        </pc:spChg>
      </pc:sldChg>
      <pc:sldChg chg="delSp modSp add">
        <pc:chgData name="Michelle Hinojosa" userId="91b78d7b-1b06-40b0-963e-f5a4a8b4ac69" providerId="ADAL" clId="{BB7B65DD-0DC6-4304-8FC5-62996BC88395}" dt="2021-11-30T18:09:44.496" v="685" actId="20577"/>
        <pc:sldMkLst>
          <pc:docMk/>
          <pc:sldMk cId="3692972478" sldId="260"/>
        </pc:sldMkLst>
        <pc:spChg chg="mod">
          <ac:chgData name="Michelle Hinojosa" userId="91b78d7b-1b06-40b0-963e-f5a4a8b4ac69" providerId="ADAL" clId="{BB7B65DD-0DC6-4304-8FC5-62996BC88395}" dt="2021-11-30T18:07:51.589" v="315" actId="20577"/>
          <ac:spMkLst>
            <pc:docMk/>
            <pc:sldMk cId="3692972478" sldId="260"/>
            <ac:spMk id="2" creationId="{D46DCAA2-D235-4864-B697-6D28D462F6E5}"/>
          </ac:spMkLst>
        </pc:spChg>
        <pc:spChg chg="mod">
          <ac:chgData name="Michelle Hinojosa" userId="91b78d7b-1b06-40b0-963e-f5a4a8b4ac69" providerId="ADAL" clId="{BB7B65DD-0DC6-4304-8FC5-62996BC88395}" dt="2021-11-30T18:09:44.496" v="685" actId="20577"/>
          <ac:spMkLst>
            <pc:docMk/>
            <pc:sldMk cId="3692972478" sldId="260"/>
            <ac:spMk id="3" creationId="{30AB2CB7-25B1-4D82-B6C3-8EB79BDF15BD}"/>
          </ac:spMkLst>
        </pc:spChg>
        <pc:spChg chg="del">
          <ac:chgData name="Michelle Hinojosa" userId="91b78d7b-1b06-40b0-963e-f5a4a8b4ac69" providerId="ADAL" clId="{BB7B65DD-0DC6-4304-8FC5-62996BC88395}" dt="2021-11-30T18:07:55.876" v="316" actId="478"/>
          <ac:spMkLst>
            <pc:docMk/>
            <pc:sldMk cId="3692972478" sldId="260"/>
            <ac:spMk id="4" creationId="{D5B5D44F-570E-4F6B-8AC1-8ED00BBE15F0}"/>
          </ac:spMkLst>
        </pc:spChg>
      </pc:sldChg>
      <pc:sldChg chg="modSp add">
        <pc:chgData name="Michelle Hinojosa" userId="91b78d7b-1b06-40b0-963e-f5a4a8b4ac69" providerId="ADAL" clId="{BB7B65DD-0DC6-4304-8FC5-62996BC88395}" dt="2021-11-30T18:10:01.309" v="706" actId="20577"/>
        <pc:sldMkLst>
          <pc:docMk/>
          <pc:sldMk cId="2961285030" sldId="261"/>
        </pc:sldMkLst>
        <pc:spChg chg="mod">
          <ac:chgData name="Michelle Hinojosa" userId="91b78d7b-1b06-40b0-963e-f5a4a8b4ac69" providerId="ADAL" clId="{BB7B65DD-0DC6-4304-8FC5-62996BC88395}" dt="2021-11-30T18:09:55.717" v="696" actId="20577"/>
          <ac:spMkLst>
            <pc:docMk/>
            <pc:sldMk cId="2961285030" sldId="261"/>
            <ac:spMk id="2" creationId="{BA379634-6DB3-4787-B639-11AB6354C24F}"/>
          </ac:spMkLst>
        </pc:spChg>
        <pc:spChg chg="mod">
          <ac:chgData name="Michelle Hinojosa" userId="91b78d7b-1b06-40b0-963e-f5a4a8b4ac69" providerId="ADAL" clId="{BB7B65DD-0DC6-4304-8FC5-62996BC88395}" dt="2021-11-30T18:10:01.309" v="706" actId="20577"/>
          <ac:spMkLst>
            <pc:docMk/>
            <pc:sldMk cId="2961285030" sldId="261"/>
            <ac:spMk id="3" creationId="{4289CF74-BC42-43E3-901E-67A9D8CE6B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A66D5-1C2C-466A-AC68-899E4B324C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CSUSM Corporation Independent Contractors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12C408-3C4A-4849-A4D9-504714FDCD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11/30/2021</a:t>
            </a:r>
          </a:p>
        </p:txBody>
      </p:sp>
    </p:spTree>
    <p:extLst>
      <p:ext uri="{BB962C8B-B14F-4D97-AF65-F5344CB8AC3E}">
        <p14:creationId xmlns:p14="http://schemas.microsoft.com/office/powerpoint/2010/main" val="76438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33C4A-60A1-4B15-BC81-297C4429B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– </a:t>
            </a:r>
            <a:br>
              <a:rPr lang="en-US" dirty="0"/>
            </a:br>
            <a:r>
              <a:rPr lang="en-US" sz="2400" dirty="0"/>
              <a:t>AB 2257: 09/04/2020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285AF-BCC1-44F1-A7A8-AD21C3016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Wage liability, including overtime</a:t>
            </a:r>
          </a:p>
          <a:p>
            <a:pPr lvl="0"/>
            <a:r>
              <a:rPr lang="en-US" dirty="0"/>
              <a:t>Benefit liability, including retirement</a:t>
            </a:r>
          </a:p>
          <a:p>
            <a:pPr lvl="0"/>
            <a:r>
              <a:rPr lang="en-US" dirty="0"/>
              <a:t>Loss of reimbursement under Federal contract and grant funds</a:t>
            </a:r>
          </a:p>
          <a:p>
            <a:pPr lvl="0"/>
            <a:r>
              <a:rPr lang="en-US" dirty="0"/>
              <a:t>Penalties for violation of State and Federal tax withholding laws</a:t>
            </a:r>
          </a:p>
          <a:p>
            <a:pPr lvl="0"/>
            <a:r>
              <a:rPr lang="en-US" dirty="0"/>
              <a:t>Penalties for violation of Federal laws pertaining to the employment of nonresident aliens (Form I-9)</a:t>
            </a:r>
          </a:p>
          <a:p>
            <a:pPr lvl="0"/>
            <a:r>
              <a:rPr lang="en-US" dirty="0"/>
              <a:t>Workers’ compensation and unemployment insurance coverage requirements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AB442-32A0-49DE-8255-1166BAEA3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Federal/State laws and CSU policies mandate circumstances in which workers can be considered Independent Contractors (ICs).</a:t>
            </a:r>
          </a:p>
          <a:p>
            <a:r>
              <a:rPr lang="en-US" dirty="0"/>
              <a:t>An incorrect determination could result in the following:</a:t>
            </a:r>
          </a:p>
        </p:txBody>
      </p:sp>
    </p:spTree>
    <p:extLst>
      <p:ext uri="{BB962C8B-B14F-4D97-AF65-F5344CB8AC3E}">
        <p14:creationId xmlns:p14="http://schemas.microsoft.com/office/powerpoint/2010/main" val="97464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1F0E3-E73F-4F8D-B168-E2868F421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61CD0-7170-4FCD-A42C-97B6A60A1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Contractor/Consultant Determination Request</a:t>
            </a:r>
          </a:p>
          <a:p>
            <a:r>
              <a:rPr lang="en-US" dirty="0"/>
              <a:t>2) Payee Data Record</a:t>
            </a:r>
          </a:p>
          <a:p>
            <a:r>
              <a:rPr lang="en-US" dirty="0"/>
              <a:t>3) Independent Contractor Agreement</a:t>
            </a:r>
          </a:p>
          <a:p>
            <a:r>
              <a:rPr lang="en-US" dirty="0"/>
              <a:t>4) Amendment Template</a:t>
            </a:r>
          </a:p>
        </p:txBody>
      </p:sp>
    </p:spTree>
    <p:extLst>
      <p:ext uri="{BB962C8B-B14F-4D97-AF65-F5344CB8AC3E}">
        <p14:creationId xmlns:p14="http://schemas.microsoft.com/office/powerpoint/2010/main" val="332923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AE0DB-F735-4F3C-AB7D-ECFAFBE02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73604-0EE0-40B5-B6AF-0E0F29EFD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Corporation HR Review and Approval Determination</a:t>
            </a:r>
          </a:p>
          <a:p>
            <a:r>
              <a:rPr lang="en-US" dirty="0"/>
              <a:t>2) Engagement of IC for Services</a:t>
            </a:r>
          </a:p>
          <a:p>
            <a:r>
              <a:rPr lang="en-US" dirty="0"/>
              <a:t>3) Foreign National ICs</a:t>
            </a:r>
          </a:p>
          <a:p>
            <a:r>
              <a:rPr lang="en-US" dirty="0"/>
              <a:t>4) Payment for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7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DCAA2-D235-4864-B697-6D28D462F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B2CB7-25B1-4D82-B6C3-8EB79BDF1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CSU and CSU auxiliary employees cannot be paid as ICs.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Be sure to include phone/email on Contractor/Consultant Determination Requests.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If the payment is made to a business and not an individual, the IC process should not be used. A Service Agreement/Contract will need to be put into place.</a:t>
            </a:r>
          </a:p>
        </p:txBody>
      </p:sp>
    </p:spTree>
    <p:extLst>
      <p:ext uri="{BB962C8B-B14F-4D97-AF65-F5344CB8AC3E}">
        <p14:creationId xmlns:p14="http://schemas.microsoft.com/office/powerpoint/2010/main" val="3692972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79634-6DB3-4787-B639-11AB6354C2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89CF74-BC42-43E3-901E-67A9D8CE6B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96128503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6C74FDD94D7847AF9A42310A7EF8E0" ma:contentTypeVersion="19" ma:contentTypeDescription="Create a new document." ma:contentTypeScope="" ma:versionID="b6257015b27de716d50163bc141ceb5e">
  <xsd:schema xmlns:xsd="http://www.w3.org/2001/XMLSchema" xmlns:xs="http://www.w3.org/2001/XMLSchema" xmlns:p="http://schemas.microsoft.com/office/2006/metadata/properties" xmlns:ns2="b423c0bc-62e0-4ed3-b71f-7e79ffd06d2f" xmlns:ns3="fd9fc90a-e4cb-428b-ac22-4209fc13e3ae" targetNamespace="http://schemas.microsoft.com/office/2006/metadata/properties" ma:root="true" ma:fieldsID="001484615c70c3f126ce1b59c266343b" ns2:_="" ns3:_="">
    <xsd:import namespace="b423c0bc-62e0-4ed3-b71f-7e79ffd06d2f"/>
    <xsd:import namespace="fd9fc90a-e4cb-428b-ac22-4209fc13e3ae"/>
    <xsd:element name="properties">
      <xsd:complexType>
        <xsd:sequence>
          <xsd:element name="documentManagement">
            <xsd:complexType>
              <xsd:all>
                <xsd:element ref="ns2:Approver" minOccurs="0"/>
                <xsd:element ref="ns2:Approval" minOccurs="0"/>
                <xsd:element ref="ns2:ApprovalDate" minOccurs="0"/>
                <xsd:element ref="ns2:ApprovalComment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3c0bc-62e0-4ed3-b71f-7e79ffd06d2f" elementFormDefault="qualified">
    <xsd:import namespace="http://schemas.microsoft.com/office/2006/documentManagement/types"/>
    <xsd:import namespace="http://schemas.microsoft.com/office/infopath/2007/PartnerControls"/>
    <xsd:element name="Approver" ma:index="1" nillable="true" ma:displayName="Approver" ma:format="Dropdown" ma:list="UserInfo" ma:SharePointGroup="0" ma:internalName="Approv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pproval" ma:index="2" nillable="true" ma:displayName="Approval" ma:format="Dropdown" ma:internalName="Approval" ma:readOnly="false">
      <xsd:simpleType>
        <xsd:restriction base="dms:Choice">
          <xsd:enumeration value="Approved"/>
          <xsd:enumeration value="Disapproved"/>
          <xsd:enumeration value="Approval Needed"/>
        </xsd:restriction>
      </xsd:simpleType>
    </xsd:element>
    <xsd:element name="ApprovalDate" ma:index="10" nillable="true" ma:displayName="Approval Date" ma:format="DateTime" ma:hidden="true" ma:internalName="ApprovalDate" ma:readOnly="false">
      <xsd:simpleType>
        <xsd:restriction base="dms:DateTime"/>
      </xsd:simpleType>
    </xsd:element>
    <xsd:element name="ApprovalComments" ma:index="11" nillable="true" ma:displayName="Approval Comments" ma:format="Dropdown" ma:hidden="true" ma:internalName="ApprovalComments" ma:readOnly="false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21" nillable="true" ma:displayName="Signature Needed" ma:format="Dropdown" ma:internalName="Sign_x002d_off_x0020_status">
      <xsd:simpleType>
        <xsd:restriction base="dms:Choice">
          <xsd:enumeration value="Yes"/>
          <xsd:enumeration value="No"/>
          <xsd:enumeration value="Signed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9fc90a-e4cb-428b-ac22-4209fc13e3ae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al xmlns="b423c0bc-62e0-4ed3-b71f-7e79ffd06d2f" xsi:nil="true"/>
    <ApprovalDate xmlns="b423c0bc-62e0-4ed3-b71f-7e79ffd06d2f" xsi:nil="true"/>
    <ApprovalComments xmlns="b423c0bc-62e0-4ed3-b71f-7e79ffd06d2f" xsi:nil="true"/>
    <_Flow_SignoffStatus xmlns="b423c0bc-62e0-4ed3-b71f-7e79ffd06d2f" xsi:nil="true"/>
    <Approver xmlns="b423c0bc-62e0-4ed3-b71f-7e79ffd06d2f">
      <UserInfo>
        <DisplayName/>
        <AccountId xsi:nil="true"/>
        <AccountType/>
      </UserInfo>
    </Approver>
  </documentManagement>
</p:properties>
</file>

<file path=customXml/itemProps1.xml><?xml version="1.0" encoding="utf-8"?>
<ds:datastoreItem xmlns:ds="http://schemas.openxmlformats.org/officeDocument/2006/customXml" ds:itemID="{BEF77508-2C6F-4970-8556-577785BB9D31}"/>
</file>

<file path=customXml/itemProps2.xml><?xml version="1.0" encoding="utf-8"?>
<ds:datastoreItem xmlns:ds="http://schemas.openxmlformats.org/officeDocument/2006/customXml" ds:itemID="{90CDC8A5-92F9-4998-8664-C33336906B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7827E5-FA8E-4AEF-8506-40A7D824B9A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9a558a4-5a48-4eac-8972-152d95c41f89"/>
    <ds:schemaRef ds:uri="http://purl.org/dc/elements/1.1/"/>
    <ds:schemaRef ds:uri="http://schemas.microsoft.com/office/2006/metadata/properties"/>
    <ds:schemaRef ds:uri="http://schemas.microsoft.com/sharepoint/v3"/>
    <ds:schemaRef ds:uri="296e2f6d-c037-4d77-a930-3eacb4abe27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10</TotalTime>
  <Words>203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Corbel</vt:lpstr>
      <vt:lpstr>Courier New</vt:lpstr>
      <vt:lpstr>Wingdings 2</vt:lpstr>
      <vt:lpstr>Frame</vt:lpstr>
      <vt:lpstr>CSUSM Corporation Independent Contractors</vt:lpstr>
      <vt:lpstr>Overview –  AB 2257: 09/04/2020</vt:lpstr>
      <vt:lpstr>FORMS</vt:lpstr>
      <vt:lpstr>PROCEDURES</vt:lpstr>
      <vt:lpstr>REMINDERS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CSUSM Corporation Independent Contractors</dc:title>
  <dc:creator>Michelle Hinojosa</dc:creator>
  <cp:lastModifiedBy>Michelle Hinojosa</cp:lastModifiedBy>
  <cp:revision>1</cp:revision>
  <dcterms:created xsi:type="dcterms:W3CDTF">2021-11-30T17:59:29Z</dcterms:created>
  <dcterms:modified xsi:type="dcterms:W3CDTF">2021-11-30T18:10:12Z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0x0101001B6C74FDD94D7847AF9A42310A7EF8E0</vt:lpwstr>
  </property>
</Properties>
</file>