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3" r:id="rId5"/>
    <p:sldId id="284" r:id="rId6"/>
    <p:sldId id="30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5" r:id="rId15"/>
    <p:sldId id="309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5358" autoAdjust="0"/>
  </p:normalViewPr>
  <p:slideViewPr>
    <p:cSldViewPr>
      <p:cViewPr varScale="1">
        <p:scale>
          <a:sx n="105" d="100"/>
          <a:sy n="105" d="100"/>
        </p:scale>
        <p:origin x="17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5BC91-B9ED-AA45-956E-90C68F3E327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ACA5-B8F2-BF4E-9B11-E40B53C7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7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the use of colors that match the button!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good!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F9099-40E9-43E8-84EC-BA2CA5B80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4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ACA5-B8F2-BF4E-9B11-E40B53C7F4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9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43000"/>
            <a:ext cx="5111750" cy="495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199"/>
            <a:ext cx="3008313" cy="3733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9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43200" y="304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181600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600200"/>
            <a:ext cx="6400800" cy="45259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8610600" cy="45259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8686800" cy="609600"/>
          </a:xfrm>
        </p:spPr>
        <p:txBody>
          <a:bodyPr anchor="b"/>
          <a:lstStyle>
            <a:lvl1pPr algn="ctr"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3657600"/>
            <a:ext cx="8686800" cy="10668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2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rbel"/>
                <a:cs typeface="Corbel"/>
              </a:defRPr>
            </a:lvl1pPr>
            <a:lvl2pPr>
              <a:defRPr>
                <a:solidFill>
                  <a:srgbClr val="000000"/>
                </a:solidFill>
                <a:latin typeface="Corbel"/>
                <a:cs typeface="Corbel"/>
              </a:defRPr>
            </a:lvl2pPr>
            <a:lvl3pPr>
              <a:defRPr>
                <a:solidFill>
                  <a:srgbClr val="000000"/>
                </a:solidFill>
                <a:latin typeface="Corbel"/>
                <a:cs typeface="Corbel"/>
              </a:defRPr>
            </a:lvl3pPr>
            <a:lvl4pPr>
              <a:defRPr>
                <a:solidFill>
                  <a:srgbClr val="000000"/>
                </a:solidFill>
                <a:latin typeface="Corbel"/>
                <a:cs typeface="Corbel"/>
              </a:defRPr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rbel"/>
                <a:cs typeface="Corbel"/>
              </a:defRPr>
            </a:lvl1pPr>
            <a:lvl2pPr>
              <a:defRPr sz="2400">
                <a:solidFill>
                  <a:schemeClr val="tx1"/>
                </a:solidFill>
                <a:latin typeface="Corbel"/>
                <a:cs typeface="Corbel"/>
              </a:defRPr>
            </a:lvl2pPr>
            <a:lvl3pPr>
              <a:defRPr sz="2000">
                <a:solidFill>
                  <a:schemeClr val="tx1"/>
                </a:solidFill>
                <a:latin typeface="Corbel"/>
                <a:cs typeface="Corbel"/>
              </a:defRPr>
            </a:lvl3pPr>
            <a:lvl4pPr>
              <a:defRPr sz="1800">
                <a:solidFill>
                  <a:schemeClr val="tx1"/>
                </a:solidFill>
                <a:latin typeface="Corbel"/>
                <a:cs typeface="Corbel"/>
              </a:defRPr>
            </a:lvl4pPr>
            <a:lvl5pPr>
              <a:defRPr sz="1800">
                <a:solidFill>
                  <a:schemeClr val="tx1"/>
                </a:solidFill>
                <a:latin typeface="Corbel"/>
                <a:cs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rbel"/>
                <a:cs typeface="Corbel"/>
              </a:defRPr>
            </a:lvl1pPr>
            <a:lvl2pPr>
              <a:defRPr sz="2400">
                <a:solidFill>
                  <a:schemeClr val="tx1"/>
                </a:solidFill>
                <a:latin typeface="Corbel"/>
                <a:cs typeface="Corbel"/>
              </a:defRPr>
            </a:lvl2pPr>
            <a:lvl3pPr>
              <a:defRPr sz="2000">
                <a:solidFill>
                  <a:schemeClr val="tx1"/>
                </a:solidFill>
                <a:latin typeface="Corbel"/>
                <a:cs typeface="Corbel"/>
              </a:defRPr>
            </a:lvl3pPr>
            <a:lvl4pPr>
              <a:defRPr sz="1800">
                <a:solidFill>
                  <a:schemeClr val="tx1"/>
                </a:solidFill>
                <a:latin typeface="Corbel"/>
                <a:cs typeface="Corbel"/>
              </a:defRPr>
            </a:lvl4pPr>
            <a:lvl5pPr>
              <a:defRPr sz="1800">
                <a:solidFill>
                  <a:schemeClr val="tx1"/>
                </a:solidFill>
                <a:latin typeface="Corbel"/>
                <a:cs typeface="Corbe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3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9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419600"/>
            <a:ext cx="678180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895600"/>
            <a:ext cx="6781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477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24AF-2B2D-48B5-AFB7-FABF475E078B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CC1-5E81-456A-B3FB-92661052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61" r:id="rId14"/>
    <p:sldLayoutId id="2147483665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lregistration@csusm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hyperlink" Target="mailto:el@csusm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66" y="3810000"/>
            <a:ext cx="7934467" cy="1537078"/>
          </a:xfrm>
        </p:spPr>
        <p:txBody>
          <a:bodyPr>
            <a:noAutofit/>
          </a:bodyPr>
          <a:lstStyle/>
          <a:p>
            <a:r>
              <a:rPr lang="en-US" sz="4000" b="1" dirty="0"/>
              <a:t>Open University:</a:t>
            </a:r>
            <a:br>
              <a:rPr lang="en-US" sz="4000" b="1" dirty="0"/>
            </a:br>
            <a:r>
              <a:rPr lang="en-US" sz="4000" b="1" dirty="0"/>
              <a:t>Summer Enrollment Process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221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arl\AppData\Local\Microsoft\Windows\Temporary Internet Files\Content.IE5\03K0RFRV\MC900432530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7200"/>
            <a:ext cx="930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You ONLY Have the class </a:t>
            </a:r>
            <a:br>
              <a:rPr lang="en-US" sz="3600" dirty="0"/>
            </a:br>
            <a:r>
              <a:rPr lang="en-US" sz="3600" dirty="0"/>
              <a:t>when you see a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67151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00" y="45720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Congratulations you successfully Enrolled!!!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62800" y="2362200"/>
            <a:ext cx="1905000" cy="365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Repeat the enrollment process for each course you wish to enroll in by clicking on the </a:t>
            </a:r>
            <a:r>
              <a:rPr lang="en-US" b="1" dirty="0">
                <a:solidFill>
                  <a:srgbClr val="002060"/>
                </a:solidFill>
                <a:latin typeface="Corbel" panose="020B0503020204020204" pitchFamily="34" charset="0"/>
              </a:rPr>
              <a:t>‘Add Another Class’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button otherwise click on </a:t>
            </a:r>
            <a:r>
              <a:rPr lang="en-US" b="1" dirty="0">
                <a:solidFill>
                  <a:srgbClr val="002060"/>
                </a:solidFill>
                <a:latin typeface="Corbel" panose="020B0503020204020204" pitchFamily="34" charset="0"/>
              </a:rPr>
              <a:t>‘My Class Schedule’.</a:t>
            </a:r>
          </a:p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24600" y="5029200"/>
            <a:ext cx="866022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4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096000" cy="45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103" y="3886200"/>
            <a:ext cx="2356655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/>
              <a:t>Type in </a:t>
            </a:r>
            <a:r>
              <a:rPr lang="en-US" b="1" dirty="0">
                <a:solidFill>
                  <a:srgbClr val="002060"/>
                </a:solidFill>
              </a:rPr>
              <a:t>‘Class Number’ </a:t>
            </a:r>
            <a:r>
              <a:rPr lang="en-US" dirty="0"/>
              <a:t>here, and click the </a:t>
            </a:r>
            <a:r>
              <a:rPr lang="en-US" dirty="0">
                <a:solidFill>
                  <a:srgbClr val="92D050"/>
                </a:solidFill>
              </a:rPr>
              <a:t>‘enter’ </a:t>
            </a:r>
            <a:r>
              <a:rPr lang="en-US" dirty="0"/>
              <a:t>button</a:t>
            </a:r>
          </a:p>
          <a:p>
            <a:pPr algn="ctr"/>
            <a:endParaRPr lang="en-US" sz="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3434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0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From the enroll tab:</a:t>
            </a:r>
            <a:br>
              <a:rPr lang="en-US" dirty="0"/>
            </a:br>
            <a:r>
              <a:rPr lang="en-US" sz="1800" dirty="0"/>
              <a:t>You can also enroll by entering the 5-Digit class number and then finishing the enrollment steps.</a:t>
            </a:r>
            <a:br>
              <a:rPr lang="en-US" sz="1800" dirty="0"/>
            </a:br>
            <a:r>
              <a:rPr lang="en-US" cap="small" dirty="0">
                <a:solidFill>
                  <a:srgbClr val="FF0000"/>
                </a:solidFill>
              </a:rPr>
              <a:t>Enrolling directly into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5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Learning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obo Std" pitchFamily="34" charset="0"/>
              </a:rPr>
              <a:t>Always check with Financial Aid before enrolling into a course designated as “EL” (Extended Learning)</a:t>
            </a:r>
          </a:p>
          <a:p>
            <a:endParaRPr lang="en-US" dirty="0">
              <a:latin typeface="Hobo Std" pitchFamily="34" charset="0"/>
            </a:endParaRPr>
          </a:p>
          <a:p>
            <a:r>
              <a:rPr lang="en-US" dirty="0"/>
              <a:t>EL courses have a different cost structure associated with them. </a:t>
            </a:r>
          </a:p>
        </p:txBody>
      </p:sp>
    </p:spTree>
    <p:extLst>
      <p:ext uri="{BB962C8B-B14F-4D97-AF65-F5344CB8AC3E}">
        <p14:creationId xmlns:p14="http://schemas.microsoft.com/office/powerpoint/2010/main" val="6910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343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Hobo Std" pitchFamily="34" charset="0"/>
              </a:rPr>
              <a:t>Have QUESTIONS</a:t>
            </a:r>
          </a:p>
          <a:p>
            <a:pPr marL="0" indent="0" algn="ctr">
              <a:buNone/>
            </a:pPr>
            <a:endParaRPr lang="en-US" sz="2000" dirty="0">
              <a:latin typeface="Hobo Std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Hobo Std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Hobo Std" pitchFamily="34" charset="0"/>
              </a:rPr>
              <a:t>Open University Registration: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elregistration@csusm.edu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Hobo Std" pitchFamily="34" charset="0"/>
              </a:rPr>
              <a:t>General Information: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el@csusm.edu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Hobo Std" pitchFamily="34" charset="0"/>
            </a:endParaRPr>
          </a:p>
        </p:txBody>
      </p:sp>
      <p:pic>
        <p:nvPicPr>
          <p:cNvPr id="1032" name="Picture 8" descr="C:\Users\bflores\AppData\Local\Microsoft\Windows\Temporary Internet Files\Content.IE5\OELYG7HE\Blue_question_mar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02">
            <a:off x="7625134" y="13732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9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96333-30EE-D848-0ED5-90C17C86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3" y="1311163"/>
            <a:ext cx="5223547" cy="29560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/>
              <a:t>My CSUSM: Student Center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593640" y="2438399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37926" y="2338265"/>
            <a:ext cx="2362200" cy="79020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028760" y="4182813"/>
            <a:ext cx="2362200" cy="9225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1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409093" y="4495800"/>
            <a:ext cx="5336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502B3B-E69B-EDC4-D1D8-3E71E0B11376}"/>
              </a:ext>
            </a:extLst>
          </p:cNvPr>
          <p:cNvCxnSpPr>
            <a:cxnSpLocks/>
          </p:cNvCxnSpPr>
          <p:nvPr/>
        </p:nvCxnSpPr>
        <p:spPr>
          <a:xfrm flipH="1">
            <a:off x="2593640" y="2943607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70CF1BE-6F59-6E61-4A28-7F83528EE903}"/>
              </a:ext>
            </a:extLst>
          </p:cNvPr>
          <p:cNvSpPr txBox="1"/>
          <p:nvPr/>
        </p:nvSpPr>
        <p:spPr>
          <a:xfrm>
            <a:off x="3163720" y="2410206"/>
            <a:ext cx="2816560" cy="64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onto </a:t>
            </a:r>
          </a:p>
          <a:p>
            <a:r>
              <a:rPr lang="en-US" dirty="0"/>
              <a:t>https://my.csusm.edu/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2AE10-5D8B-02E9-0A45-86FB22352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729" y="3295019"/>
            <a:ext cx="5223546" cy="35705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AC6730-B06E-19AF-8948-AA55761A885B}"/>
              </a:ext>
            </a:extLst>
          </p:cNvPr>
          <p:cNvSpPr txBox="1"/>
          <p:nvPr/>
        </p:nvSpPr>
        <p:spPr>
          <a:xfrm>
            <a:off x="1147075" y="4255704"/>
            <a:ext cx="212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Click 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306347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3BD7-608B-478F-B7C0-478A643D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4800"/>
            <a:ext cx="6705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Student Center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1B38C-448F-189C-980F-B6047A2E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6175663" cy="5094922"/>
          </a:xfrm>
          <a:prstGeom prst="rect">
            <a:avLst/>
          </a:prstGeom>
          <a:noFill/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FAAF240-CE33-175B-B62D-ECCFCC7006F9}"/>
              </a:ext>
            </a:extLst>
          </p:cNvPr>
          <p:cNvSpPr txBox="1">
            <a:spLocks/>
          </p:cNvSpPr>
          <p:nvPr/>
        </p:nvSpPr>
        <p:spPr bwMode="auto">
          <a:xfrm>
            <a:off x="152400" y="3598505"/>
            <a:ext cx="2179182" cy="5753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Click </a:t>
            </a:r>
            <a:r>
              <a:rPr lang="en-US" sz="2800" b="1" dirty="0">
                <a:solidFill>
                  <a:schemeClr val="bg1"/>
                </a:solidFill>
              </a:rPr>
              <a:t>Enroll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81F65F-1B92-0804-A3A7-88BE3F7C2C07}"/>
              </a:ext>
            </a:extLst>
          </p:cNvPr>
          <p:cNvCxnSpPr>
            <a:cxnSpLocks/>
          </p:cNvCxnSpPr>
          <p:nvPr/>
        </p:nvCxnSpPr>
        <p:spPr>
          <a:xfrm>
            <a:off x="2331582" y="3886200"/>
            <a:ext cx="4375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6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6096000" cy="45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45" y="5256944"/>
            <a:ext cx="2356655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algn="ctr"/>
            <a:r>
              <a:rPr lang="en-US" dirty="0"/>
              <a:t>Click </a:t>
            </a:r>
            <a:r>
              <a:rPr lang="en-US" dirty="0">
                <a:solidFill>
                  <a:srgbClr val="92D050"/>
                </a:solidFill>
              </a:rPr>
              <a:t>‘search’ </a:t>
            </a:r>
            <a:r>
              <a:rPr lang="en-US" dirty="0"/>
              <a:t>to Begin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56007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4800" y="1600200"/>
            <a:ext cx="1978428" cy="2743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You can use the green </a:t>
            </a:r>
            <a:r>
              <a:rPr lang="en-US" sz="1600" dirty="0">
                <a:solidFill>
                  <a:srgbClr val="92D050"/>
                </a:solidFill>
                <a:latin typeface="Corbel" panose="020B0503020204020204" pitchFamily="34" charset="0"/>
              </a:rPr>
              <a:t>‘search’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button since it will allow you to </a:t>
            </a:r>
            <a:r>
              <a:rPr lang="en-US" sz="1600" dirty="0">
                <a:solidFill>
                  <a:srgbClr val="92D050"/>
                </a:solidFill>
                <a:latin typeface="Corbel" panose="020B0503020204020204" pitchFamily="34" charset="0"/>
              </a:rPr>
              <a:t>‘select’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courses directly from the schedule. 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From the enroll tab: </a:t>
            </a:r>
            <a:br>
              <a:rPr lang="en-US" dirty="0"/>
            </a:br>
            <a:r>
              <a:rPr lang="en-US" cap="small" dirty="0">
                <a:solidFill>
                  <a:srgbClr val="FF0000"/>
                </a:solidFill>
              </a:rPr>
              <a:t>Searching to enroll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30491" y="5486400"/>
            <a:ext cx="674709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5" r="-1151"/>
          <a:stretch/>
        </p:blipFill>
        <p:spPr bwMode="auto">
          <a:xfrm>
            <a:off x="2590799" y="825190"/>
            <a:ext cx="4887951" cy="590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922" y="2489584"/>
            <a:ext cx="24384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student is searching for the A1 requirement by clicking on the Additional Search Criteria arrow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Course Attribute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‘General Education Requirements’;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Course Attribute Value: </a:t>
            </a:r>
            <a:r>
              <a:rPr lang="en-US" dirty="0">
                <a:solidFill>
                  <a:schemeClr val="tx1"/>
                </a:solidFill>
              </a:rPr>
              <a:t>‘LDGE A1: Oral Communication’ 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Or for a major course choose the Class Subject at top to perform your search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14600" y="42672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14600" y="4495800"/>
            <a:ext cx="3158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Searching by </a:t>
            </a:r>
            <a:r>
              <a:rPr lang="en-US" sz="2800" dirty="0">
                <a:solidFill>
                  <a:srgbClr val="FF0000"/>
                </a:solidFill>
              </a:rPr>
              <a:t>GE requirement &amp;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/>
              <a:t>Searching by </a:t>
            </a:r>
            <a:r>
              <a:rPr lang="en-US" sz="2800" dirty="0">
                <a:solidFill>
                  <a:srgbClr val="FF0000"/>
                </a:solidFill>
              </a:rPr>
              <a:t>Mode of Instruction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4267201"/>
            <a:ext cx="32004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can also try and search a particular course by mode of instruction such as on-line, in person. But be aware that it is often not possible to find all courses in the mode you prefer!</a:t>
            </a:r>
          </a:p>
        </p:txBody>
      </p:sp>
      <p:sp>
        <p:nvSpPr>
          <p:cNvPr id="7" name="Left Arrow 6"/>
          <p:cNvSpPr/>
          <p:nvPr/>
        </p:nvSpPr>
        <p:spPr>
          <a:xfrm>
            <a:off x="5257800" y="5525814"/>
            <a:ext cx="457200" cy="1891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1600200"/>
            <a:ext cx="35052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a major course by choosing </a:t>
            </a:r>
            <a:r>
              <a:rPr lang="en-US"/>
              <a:t>the Subject</a:t>
            </a:r>
            <a:endParaRPr lang="en-US" dirty="0"/>
          </a:p>
          <a:p>
            <a:r>
              <a:rPr lang="en-US" dirty="0"/>
              <a:t>Course Career =Undergraduate Now click on search button below</a:t>
            </a:r>
          </a:p>
        </p:txBody>
      </p:sp>
    </p:spTree>
    <p:extLst>
      <p:ext uri="{BB962C8B-B14F-4D97-AF65-F5344CB8AC3E}">
        <p14:creationId xmlns:p14="http://schemas.microsoft.com/office/powerpoint/2010/main" val="381502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667000" y="5791200"/>
            <a:ext cx="4800600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800" b="1" dirty="0">
                <a:solidFill>
                  <a:prstClr val="white"/>
                </a:solidFill>
              </a:rPr>
              <a:t>To continue enrollment click </a:t>
            </a:r>
            <a:r>
              <a:rPr lang="en-US" sz="1800" b="1" dirty="0">
                <a:solidFill>
                  <a:srgbClr val="92D050"/>
                </a:solidFill>
              </a:rPr>
              <a:t>‘select’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06113"/>
            <a:ext cx="5943600" cy="463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705601" y="4038600"/>
            <a:ext cx="60405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 bwMode="auto">
          <a:xfrm>
            <a:off x="1752600" y="1524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tx1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Corbel" pitchFamily="-65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800" b="0" dirty="0">
                <a:solidFill>
                  <a:srgbClr val="FF0000"/>
                </a:solidFill>
              </a:rPr>
              <a:t>Select A Class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626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Completing Enrollment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357"/>
            <a:ext cx="5548312" cy="61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52399" y="2819400"/>
            <a:ext cx="1270219" cy="1981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Class </a:t>
            </a:r>
            <a:r>
              <a:rPr lang="en-US" sz="1600" b="1" dirty="0">
                <a:solidFill>
                  <a:srgbClr val="002060"/>
                </a:solidFill>
                <a:latin typeface="Corbel" panose="020B0503020204020204" pitchFamily="34" charset="0"/>
              </a:rPr>
              <a:t>‘NOTES’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 will have special information for the term and should be reviewed.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00" y="5638800"/>
            <a:ext cx="1447800" cy="116716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Continue the enrollment process, click </a:t>
            </a:r>
            <a:r>
              <a:rPr lang="en-US" sz="1600" b="1" dirty="0">
                <a:latin typeface="Corbel" panose="020B0503020204020204" pitchFamily="34" charset="0"/>
              </a:rPr>
              <a:t>‘NEXT’.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2619" y="4800600"/>
            <a:ext cx="239691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324600" y="4419600"/>
            <a:ext cx="1219200" cy="1143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970412" y="2703255"/>
            <a:ext cx="20973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Corbel" panose="020B0503020204020204" pitchFamily="34" charset="0"/>
              </a:rPr>
              <a:t>If the class requires Instructor Consent or is added during the add/drop period you will add the </a:t>
            </a:r>
            <a:r>
              <a:rPr lang="en-US" sz="1600" b="1" dirty="0">
                <a:solidFill>
                  <a:srgbClr val="002060"/>
                </a:solidFill>
                <a:latin typeface="Corbel" panose="020B0503020204020204" pitchFamily="34" charset="0"/>
              </a:rPr>
              <a:t>Permission </a:t>
            </a:r>
            <a:r>
              <a:rPr lang="en-US" sz="16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Nbr</a:t>
            </a:r>
            <a:r>
              <a:rPr lang="en-US" sz="16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en-US" sz="1600" dirty="0">
                <a:latin typeface="Corbel" panose="020B0503020204020204" pitchFamily="34" charset="0"/>
              </a:rPr>
              <a:t>here.</a:t>
            </a:r>
            <a:endParaRPr lang="en-US" sz="1600" dirty="0">
              <a:effectLst/>
              <a:latin typeface="Corbel" panose="020B0503020204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181600" y="2971800"/>
            <a:ext cx="1676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91000" y="1288669"/>
            <a:ext cx="3276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Check the waitlist box </a:t>
            </a:r>
            <a:r>
              <a:rPr lang="en-US" sz="1400" i="1" dirty="0"/>
              <a:t>only</a:t>
            </a:r>
            <a:r>
              <a:rPr lang="en-US" sz="1400" dirty="0"/>
              <a:t> if the course is currently full and you wish to be added to the waitlist, then finish the enrollment steps to be placed on the course waitlist.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648200" y="2286000"/>
            <a:ext cx="457200" cy="270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4459"/>
            <a:ext cx="5791200" cy="49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6476"/>
            <a:ext cx="6705600" cy="11430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Class moved to Shopping cart….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343399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dirty="0">
                <a:solidFill>
                  <a:srgbClr val="92D050"/>
                </a:solidFill>
              </a:rPr>
              <a:t>‘Proceed to Step 2 of 3’ </a:t>
            </a:r>
            <a:r>
              <a:rPr lang="en-US" dirty="0"/>
              <a:t>for </a:t>
            </a:r>
            <a:r>
              <a:rPr lang="en-US" u="sng" dirty="0">
                <a:solidFill>
                  <a:srgbClr val="FF0000"/>
                </a:solidFill>
              </a:rPr>
              <a:t>EACH</a:t>
            </a:r>
            <a:r>
              <a:rPr lang="en-US" dirty="0"/>
              <a:t> class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76200" y="2438400"/>
            <a:ext cx="1752600" cy="29718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Corbel"/>
                <a:ea typeface="ＭＳ Ｐゴシック" pitchFamily="-65" charset="-128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Just because a course is in your shopping cart it DOES NOT mean you are enrolled!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15200" y="64770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77615" y="5715000"/>
            <a:ext cx="1313985" cy="86236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Continue the enrollment process.</a:t>
            </a:r>
            <a:endParaRPr lang="en-US" sz="1600" b="1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C:\Users\bflores\AppData\Local\Microsoft\Windows\Temporary Internet Files\Content.IE5\7LSMCE6A\shopping_c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9949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7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0033"/>
            <a:ext cx="67913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FINISH ENROLLING….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4343400"/>
            <a:ext cx="1524000" cy="88273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Click ‘FINISH ENROLLING’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98580" y="4953000"/>
            <a:ext cx="31889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77469"/>
      </p:ext>
    </p:extLst>
  </p:cSld>
  <p:clrMapOvr>
    <a:masterClrMapping/>
  </p:clrMapOvr>
</p:sld>
</file>

<file path=ppt/theme/theme1.xml><?xml version="1.0" encoding="utf-8"?>
<a:theme xmlns:a="http://schemas.openxmlformats.org/drawingml/2006/main" name="csusmPowerPointTemplate_Blue">
  <a:themeElements>
    <a:clrScheme name="Custom 2">
      <a:dk1>
        <a:sysClr val="windowText" lastClr="000000"/>
      </a:dk1>
      <a:lt1>
        <a:srgbClr val="FFFFFF"/>
      </a:lt1>
      <a:dk2>
        <a:srgbClr val="1F497D"/>
      </a:dk2>
      <a:lt2>
        <a:srgbClr val="DBE5F1"/>
      </a:lt2>
      <a:accent1>
        <a:srgbClr val="4F81BD"/>
      </a:accent1>
      <a:accent2>
        <a:srgbClr val="9999FF"/>
      </a:accent2>
      <a:accent3>
        <a:srgbClr val="B7DDE8"/>
      </a:accent3>
      <a:accent4>
        <a:srgbClr val="2E36D6"/>
      </a:accent4>
      <a:accent5>
        <a:srgbClr val="0070C0"/>
      </a:accent5>
      <a:accent6>
        <a:srgbClr val="31859B"/>
      </a:accent6>
      <a:hlink>
        <a:srgbClr val="00B0F0"/>
      </a:hlink>
      <a:folHlink>
        <a:srgbClr val="DFD4BA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28DCC5520E4097DA5DE1FA6845F4" ma:contentTypeVersion="13" ma:contentTypeDescription="Create a new document." ma:contentTypeScope="" ma:versionID="ab3240f44748ab3aa8868618e088c720">
  <xsd:schema xmlns:xsd="http://www.w3.org/2001/XMLSchema" xmlns:xs="http://www.w3.org/2001/XMLSchema" xmlns:p="http://schemas.microsoft.com/office/2006/metadata/properties" xmlns:ns2="ad01015a-5da5-43e1-8bea-5c14ec06189d" xmlns:ns3="cc2ecaa8-32f9-494b-babe-6cbec93e9cb2" targetNamespace="http://schemas.microsoft.com/office/2006/metadata/properties" ma:root="true" ma:fieldsID="65d3895f49047308991c358ef8818ef8" ns2:_="" ns3:_="">
    <xsd:import namespace="ad01015a-5da5-43e1-8bea-5c14ec06189d"/>
    <xsd:import namespace="cc2ecaa8-32f9-494b-babe-6cbec93e9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1015a-5da5-43e1-8bea-5c14ec061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ecaa8-32f9-494b-babe-6cbec93e9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9814F-FE13-4C58-B63E-B0BB74391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1015a-5da5-43e1-8bea-5c14ec06189d"/>
    <ds:schemaRef ds:uri="cc2ecaa8-32f9-494b-babe-6cbec93e9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E8ADE5-AECA-44FA-96DD-467FC28DDD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AF380-6F54-40CD-8FD7-E61633858E9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01015a-5da5-43e1-8bea-5c14ec06189d"/>
    <ds:schemaRef ds:uri="http://purl.org/dc/elements/1.1/"/>
    <ds:schemaRef ds:uri="http://schemas.microsoft.com/office/2006/metadata/properties"/>
    <ds:schemaRef ds:uri="http://schemas.microsoft.com/office/2006/documentManagement/types"/>
    <ds:schemaRef ds:uri="cc2ecaa8-32f9-494b-babe-6cbec93e9cb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499</Words>
  <Application>Microsoft Office PowerPoint</Application>
  <PresentationFormat>On-screen Show (4:3)</PresentationFormat>
  <Paragraphs>57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Hobo Std</vt:lpstr>
      <vt:lpstr>csusmPowerPointTemplate_Blue</vt:lpstr>
      <vt:lpstr>Open University: Summer Enrollment Process   </vt:lpstr>
      <vt:lpstr>My CSUSM: Student Center</vt:lpstr>
      <vt:lpstr>Student Center</vt:lpstr>
      <vt:lpstr>From the enroll tab:  Searching to enroll </vt:lpstr>
      <vt:lpstr>Searching by GE requirement &amp; Searching by Mode of Instruction   </vt:lpstr>
      <vt:lpstr>PowerPoint Presentation</vt:lpstr>
      <vt:lpstr>Completing Enrollment </vt:lpstr>
      <vt:lpstr>Class moved to Shopping cart….</vt:lpstr>
      <vt:lpstr>FINISH ENROLLING….</vt:lpstr>
      <vt:lpstr>You ONLY Have the class  when you see a </vt:lpstr>
      <vt:lpstr>From the enroll tab: You can also enroll by entering the 5-Digit class number and then finishing the enrollment steps. Enrolling directly into class</vt:lpstr>
      <vt:lpstr>Extended Learning Courses</vt:lpstr>
      <vt:lpstr>PowerPoint Presentation</vt:lpstr>
    </vt:vector>
  </TitlesOfParts>
  <Company>Cal State San Marcos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IITS</dc:creator>
  <cp:lastModifiedBy>Elizabeth Rosales</cp:lastModifiedBy>
  <cp:revision>111</cp:revision>
  <dcterms:created xsi:type="dcterms:W3CDTF">2013-07-24T19:55:00Z</dcterms:created>
  <dcterms:modified xsi:type="dcterms:W3CDTF">2024-02-13T18:18:06Z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0x0101004AED28DCC5520E4097DA5DE1FA6845F4</vt:lpwstr>
  </property>
  <property fmtid="{D5CDD505-2E9C-101B-9397-08002B2CF9AE}" pid="3" name="Order">
    <vt:r8>334800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