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291" r:id="rId5"/>
    <p:sldId id="257" r:id="rId6"/>
    <p:sldId id="292" r:id="rId7"/>
    <p:sldId id="293" r:id="rId8"/>
    <p:sldId id="261" r:id="rId9"/>
    <p:sldId id="262" r:id="rId10"/>
    <p:sldId id="256"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8" r:id="rId32"/>
    <p:sldId id="289" r:id="rId33"/>
    <p:sldId id="29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7CCC23-2C38-455E-B22A-D55456F5A8BB}" v="97" dt="2020-09-06T20:25:14.9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60"/>
  </p:normalViewPr>
  <p:slideViewPr>
    <p:cSldViewPr snapToGrid="0">
      <p:cViewPr varScale="1">
        <p:scale>
          <a:sx n="58" d="100"/>
          <a:sy n="58" d="100"/>
        </p:scale>
        <p:origin x="9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06846F-22B0-4B33-839C-0D1CD0E37C37}" type="datetimeFigureOut">
              <a:rPr lang="en-US" smtClean="0"/>
              <a:t>9/10/2020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4FCF9D-6ADA-4029-A94E-00C6EBB04772}" type="slidenum">
              <a:rPr lang="en-US" smtClean="0"/>
              <a:t>‹#›</a:t>
            </a:fld>
            <a:endParaRPr lang="en-US"/>
          </a:p>
        </p:txBody>
      </p:sp>
    </p:spTree>
    <p:extLst>
      <p:ext uri="{BB962C8B-B14F-4D97-AF65-F5344CB8AC3E}">
        <p14:creationId xmlns:p14="http://schemas.microsoft.com/office/powerpoint/2010/main" val="2790965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4FCF9D-6ADA-4029-A94E-00C6EBB04772}" type="slidenum">
              <a:rPr lang="en-US" smtClean="0"/>
              <a:t>1</a:t>
            </a:fld>
            <a:endParaRPr lang="en-US"/>
          </a:p>
        </p:txBody>
      </p:sp>
    </p:spTree>
    <p:extLst>
      <p:ext uri="{BB962C8B-B14F-4D97-AF65-F5344CB8AC3E}">
        <p14:creationId xmlns:p14="http://schemas.microsoft.com/office/powerpoint/2010/main" val="586812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FE65A9-AB57-4E38-A75E-78C65511CE08}"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49F98-CAFC-4B27-9B66-081771ECDBDB}" type="slidenum">
              <a:rPr lang="en-US" smtClean="0"/>
              <a:t>‹#›</a:t>
            </a:fld>
            <a:endParaRPr lang="en-US"/>
          </a:p>
        </p:txBody>
      </p:sp>
    </p:spTree>
    <p:extLst>
      <p:ext uri="{BB962C8B-B14F-4D97-AF65-F5344CB8AC3E}">
        <p14:creationId xmlns:p14="http://schemas.microsoft.com/office/powerpoint/2010/main" val="2955581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FE65A9-AB57-4E38-A75E-78C65511CE08}"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49F98-CAFC-4B27-9B66-081771ECDBDB}" type="slidenum">
              <a:rPr lang="en-US" smtClean="0"/>
              <a:t>‹#›</a:t>
            </a:fld>
            <a:endParaRPr lang="en-US"/>
          </a:p>
        </p:txBody>
      </p:sp>
    </p:spTree>
    <p:extLst>
      <p:ext uri="{BB962C8B-B14F-4D97-AF65-F5344CB8AC3E}">
        <p14:creationId xmlns:p14="http://schemas.microsoft.com/office/powerpoint/2010/main" val="1886594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FE65A9-AB57-4E38-A75E-78C65511CE08}"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49F98-CAFC-4B27-9B66-081771ECDBDB}" type="slidenum">
              <a:rPr lang="en-US" smtClean="0"/>
              <a:t>‹#›</a:t>
            </a:fld>
            <a:endParaRPr lang="en-US"/>
          </a:p>
        </p:txBody>
      </p:sp>
    </p:spTree>
    <p:extLst>
      <p:ext uri="{BB962C8B-B14F-4D97-AF65-F5344CB8AC3E}">
        <p14:creationId xmlns:p14="http://schemas.microsoft.com/office/powerpoint/2010/main" val="373011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FE65A9-AB57-4E38-A75E-78C65511CE08}"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49F98-CAFC-4B27-9B66-081771ECDBDB}" type="slidenum">
              <a:rPr lang="en-US" smtClean="0"/>
              <a:t>‹#›</a:t>
            </a:fld>
            <a:endParaRPr lang="en-US"/>
          </a:p>
        </p:txBody>
      </p:sp>
    </p:spTree>
    <p:extLst>
      <p:ext uri="{BB962C8B-B14F-4D97-AF65-F5344CB8AC3E}">
        <p14:creationId xmlns:p14="http://schemas.microsoft.com/office/powerpoint/2010/main" val="4181922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FE65A9-AB57-4E38-A75E-78C65511CE08}"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49F98-CAFC-4B27-9B66-081771ECDBDB}" type="slidenum">
              <a:rPr lang="en-US" smtClean="0"/>
              <a:t>‹#›</a:t>
            </a:fld>
            <a:endParaRPr lang="en-US"/>
          </a:p>
        </p:txBody>
      </p:sp>
    </p:spTree>
    <p:extLst>
      <p:ext uri="{BB962C8B-B14F-4D97-AF65-F5344CB8AC3E}">
        <p14:creationId xmlns:p14="http://schemas.microsoft.com/office/powerpoint/2010/main" val="2584738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FE65A9-AB57-4E38-A75E-78C65511CE08}"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49F98-CAFC-4B27-9B66-081771ECDBDB}" type="slidenum">
              <a:rPr lang="en-US" smtClean="0"/>
              <a:t>‹#›</a:t>
            </a:fld>
            <a:endParaRPr lang="en-US"/>
          </a:p>
        </p:txBody>
      </p:sp>
    </p:spTree>
    <p:extLst>
      <p:ext uri="{BB962C8B-B14F-4D97-AF65-F5344CB8AC3E}">
        <p14:creationId xmlns:p14="http://schemas.microsoft.com/office/powerpoint/2010/main" val="75106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FE65A9-AB57-4E38-A75E-78C65511CE08}" type="datetimeFigureOut">
              <a:rPr lang="en-US" smtClean="0"/>
              <a:t>9/10/2020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F49F98-CAFC-4B27-9B66-081771ECDBDB}" type="slidenum">
              <a:rPr lang="en-US" smtClean="0"/>
              <a:t>‹#›</a:t>
            </a:fld>
            <a:endParaRPr lang="en-US"/>
          </a:p>
        </p:txBody>
      </p:sp>
    </p:spTree>
    <p:extLst>
      <p:ext uri="{BB962C8B-B14F-4D97-AF65-F5344CB8AC3E}">
        <p14:creationId xmlns:p14="http://schemas.microsoft.com/office/powerpoint/2010/main" val="690030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FE65A9-AB57-4E38-A75E-78C65511CE08}" type="datetimeFigureOut">
              <a:rPr lang="en-US" smtClean="0"/>
              <a:t>9/10/2020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F49F98-CAFC-4B27-9B66-081771ECDBDB}" type="slidenum">
              <a:rPr lang="en-US" smtClean="0"/>
              <a:t>‹#›</a:t>
            </a:fld>
            <a:endParaRPr lang="en-US"/>
          </a:p>
        </p:txBody>
      </p:sp>
    </p:spTree>
    <p:extLst>
      <p:ext uri="{BB962C8B-B14F-4D97-AF65-F5344CB8AC3E}">
        <p14:creationId xmlns:p14="http://schemas.microsoft.com/office/powerpoint/2010/main" val="2744927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FE65A9-AB57-4E38-A75E-78C65511CE08}" type="datetimeFigureOut">
              <a:rPr lang="en-US" smtClean="0"/>
              <a:t>9/10/2020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F49F98-CAFC-4B27-9B66-081771ECDBDB}" type="slidenum">
              <a:rPr lang="en-US" smtClean="0"/>
              <a:t>‹#›</a:t>
            </a:fld>
            <a:endParaRPr lang="en-US"/>
          </a:p>
        </p:txBody>
      </p:sp>
    </p:spTree>
    <p:extLst>
      <p:ext uri="{BB962C8B-B14F-4D97-AF65-F5344CB8AC3E}">
        <p14:creationId xmlns:p14="http://schemas.microsoft.com/office/powerpoint/2010/main" val="1810528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FE65A9-AB57-4E38-A75E-78C65511CE08}"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49F98-CAFC-4B27-9B66-081771ECDBDB}" type="slidenum">
              <a:rPr lang="en-US" smtClean="0"/>
              <a:t>‹#›</a:t>
            </a:fld>
            <a:endParaRPr lang="en-US"/>
          </a:p>
        </p:txBody>
      </p:sp>
    </p:spTree>
    <p:extLst>
      <p:ext uri="{BB962C8B-B14F-4D97-AF65-F5344CB8AC3E}">
        <p14:creationId xmlns:p14="http://schemas.microsoft.com/office/powerpoint/2010/main" val="2102233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FE65A9-AB57-4E38-A75E-78C65511CE08}"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49F98-CAFC-4B27-9B66-081771ECDBDB}" type="slidenum">
              <a:rPr lang="en-US" smtClean="0"/>
              <a:t>‹#›</a:t>
            </a:fld>
            <a:endParaRPr lang="en-US"/>
          </a:p>
        </p:txBody>
      </p:sp>
    </p:spTree>
    <p:extLst>
      <p:ext uri="{BB962C8B-B14F-4D97-AF65-F5344CB8AC3E}">
        <p14:creationId xmlns:p14="http://schemas.microsoft.com/office/powerpoint/2010/main" val="1677672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FE65A9-AB57-4E38-A75E-78C65511CE08}" type="datetimeFigureOut">
              <a:rPr lang="en-US" smtClean="0"/>
              <a:t>9/10/2020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F49F98-CAFC-4B27-9B66-081771ECDBDB}" type="slidenum">
              <a:rPr lang="en-US" smtClean="0"/>
              <a:t>‹#›</a:t>
            </a:fld>
            <a:endParaRPr lang="en-US"/>
          </a:p>
        </p:txBody>
      </p:sp>
    </p:spTree>
    <p:extLst>
      <p:ext uri="{BB962C8B-B14F-4D97-AF65-F5344CB8AC3E}">
        <p14:creationId xmlns:p14="http://schemas.microsoft.com/office/powerpoint/2010/main" val="382362025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2ACB89-302E-45C9-A672-33461678D433}"/>
              </a:ext>
            </a:extLst>
          </p:cNvPr>
          <p:cNvSpPr>
            <a:spLocks noGrp="1"/>
          </p:cNvSpPr>
          <p:nvPr>
            <p:ph type="title"/>
          </p:nvPr>
        </p:nvSpPr>
        <p:spPr>
          <a:xfrm>
            <a:off x="1075767" y="1188637"/>
            <a:ext cx="2988234" cy="4480726"/>
          </a:xfrm>
        </p:spPr>
        <p:txBody>
          <a:bodyPr>
            <a:normAutofit/>
          </a:bodyPr>
          <a:lstStyle/>
          <a:p>
            <a:pPr algn="r"/>
            <a:r>
              <a:rPr lang="en-US" sz="6100"/>
              <a:t>Thinking through Christian Privilege</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2E4EA25-11AA-4BD1-9CAA-FBB8B3BB0405}"/>
              </a:ext>
            </a:extLst>
          </p:cNvPr>
          <p:cNvSpPr>
            <a:spLocks noGrp="1"/>
          </p:cNvSpPr>
          <p:nvPr>
            <p:ph idx="1"/>
          </p:nvPr>
        </p:nvSpPr>
        <p:spPr>
          <a:xfrm>
            <a:off x="5255260" y="1648870"/>
            <a:ext cx="4702848" cy="3560260"/>
          </a:xfrm>
        </p:spPr>
        <p:txBody>
          <a:bodyPr anchor="ctr">
            <a:normAutofit/>
          </a:bodyPr>
          <a:lstStyle/>
          <a:p>
            <a:r>
              <a:rPr lang="en-US" sz="2400"/>
              <a:t>Before class…….</a:t>
            </a:r>
          </a:p>
          <a:p>
            <a:r>
              <a:rPr lang="en-US" sz="2400" dirty="0"/>
              <a:t>Have students read Schlosser, Lewis (2002) Christian Privilege: Breaking a Sacred Taboo, Journal of Multicultural Counseling and Development 31(1).</a:t>
            </a:r>
          </a:p>
          <a:p>
            <a:r>
              <a:rPr lang="en-US" sz="2400" dirty="0"/>
              <a:t>Have students complete the Christian Privilege Checklist</a:t>
            </a:r>
          </a:p>
          <a:p>
            <a:endParaRPr lang="en-US" sz="2400" dirty="0"/>
          </a:p>
        </p:txBody>
      </p:sp>
    </p:spTree>
    <p:extLst>
      <p:ext uri="{BB962C8B-B14F-4D97-AF65-F5344CB8AC3E}">
        <p14:creationId xmlns:p14="http://schemas.microsoft.com/office/powerpoint/2010/main" val="1708762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8" name="Rectangle 70">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269" name="Freeform: Shape 72">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266" name="Picture 2" descr="Cultural and Religious Pluralism&#10; Horace Kallen (1915), coined the&#10;term,&#10; He felt that ethnic and religious&#10;groups have ...">
            <a:extLst>
              <a:ext uri="{FF2B5EF4-FFF2-40B4-BE49-F238E27FC236}">
                <a16:creationId xmlns:a16="http://schemas.microsoft.com/office/drawing/2014/main" id="{C4E8B96D-A272-45A2-A56A-1CD279728FD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783911"/>
            <a:ext cx="7047923" cy="5285942"/>
          </a:xfrm>
          <a:prstGeom prst="rect">
            <a:avLst/>
          </a:prstGeom>
          <a:noFill/>
          <a:extLst>
            <a:ext uri="{909E8E84-426E-40DD-AFC4-6F175D3DCCD1}">
              <a14:hiddenFill xmlns:a14="http://schemas.microsoft.com/office/drawing/2010/main">
                <a:solidFill>
                  <a:srgbClr val="FFFFFF"/>
                </a:solidFill>
              </a14:hiddenFill>
            </a:ext>
          </a:extLst>
        </p:spPr>
      </p:pic>
      <p:grpSp>
        <p:nvGrpSpPr>
          <p:cNvPr id="11270" name="Group 74">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76"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77"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90403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 descr="Religious Oppression&#10;Through religious&#10;oppression, Christianity and&#10;its cultural manifestations&#10;function to marginalize,&#10;e...">
            <a:extLst>
              <a:ext uri="{FF2B5EF4-FFF2-40B4-BE49-F238E27FC236}">
                <a16:creationId xmlns:a16="http://schemas.microsoft.com/office/drawing/2014/main" id="{7A4740C8-658C-4A6D-9E19-C16ED5BE82C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1955" y="643466"/>
            <a:ext cx="7428089"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073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2" descr="German magazine Der Schlemiel, 1904&#10; ">
            <a:extLst>
              <a:ext uri="{FF2B5EF4-FFF2-40B4-BE49-F238E27FC236}">
                <a16:creationId xmlns:a16="http://schemas.microsoft.com/office/drawing/2014/main" id="{ABA66358-F99D-4B00-9A24-A8581ACEF41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1955" y="643466"/>
            <a:ext cx="7428089"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832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Freeform: Shape 72">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338" name="Picture 2" descr="Columnist &amp; Author&#10; CNBC show “The Big&#10;Idea,” 2007, Ann Coulter&#10;said everyone on earth&#10;should be Christian and&#10;that Jews ...">
            <a:extLst>
              <a:ext uri="{FF2B5EF4-FFF2-40B4-BE49-F238E27FC236}">
                <a16:creationId xmlns:a16="http://schemas.microsoft.com/office/drawing/2014/main" id="{82B425CF-38D4-4E70-95F9-070A8581310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783911"/>
            <a:ext cx="7047923" cy="5285942"/>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76"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77"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28427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5362" name="Picture 2" descr="Alabama Governor Robert Bentley&#10;January 2011:&#10; &quot;So anybody here today&#10;who has not accepted&#10;Jesus Christ as their&#10;savior, ...">
            <a:extLst>
              <a:ext uri="{FF2B5EF4-FFF2-40B4-BE49-F238E27FC236}">
                <a16:creationId xmlns:a16="http://schemas.microsoft.com/office/drawing/2014/main" id="{6A028DC8-0A5A-49DD-9E07-5A54DD38BF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501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487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6386" name="Picture 2" descr="Islamophobia&#10; Islamophobia: prejudice and&#10;discrimination toward the religion of Islam&#10;and Muslims who follow its teaching...">
            <a:extLst>
              <a:ext uri="{FF2B5EF4-FFF2-40B4-BE49-F238E27FC236}">
                <a16:creationId xmlns:a16="http://schemas.microsoft.com/office/drawing/2014/main" id="{E3E0B0F3-9255-4A48-9357-2E0E122D01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457" r="-1" b="13793"/>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793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descr="Hot Topics&#10; “Intelligent Design”&#10; Post-9/11 patriotism&#10; “Under God” in Pledge of Allegiance&#10; Display of Christian icon...">
            <a:extLst>
              <a:ext uri="{FF2B5EF4-FFF2-40B4-BE49-F238E27FC236}">
                <a16:creationId xmlns:a16="http://schemas.microsoft.com/office/drawing/2014/main" id="{9F100FA2-A09F-4FC6-B114-D046ADBFDE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31885"/>
          <a:stretch/>
        </p:blipFill>
        <p:spPr bwMode="auto">
          <a:xfrm>
            <a:off x="643467" y="643467"/>
            <a:ext cx="10905066"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3" name="Isosceles Triangle 82">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8840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Freeform: Shape 72">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8434" name="Picture 2" descr="Looking at Language&#10; Cross to bear  Hail Mary Pass&#10; Knock on wood  Heaven / Hell Binary&#10; Have an epiphany  Devil’s A...">
            <a:extLst>
              <a:ext uri="{FF2B5EF4-FFF2-40B4-BE49-F238E27FC236}">
                <a16:creationId xmlns:a16="http://schemas.microsoft.com/office/drawing/2014/main" id="{33F0E000-5232-40C2-A45B-6EF72AA974A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783911"/>
            <a:ext cx="7047923" cy="5285942"/>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76"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77"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3021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2" descr="Examples of Christian Privilege&#10;Taken from: http:pirate.shu.edu/~schlosle/cpexamples.htm&#10; It is likely that state and fed...">
            <a:extLst>
              <a:ext uri="{FF2B5EF4-FFF2-40B4-BE49-F238E27FC236}">
                <a16:creationId xmlns:a16="http://schemas.microsoft.com/office/drawing/2014/main" id="{889A1EED-2C7F-4A91-B823-11BFA76F372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1955" y="643466"/>
            <a:ext cx="7428089"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128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Picture 2" descr="Examples of Christian Privilege&#10;Taken from: http:pirate.shu.edu/~schlosle/cpexamples.htm&#10; I can worry about religious pri...">
            <a:extLst>
              <a:ext uri="{FF2B5EF4-FFF2-40B4-BE49-F238E27FC236}">
                <a16:creationId xmlns:a16="http://schemas.microsoft.com/office/drawing/2014/main" id="{6AACFCA6-DC9C-4D55-B23F-C792288403D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1955" y="643466"/>
            <a:ext cx="7428089"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493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1ABD1A-22EA-48CF-BE50-2E29DCB20B8D}"/>
              </a:ext>
            </a:extLst>
          </p:cNvPr>
          <p:cNvSpPr>
            <a:spLocks noGrp="1"/>
          </p:cNvSpPr>
          <p:nvPr>
            <p:ph type="title"/>
          </p:nvPr>
        </p:nvSpPr>
        <p:spPr>
          <a:xfrm>
            <a:off x="1197864" y="891539"/>
            <a:ext cx="4898135" cy="1346693"/>
          </a:xfrm>
        </p:spPr>
        <p:txBody>
          <a:bodyPr>
            <a:normAutofit/>
          </a:bodyPr>
          <a:lstStyle/>
          <a:p>
            <a:r>
              <a:rPr lang="en-US" sz="4000"/>
              <a:t>Multiple Ways of Knowing &amp; Thinking </a:t>
            </a:r>
          </a:p>
        </p:txBody>
      </p:sp>
      <p:sp>
        <p:nvSpPr>
          <p:cNvPr id="19" name="Rectangle 10">
            <a:extLst>
              <a:ext uri="{FF2B5EF4-FFF2-40B4-BE49-F238E27FC236}">
                <a16:creationId xmlns:a16="http://schemas.microsoft.com/office/drawing/2014/main" id="{E64FA8EC-281F-4A47-AF2E-9F85F2AAB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1A6E88A-8CFA-4ACA-95C3-B99A89C5104D}"/>
              </a:ext>
            </a:extLst>
          </p:cNvPr>
          <p:cNvSpPr>
            <a:spLocks noGrp="1"/>
          </p:cNvSpPr>
          <p:nvPr>
            <p:ph idx="1"/>
          </p:nvPr>
        </p:nvSpPr>
        <p:spPr>
          <a:xfrm>
            <a:off x="1197864" y="2399100"/>
            <a:ext cx="4878978" cy="3645084"/>
          </a:xfrm>
        </p:spPr>
        <p:txBody>
          <a:bodyPr>
            <a:normAutofit/>
          </a:bodyPr>
          <a:lstStyle/>
          <a:p>
            <a:r>
              <a:rPr lang="en-US" sz="2000"/>
              <a:t>Fish are the last to see or even feel the water around them because it is so pervasive, so taken for granted, so “normal.” </a:t>
            </a:r>
          </a:p>
          <a:p>
            <a:r>
              <a:rPr lang="en-US" sz="2000"/>
              <a:t>So too is privilege for those who have it.</a:t>
            </a:r>
          </a:p>
          <a:p>
            <a:r>
              <a:rPr lang="en-US" sz="2000"/>
              <a:t>Those who do not have it function marginally outside of the water, and from that vantage point, can understand &amp; perceive the unearned socially-granted privileges of the dominant group(s). </a:t>
            </a:r>
          </a:p>
        </p:txBody>
      </p:sp>
      <p:pic>
        <p:nvPicPr>
          <p:cNvPr id="4" name="Picture 3" descr="Yellow and Blue Fish in Water · Free Stock Photo">
            <a:extLst>
              <a:ext uri="{FF2B5EF4-FFF2-40B4-BE49-F238E27FC236}">
                <a16:creationId xmlns:a16="http://schemas.microsoft.com/office/drawing/2014/main" id="{F95787AA-2D53-4D24-B64E-B6CDCF2F6FC5}"/>
              </a:ext>
            </a:extLst>
          </p:cNvPr>
          <p:cNvPicPr/>
          <p:nvPr/>
        </p:nvPicPr>
        <p:blipFill rotWithShape="1">
          <a:blip r:embed="rId2">
            <a:extLst>
              <a:ext uri="{28A0092B-C50C-407E-A947-70E740481C1C}">
                <a14:useLocalDpi xmlns:a14="http://schemas.microsoft.com/office/drawing/2010/main" val="0"/>
              </a:ext>
            </a:extLst>
          </a:blip>
          <a:srcRect l="7324"/>
          <a:stretch/>
        </p:blipFill>
        <p:spPr bwMode="auto">
          <a:xfrm>
            <a:off x="6552330" y="891540"/>
            <a:ext cx="5639670" cy="5071110"/>
          </a:xfrm>
          <a:prstGeom prst="rect">
            <a:avLst/>
          </a:prstGeom>
          <a:noFill/>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3979072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2" descr="Examples of Christian Privilege&#10;Taken from: http:pirate.shu.edu/~schlosle/cpexamples.htm&#10; I can deny Christian Privilege ...">
            <a:extLst>
              <a:ext uri="{FF2B5EF4-FFF2-40B4-BE49-F238E27FC236}">
                <a16:creationId xmlns:a16="http://schemas.microsoft.com/office/drawing/2014/main" id="{53D09E6E-D833-4326-BE28-F3C2CA6EFAA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1955" y="643466"/>
            <a:ext cx="7428089"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638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Examples of Christian Privilege&#10;Taken from: http:pirate.shu.edu/~schlosle/cpexamples.htm&#10; I can speak or write about my r...">
            <a:extLst>
              <a:ext uri="{FF2B5EF4-FFF2-40B4-BE49-F238E27FC236}">
                <a16:creationId xmlns:a16="http://schemas.microsoft.com/office/drawing/2014/main" id="{A89065CB-7581-4A85-85DF-A987DF92CC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5257"/>
            <a:ext cx="8659258" cy="6501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436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Examples of Christian Privilege&#10;Taken from: http:pirate.shu.edu/~schlosle/cpexamples.htm&#10; I can protect myself (and my ch...">
            <a:extLst>
              <a:ext uri="{FF2B5EF4-FFF2-40B4-BE49-F238E27FC236}">
                <a16:creationId xmlns:a16="http://schemas.microsoft.com/office/drawing/2014/main" id="{C10BF780-88A4-4076-9D88-5F2D9B828D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960" y="141348"/>
            <a:ext cx="8757920" cy="6575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423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Examples of Christian Privilege&#10;Taken from: http:pirate.shu.edu/~schlosle/cpexamples.htm&#10; I can be gentle and affirming t...">
            <a:extLst>
              <a:ext uri="{FF2B5EF4-FFF2-40B4-BE49-F238E27FC236}">
                <a16:creationId xmlns:a16="http://schemas.microsoft.com/office/drawing/2014/main" id="{FCBFD37E-4397-4CF2-8973-B1B5A5F19E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6597" y="225164"/>
            <a:ext cx="8736375" cy="6285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601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Picture 2" descr="Examples of Christian Privilege&#10;Taken from: http:pirate.shu.edu/~schlosle/cpexamples.htm&#10; I can be sure that my religion ...">
            <a:extLst>
              <a:ext uri="{FF2B5EF4-FFF2-40B4-BE49-F238E27FC236}">
                <a16:creationId xmlns:a16="http://schemas.microsoft.com/office/drawing/2014/main" id="{6C48461D-06A5-4E84-A029-ED293B100A3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1955" y="643466"/>
            <a:ext cx="7428089"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978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626" name="Picture 2" descr="Examples of Christian Privilege&#10;Taken from: http:pirate.shu.edu/~schlosle/cpexamples.htm&#10; If I wish to give my children p...">
            <a:extLst>
              <a:ext uri="{FF2B5EF4-FFF2-40B4-BE49-F238E27FC236}">
                <a16:creationId xmlns:a16="http://schemas.microsoft.com/office/drawing/2014/main" id="{611D1160-F539-4EA2-BA78-6B4B271F6B0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1955" y="643466"/>
            <a:ext cx="7428089"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233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0" name="Picture 2" descr="Examples of Christian Privilege&#10;Taken from: http:pirate.shu.edu/~schlosle/cpexamples.htm&#10; The elected and unelected offic...">
            <a:extLst>
              <a:ext uri="{FF2B5EF4-FFF2-40B4-BE49-F238E27FC236}">
                <a16:creationId xmlns:a16="http://schemas.microsoft.com/office/drawing/2014/main" id="{5C039652-5717-4799-8B3C-D5881607DCA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1955" y="643466"/>
            <a:ext cx="7428089"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391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4" name="Picture 2" descr="Sherry Watt’s “Privilege Identity&#10;Exploration” (PIE) Model&#10;When raising and discussing issues of&#10;oppression and privilege,...">
            <a:extLst>
              <a:ext uri="{FF2B5EF4-FFF2-40B4-BE49-F238E27FC236}">
                <a16:creationId xmlns:a16="http://schemas.microsoft.com/office/drawing/2014/main" id="{3B5AA65A-84D8-46DC-B157-1B840DB160A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1955" y="643466"/>
            <a:ext cx="7428089"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044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FC4D0D9-05FE-49B8-B726-661523004DFD}"/>
              </a:ext>
            </a:extLst>
          </p:cNvPr>
          <p:cNvSpPr>
            <a:spLocks noGrp="1"/>
          </p:cNvSpPr>
          <p:nvPr>
            <p:ph type="title"/>
          </p:nvPr>
        </p:nvSpPr>
        <p:spPr>
          <a:xfrm>
            <a:off x="686834" y="1153572"/>
            <a:ext cx="3200400" cy="4461163"/>
          </a:xfrm>
        </p:spPr>
        <p:txBody>
          <a:bodyPr>
            <a:normAutofit/>
          </a:bodyPr>
          <a:lstStyle/>
          <a:p>
            <a:r>
              <a:rPr lang="en-US">
                <a:solidFill>
                  <a:srgbClr val="FFFFFF"/>
                </a:solidFill>
                <a:latin typeface="Times New Roman" panose="02020603050405020304" pitchFamily="18" charset="0"/>
                <a:cs typeface="Times New Roman" panose="02020603050405020304" pitchFamily="18" charset="0"/>
              </a:rPr>
              <a:t>Supporting Religious Pluralism</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CCB2F900-BAE7-494E-998A-467C2B58C342}"/>
              </a:ext>
            </a:extLst>
          </p:cNvPr>
          <p:cNvSpPr>
            <a:spLocks noGrp="1"/>
          </p:cNvSpPr>
          <p:nvPr>
            <p:ph idx="1"/>
          </p:nvPr>
        </p:nvSpPr>
        <p:spPr>
          <a:xfrm>
            <a:off x="4447308" y="591344"/>
            <a:ext cx="6906491" cy="5585619"/>
          </a:xfrm>
        </p:spPr>
        <p:txBody>
          <a:bodyPr anchor="ctr">
            <a:normAutofit/>
          </a:bodyPr>
          <a:lstStyle/>
          <a:p>
            <a:r>
              <a:rPr lang="en-US" dirty="0"/>
              <a:t>Educate yourself about world religions and the history of religion &amp; religious oppression in the United States &amp; other countries throughout the world.</a:t>
            </a:r>
          </a:p>
          <a:p>
            <a:r>
              <a:rPr lang="en-US" dirty="0"/>
              <a:t>Educate yourself to the need &amp; experiences of people from many religious /spiritual backgrounds as well as those who do not ascribe to “mainstream” religions. Listen without defensiveness. Do not attempt to change their perspectives – these are their experiences, beliefs, and meanings that they have made and therefore, are not up for debate.</a:t>
            </a:r>
          </a:p>
        </p:txBody>
      </p:sp>
    </p:spTree>
    <p:extLst>
      <p:ext uri="{BB962C8B-B14F-4D97-AF65-F5344CB8AC3E}">
        <p14:creationId xmlns:p14="http://schemas.microsoft.com/office/powerpoint/2010/main" val="53043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A4F69E-D75D-4DCB-801E-0586FAD3D706}"/>
              </a:ext>
            </a:extLst>
          </p:cNvPr>
          <p:cNvSpPr>
            <a:spLocks noGrp="1"/>
          </p:cNvSpPr>
          <p:nvPr>
            <p:ph type="title"/>
          </p:nvPr>
        </p:nvSpPr>
        <p:spPr>
          <a:xfrm>
            <a:off x="686834" y="1153572"/>
            <a:ext cx="3200400" cy="4461163"/>
          </a:xfrm>
        </p:spPr>
        <p:txBody>
          <a:bodyPr>
            <a:normAutofit/>
          </a:bodyPr>
          <a:lstStyle/>
          <a:p>
            <a:r>
              <a:rPr lang="en-US">
                <a:solidFill>
                  <a:srgbClr val="FFFFFF"/>
                </a:solidFill>
                <a:latin typeface="Times New Roman" panose="02020603050405020304" pitchFamily="18" charset="0"/>
                <a:cs typeface="Times New Roman" panose="02020603050405020304" pitchFamily="18" charset="0"/>
              </a:rPr>
              <a:t>Supporting Religious Pluralism</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F25DB6-12C6-4B42-87D2-DB795853D122}"/>
              </a:ext>
            </a:extLst>
          </p:cNvPr>
          <p:cNvSpPr>
            <a:spLocks noGrp="1"/>
          </p:cNvSpPr>
          <p:nvPr>
            <p:ph idx="1"/>
          </p:nvPr>
        </p:nvSpPr>
        <p:spPr>
          <a:xfrm>
            <a:off x="4447308" y="591344"/>
            <a:ext cx="6906491" cy="5585619"/>
          </a:xfrm>
        </p:spPr>
        <p:txBody>
          <a:bodyPr anchor="ctr">
            <a:normAutofit/>
          </a:bodyPr>
          <a:lstStyle/>
          <a:p>
            <a:r>
              <a:rPr lang="en-US" sz="2600"/>
              <a:t>Put yourself in the shoes of religious minorities and those who do not ascribe to “mainstream” religions, especially during major Christian holiday seasons. Attempt to experience those seasons from their perspectives. What do you perceive? </a:t>
            </a:r>
          </a:p>
          <a:p>
            <a:r>
              <a:rPr lang="en-US" sz="2600"/>
              <a:t>Attend events of faith practices other than your own. </a:t>
            </a:r>
          </a:p>
          <a:p>
            <a:r>
              <a:rPr lang="en-US" sz="2600"/>
              <a:t>Beware of the generalizations you make about religious groups as well as those who do not practice “mainstream” religions. Assume that there are people from a wide-range of belief systems in your workplace, school, and so forth.</a:t>
            </a:r>
          </a:p>
        </p:txBody>
      </p:sp>
    </p:spTree>
    <p:extLst>
      <p:ext uri="{BB962C8B-B14F-4D97-AF65-F5344CB8AC3E}">
        <p14:creationId xmlns:p14="http://schemas.microsoft.com/office/powerpoint/2010/main" val="3415713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9" name="Group 1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5" name="Freeform: Shape 1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itle 3">
            <a:extLst>
              <a:ext uri="{FF2B5EF4-FFF2-40B4-BE49-F238E27FC236}">
                <a16:creationId xmlns:a16="http://schemas.microsoft.com/office/drawing/2014/main" id="{51F19258-D908-4F5F-8D12-765A31957D61}"/>
              </a:ext>
            </a:extLst>
          </p:cNvPr>
          <p:cNvSpPr>
            <a:spLocks noGrp="1"/>
          </p:cNvSpPr>
          <p:nvPr>
            <p:ph type="title"/>
          </p:nvPr>
        </p:nvSpPr>
        <p:spPr>
          <a:xfrm>
            <a:off x="640080" y="1243013"/>
            <a:ext cx="3855720" cy="4371974"/>
          </a:xfrm>
        </p:spPr>
        <p:txBody>
          <a:bodyPr>
            <a:normAutofit/>
          </a:bodyPr>
          <a:lstStyle/>
          <a:p>
            <a:r>
              <a:rPr lang="en-US" sz="3600" dirty="0">
                <a:solidFill>
                  <a:schemeClr val="tx2"/>
                </a:solidFill>
              </a:rPr>
              <a:t>Privilege . . . .  </a:t>
            </a:r>
          </a:p>
        </p:txBody>
      </p:sp>
      <p:sp>
        <p:nvSpPr>
          <p:cNvPr id="5" name="Content Placeholder 4">
            <a:extLst>
              <a:ext uri="{FF2B5EF4-FFF2-40B4-BE49-F238E27FC236}">
                <a16:creationId xmlns:a16="http://schemas.microsoft.com/office/drawing/2014/main" id="{48FE4EAB-5EA4-4564-95CC-6EC4341E6CAD}"/>
              </a:ext>
            </a:extLst>
          </p:cNvPr>
          <p:cNvSpPr>
            <a:spLocks noGrp="1"/>
          </p:cNvSpPr>
          <p:nvPr>
            <p:ph idx="1"/>
          </p:nvPr>
        </p:nvSpPr>
        <p:spPr>
          <a:xfrm>
            <a:off x="6172200" y="804672"/>
            <a:ext cx="5221224" cy="5230368"/>
          </a:xfrm>
        </p:spPr>
        <p:txBody>
          <a:bodyPr anchor="ctr">
            <a:normAutofit/>
          </a:bodyPr>
          <a:lstStyle/>
          <a:p>
            <a:r>
              <a:rPr lang="en-US" sz="1800">
                <a:solidFill>
                  <a:schemeClr val="tx2"/>
                </a:solidFill>
              </a:rPr>
              <a:t>A  special right, benefit, favor, advantage, or immunity granted or available only to a particular person or group.</a:t>
            </a:r>
          </a:p>
          <a:p>
            <a:pPr lvl="1"/>
            <a:r>
              <a:rPr lang="en-US" sz="1800">
                <a:solidFill>
                  <a:schemeClr val="tx2"/>
                </a:solidFill>
              </a:rPr>
              <a:t>Granted not earned</a:t>
            </a:r>
          </a:p>
          <a:p>
            <a:r>
              <a:rPr lang="en-US" sz="1800">
                <a:solidFill>
                  <a:schemeClr val="tx2"/>
                </a:solidFill>
              </a:rPr>
              <a:t>In this case, Christian status or background grants this unearned benefit. </a:t>
            </a:r>
          </a:p>
        </p:txBody>
      </p:sp>
    </p:spTree>
    <p:extLst>
      <p:ext uri="{BB962C8B-B14F-4D97-AF65-F5344CB8AC3E}">
        <p14:creationId xmlns:p14="http://schemas.microsoft.com/office/powerpoint/2010/main" val="4291796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BE7EB0-5637-4DAC-B345-A0AC105C8FFB}"/>
              </a:ext>
            </a:extLst>
          </p:cNvPr>
          <p:cNvSpPr>
            <a:spLocks noGrp="1"/>
          </p:cNvSpPr>
          <p:nvPr>
            <p:ph type="title"/>
          </p:nvPr>
        </p:nvSpPr>
        <p:spPr>
          <a:xfrm>
            <a:off x="686834" y="1153572"/>
            <a:ext cx="3200400" cy="4461163"/>
          </a:xfrm>
        </p:spPr>
        <p:txBody>
          <a:bodyPr>
            <a:normAutofit/>
          </a:bodyPr>
          <a:lstStyle/>
          <a:p>
            <a:r>
              <a:rPr lang="en-US">
                <a:solidFill>
                  <a:srgbClr val="FFFFFF"/>
                </a:solidFill>
                <a:latin typeface="Times New Roman" panose="02020603050405020304" pitchFamily="18" charset="0"/>
                <a:cs typeface="Times New Roman" panose="02020603050405020304" pitchFamily="18" charset="0"/>
              </a:rPr>
              <a:t>Supporting Religious Pluralism</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1BF811C-3F69-459A-9913-3DFFCF3AD667}"/>
              </a:ext>
            </a:extLst>
          </p:cNvPr>
          <p:cNvSpPr>
            <a:spLocks noGrp="1"/>
          </p:cNvSpPr>
          <p:nvPr>
            <p:ph idx="1"/>
          </p:nvPr>
        </p:nvSpPr>
        <p:spPr>
          <a:xfrm>
            <a:off x="4447308" y="591344"/>
            <a:ext cx="6906491" cy="5585619"/>
          </a:xfrm>
        </p:spPr>
        <p:txBody>
          <a:bodyPr anchor="ctr">
            <a:normAutofit/>
          </a:bodyPr>
          <a:lstStyle/>
          <a:p>
            <a:r>
              <a:rPr lang="en-US" dirty="0"/>
              <a:t>Monitor media, politicians, and organizations to assess their level of sensitivity to belief inclusion. </a:t>
            </a:r>
          </a:p>
          <a:p>
            <a:r>
              <a:rPr lang="en-US" dirty="0"/>
              <a:t>Encourage belief inclusion in your workplace, in your political representatives, in your school, in your social networks, and at home.</a:t>
            </a:r>
          </a:p>
          <a:p>
            <a:r>
              <a:rPr lang="en-US" dirty="0"/>
              <a:t>As we learn more about other people and their beliefs, customs, and consciousness maybe we will experience a more just, equitable, and peaceful world. </a:t>
            </a:r>
          </a:p>
          <a:p>
            <a:endParaRPr lang="en-US" dirty="0"/>
          </a:p>
        </p:txBody>
      </p:sp>
    </p:spTree>
    <p:extLst>
      <p:ext uri="{BB962C8B-B14F-4D97-AF65-F5344CB8AC3E}">
        <p14:creationId xmlns:p14="http://schemas.microsoft.com/office/powerpoint/2010/main" val="698243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F20B86-433C-4059-ADAB-B4D6AB60BE06}"/>
              </a:ext>
            </a:extLst>
          </p:cNvPr>
          <p:cNvSpPr>
            <a:spLocks noGrp="1"/>
          </p:cNvSpPr>
          <p:nvPr>
            <p:ph type="title"/>
          </p:nvPr>
        </p:nvSpPr>
        <p:spPr>
          <a:xfrm>
            <a:off x="838200" y="365125"/>
            <a:ext cx="5558489" cy="1325563"/>
          </a:xfrm>
        </p:spPr>
        <p:txBody>
          <a:bodyPr>
            <a:normAutofit/>
          </a:bodyPr>
          <a:lstStyle/>
          <a:p>
            <a:r>
              <a:rPr lang="en-US"/>
              <a:t>Christian Privilege . . . . </a:t>
            </a:r>
            <a:endParaRPr lang="en-US" dirty="0"/>
          </a:p>
        </p:txBody>
      </p:sp>
      <p:sp>
        <p:nvSpPr>
          <p:cNvPr id="17"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B1720FA-C1CA-4884-9839-B55C35BF108F}"/>
              </a:ext>
            </a:extLst>
          </p:cNvPr>
          <p:cNvSpPr>
            <a:spLocks noGrp="1"/>
          </p:cNvSpPr>
          <p:nvPr>
            <p:ph idx="1"/>
          </p:nvPr>
        </p:nvSpPr>
        <p:spPr>
          <a:xfrm>
            <a:off x="838200" y="1825625"/>
            <a:ext cx="5558489" cy="4351338"/>
          </a:xfrm>
        </p:spPr>
        <p:txBody>
          <a:bodyPr>
            <a:normAutofit/>
          </a:bodyPr>
          <a:lstStyle/>
          <a:p>
            <a:r>
              <a:rPr lang="en-US" dirty="0"/>
              <a:t>Not monothetic</a:t>
            </a:r>
          </a:p>
          <a:p>
            <a:r>
              <a:rPr lang="en-US" dirty="0"/>
              <a:t>Not a binary (i.e., you either have it or you don’t)</a:t>
            </a:r>
          </a:p>
          <a:p>
            <a:r>
              <a:rPr lang="en-US" dirty="0"/>
              <a:t>A continuum or hierarchy based on:</a:t>
            </a:r>
          </a:p>
          <a:p>
            <a:pPr lvl="1"/>
            <a:r>
              <a:rPr lang="en-US" dirty="0"/>
              <a:t>Historical factors</a:t>
            </a:r>
          </a:p>
          <a:p>
            <a:pPr lvl="1"/>
            <a:r>
              <a:rPr lang="en-US" dirty="0"/>
              <a:t>Numbers of Adherents</a:t>
            </a:r>
          </a:p>
          <a:p>
            <a:pPr lvl="1"/>
            <a:r>
              <a:rPr lang="en-US" dirty="0"/>
              <a:t>Degrees of Social Power (Blumenfeld)</a:t>
            </a:r>
          </a:p>
          <a:p>
            <a:pPr lvl="1"/>
            <a:endParaRPr lang="en-US" dirty="0"/>
          </a:p>
          <a:p>
            <a:pPr lvl="1"/>
            <a:endParaRPr lang="en-US" dirty="0"/>
          </a:p>
          <a:p>
            <a:pPr lvl="1"/>
            <a:endParaRPr lang="en-US" dirty="0"/>
          </a:p>
          <a:p>
            <a:pPr lvl="1"/>
            <a:endParaRPr lang="en-US" dirty="0"/>
          </a:p>
          <a:p>
            <a:pPr lvl="1"/>
            <a:endParaRPr lang="en-US" dirty="0"/>
          </a:p>
        </p:txBody>
      </p:sp>
      <p:sp>
        <p:nvSpPr>
          <p:cNvPr id="19"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3749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8" name="Rectangle 7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9" name="Rectangle 7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Hegemony&#10;(Antonio Gramsci)&#10; How the dominant group successfully&#10;disseminates its particular form of social&#10;reality and so...">
            <a:extLst>
              <a:ext uri="{FF2B5EF4-FFF2-40B4-BE49-F238E27FC236}">
                <a16:creationId xmlns:a16="http://schemas.microsoft.com/office/drawing/2014/main" id="{16651AA5-36A6-4270-9C62-856D2A17ACF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1956" y="643467"/>
            <a:ext cx="7428088"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80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85" name="Freeform: Shape 70">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170" name="Picture 2" descr="Discourse&#10; In the service of hegemony, it&#10;includes the ideas, written&#10;expressions, theoretical&#10;foundations, and language ...">
            <a:extLst>
              <a:ext uri="{FF2B5EF4-FFF2-40B4-BE49-F238E27FC236}">
                <a16:creationId xmlns:a16="http://schemas.microsoft.com/office/drawing/2014/main" id="{271BFF32-9BF6-4A68-BB18-D5B74D76BA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68"/>
          <a:stretch/>
        </p:blipFill>
        <p:spPr bwMode="auto">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497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98596F">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F6528228-88E4-4A17-8A1B-9242C763FECF}"/>
              </a:ext>
            </a:extLst>
          </p:cNvPr>
          <p:cNvSpPr>
            <a:spLocks noGrp="1"/>
          </p:cNvSpPr>
          <p:nvPr>
            <p:ph type="title"/>
          </p:nvPr>
        </p:nvSpPr>
        <p:spPr>
          <a:xfrm>
            <a:off x="524256" y="491260"/>
            <a:ext cx="6594189" cy="1625210"/>
          </a:xfrm>
        </p:spPr>
        <p:txBody>
          <a:bodyPr>
            <a:normAutofit/>
          </a:bodyPr>
          <a:lstStyle/>
          <a:p>
            <a:r>
              <a:rPr lang="en-US">
                <a:solidFill>
                  <a:srgbClr val="FFFFFF"/>
                </a:solidFill>
              </a:rPr>
              <a:t>Christian Hegemony is . . . .</a:t>
            </a:r>
          </a:p>
        </p:txBody>
      </p:sp>
      <p:pic>
        <p:nvPicPr>
          <p:cNvPr id="7" name="Picture 6" descr="Christmas in July | Every Nation Church, New Jersey">
            <a:extLst>
              <a:ext uri="{FF2B5EF4-FFF2-40B4-BE49-F238E27FC236}">
                <a16:creationId xmlns:a16="http://schemas.microsoft.com/office/drawing/2014/main" id="{CF42743A-1C0C-4ABC-8CAA-DBEFA4DE60C5}"/>
              </a:ext>
            </a:extLst>
          </p:cNvPr>
          <p:cNvPicPr/>
          <p:nvPr/>
        </p:nvPicPr>
        <p:blipFill rotWithShape="1">
          <a:blip r:embed="rId2">
            <a:extLst>
              <a:ext uri="{28A0092B-C50C-407E-A947-70E740481C1C}">
                <a14:useLocalDpi xmlns:a14="http://schemas.microsoft.com/office/drawing/2010/main" val="0"/>
              </a:ext>
            </a:extLst>
          </a:blip>
          <a:srcRect t="467" r="1" b="7042"/>
          <a:stretch/>
        </p:blipFill>
        <p:spPr bwMode="auto">
          <a:xfrm>
            <a:off x="327547" y="2454903"/>
            <a:ext cx="7058306" cy="4080254"/>
          </a:xfrm>
          <a:prstGeom prst="rect">
            <a:avLst/>
          </a:prstGeom>
          <a:noFill/>
        </p:spPr>
      </p:pic>
      <p:sp>
        <p:nvSpPr>
          <p:cNvPr id="31"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B97637D3-C590-47E4-8C32-8A8F6F2A0ACB}"/>
              </a:ext>
            </a:extLst>
          </p:cNvPr>
          <p:cNvSpPr>
            <a:spLocks noGrp="1"/>
          </p:cNvSpPr>
          <p:nvPr>
            <p:ph idx="1"/>
          </p:nvPr>
        </p:nvSpPr>
        <p:spPr>
          <a:xfrm>
            <a:off x="8029319" y="917725"/>
            <a:ext cx="3424739" cy="4852362"/>
          </a:xfrm>
        </p:spPr>
        <p:txBody>
          <a:bodyPr anchor="ctr">
            <a:normAutofit/>
          </a:bodyPr>
          <a:lstStyle/>
          <a:p>
            <a:r>
              <a:rPr lang="en-US" sz="2000">
                <a:solidFill>
                  <a:srgbClr val="FFFFFF"/>
                </a:solidFill>
              </a:rPr>
              <a:t>A system of advantages bestowed on Christians.</a:t>
            </a:r>
          </a:p>
          <a:p>
            <a:r>
              <a:rPr lang="en-US" sz="2000">
                <a:solidFill>
                  <a:srgbClr val="FFFFFF"/>
                </a:solidFill>
              </a:rPr>
              <a:t>It is the institutionalization of a Christian norm or standard, which establishes and perpetuates the notion that all people should be Christian thereby privileging Christians and Christianity, &amp; excluding the needs, concerns, ethnic/religious cultural practices, &amp; life experiences of people who are not Christian. </a:t>
            </a:r>
          </a:p>
          <a:p>
            <a:r>
              <a:rPr lang="en-US" sz="2000">
                <a:solidFill>
                  <a:srgbClr val="FFFFFF"/>
                </a:solidFill>
              </a:rPr>
              <a:t>Can be overt or subtle</a:t>
            </a:r>
          </a:p>
          <a:p>
            <a:endParaRPr lang="en-US" sz="2000">
              <a:solidFill>
                <a:srgbClr val="FFFFFF"/>
              </a:solidFill>
            </a:endParaRPr>
          </a:p>
        </p:txBody>
      </p:sp>
    </p:spTree>
    <p:extLst>
      <p:ext uri="{BB962C8B-B14F-4D97-AF65-F5344CB8AC3E}">
        <p14:creationId xmlns:p14="http://schemas.microsoft.com/office/powerpoint/2010/main" val="826117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76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The “Secularization” of Christian&#10;Religious Practices&#10; ">
            <a:extLst>
              <a:ext uri="{FF2B5EF4-FFF2-40B4-BE49-F238E27FC236}">
                <a16:creationId xmlns:a16="http://schemas.microsoft.com/office/drawing/2014/main" id="{4169F5D7-326A-4DE9-ABD0-981CA3337D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1956" y="643467"/>
            <a:ext cx="7428088"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225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3" name="Freeform: Shape 70">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42" name="Picture 2" descr="While some of the religious significance has diminished over time as&#10;traditional Christian religious practice has entered ...">
            <a:extLst>
              <a:ext uri="{FF2B5EF4-FFF2-40B4-BE49-F238E27FC236}">
                <a16:creationId xmlns:a16="http://schemas.microsoft.com/office/drawing/2014/main" id="{65651C7D-A199-4719-9C3C-CF9EB6313C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68"/>
          <a:stretch/>
        </p:blipFill>
        <p:spPr bwMode="auto">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0294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0B8988193668449A33C7829C2EF55D" ma:contentTypeVersion="13" ma:contentTypeDescription="Create a new document." ma:contentTypeScope="" ma:versionID="101bacda71d01a84eea6817c94d46f64">
  <xsd:schema xmlns:xsd="http://www.w3.org/2001/XMLSchema" xmlns:xs="http://www.w3.org/2001/XMLSchema" xmlns:p="http://schemas.microsoft.com/office/2006/metadata/properties" xmlns:ns3="80aa4102-756c-41c1-8176-1871cd7f0112" xmlns:ns4="b773f280-13e7-454d-b096-6edd0ae0c15f" targetNamespace="http://schemas.microsoft.com/office/2006/metadata/properties" ma:root="true" ma:fieldsID="8e77326e5673b57c3bf0bfac57f4b7ee" ns3:_="" ns4:_="">
    <xsd:import namespace="80aa4102-756c-41c1-8176-1871cd7f0112"/>
    <xsd:import namespace="b773f280-13e7-454d-b096-6edd0ae0c15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aa4102-756c-41c1-8176-1871cd7f011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73f280-13e7-454d-b096-6edd0ae0c15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0C8A7C-1D21-420A-96D1-FD60506524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aa4102-756c-41c1-8176-1871cd7f0112"/>
    <ds:schemaRef ds:uri="b773f280-13e7-454d-b096-6edd0ae0c1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A271B1-317A-4F04-A671-7AF2B671ADD9}">
  <ds:schemaRefs>
    <ds:schemaRef ds:uri="http://schemas.microsoft.com/sharepoint/v3/contenttype/forms"/>
  </ds:schemaRefs>
</ds:datastoreItem>
</file>

<file path=customXml/itemProps3.xml><?xml version="1.0" encoding="utf-8"?>
<ds:datastoreItem xmlns:ds="http://schemas.openxmlformats.org/officeDocument/2006/customXml" ds:itemID="{DE1862DE-3F08-4ADB-B87B-10C7A442249E}">
  <ds:schemaRefs>
    <ds:schemaRef ds:uri="http://purl.org/dc/terms/"/>
    <ds:schemaRef ds:uri="http://schemas.openxmlformats.org/package/2006/metadata/core-properties"/>
    <ds:schemaRef ds:uri="http://schemas.microsoft.com/office/2006/documentManagement/types"/>
    <ds:schemaRef ds:uri="80aa4102-756c-41c1-8176-1871cd7f0112"/>
    <ds:schemaRef ds:uri="http://purl.org/dc/elements/1.1/"/>
    <ds:schemaRef ds:uri="http://schemas.microsoft.com/office/infopath/2007/PartnerControls"/>
    <ds:schemaRef ds:uri="b773f280-13e7-454d-b096-6edd0ae0c15f"/>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529</Words>
  <Application>Microsoft Office PowerPoint</Application>
  <PresentationFormat>Widescreen</PresentationFormat>
  <Paragraphs>38</Paragraphs>
  <Slides>30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Times New Roman</vt:lpstr>
      <vt:lpstr>Office Theme</vt:lpstr>
      <vt:lpstr>Thinking through Christian Privilege</vt:lpstr>
      <vt:lpstr>Multiple Ways of Knowing &amp; Thinking </vt:lpstr>
      <vt:lpstr>Privilege . . . .  </vt:lpstr>
      <vt:lpstr>Christian Privilege . . . . </vt:lpstr>
      <vt:lpstr>PowerPoint Presentation</vt:lpstr>
      <vt:lpstr>PowerPoint Presentation</vt:lpstr>
      <vt:lpstr>Christian Hegemony is . .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Supporting Religious Pluralism</vt:lpstr>
      <vt:lpstr>Supporting Religious Pluralism</vt:lpstr>
      <vt:lpstr>Supporting Religious Pluralism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Thinking through Christian Privilege</dc:title>
  <dc:creator>Dreama Moon</dc:creator>
  <cp:lastModifiedBy>Dreama Moon</cp:lastModifiedBy>
  <cp:revision>1</cp:revision>
  <dcterms:created xsi:type="dcterms:W3CDTF">2020-09-06T20:31:21Z</dcterms:created>
  <dcterms:modified xsi:type="dcterms:W3CDTF">2020-09-10T18:22:05Z</dcterms:modified>
</cp:coreProperties>
</file>