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9" r:id="rId2"/>
    <p:sldId id="390" r:id="rId3"/>
    <p:sldId id="340" r:id="rId4"/>
    <p:sldId id="341" r:id="rId5"/>
    <p:sldId id="342" r:id="rId6"/>
    <p:sldId id="345" r:id="rId7"/>
    <p:sldId id="346" r:id="rId8"/>
    <p:sldId id="347" r:id="rId9"/>
    <p:sldId id="349" r:id="rId10"/>
    <p:sldId id="343" r:id="rId11"/>
    <p:sldId id="344" r:id="rId12"/>
    <p:sldId id="352" r:id="rId13"/>
    <p:sldId id="353" r:id="rId14"/>
    <p:sldId id="356" r:id="rId15"/>
    <p:sldId id="351" r:id="rId16"/>
    <p:sldId id="354" r:id="rId17"/>
    <p:sldId id="355" r:id="rId18"/>
    <p:sldId id="368" r:id="rId19"/>
    <p:sldId id="357" r:id="rId20"/>
    <p:sldId id="358" r:id="rId21"/>
    <p:sldId id="359" r:id="rId22"/>
    <p:sldId id="339" r:id="rId23"/>
    <p:sldId id="338" r:id="rId24"/>
    <p:sldId id="337" r:id="rId25"/>
    <p:sldId id="360" r:id="rId26"/>
    <p:sldId id="361" r:id="rId27"/>
    <p:sldId id="362" r:id="rId28"/>
    <p:sldId id="363" r:id="rId29"/>
    <p:sldId id="364" r:id="rId30"/>
    <p:sldId id="365" r:id="rId31"/>
    <p:sldId id="366" r:id="rId32"/>
    <p:sldId id="367"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3678" autoAdjust="0"/>
  </p:normalViewPr>
  <p:slideViewPr>
    <p:cSldViewPr>
      <p:cViewPr varScale="1">
        <p:scale>
          <a:sx n="55" d="100"/>
          <a:sy n="55" d="100"/>
        </p:scale>
        <p:origin x="1496"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862" b="0" i="0" u="none" strike="noStrike" baseline="0" dirty="0">
                <a:solidFill>
                  <a:schemeClr val="bg1"/>
                </a:solidFill>
                <a:effectLst/>
              </a:rPr>
              <a:t>Percentage of 18- to 24-year-olds enrolled in college</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none"/>
          </c:marker>
          <c:cat>
            <c:numRef>
              <c:f>Sheet1!$A$2:$A$48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Sheet1!$B$2:$B$48</c:f>
              <c:numCache>
                <c:formatCode>General</c:formatCode>
                <c:ptCount val="47"/>
                <c:pt idx="0">
                  <c:v>27.055283557731542</c:v>
                </c:pt>
                <c:pt idx="1">
                  <c:v>27.243948765402038</c:v>
                </c:pt>
                <c:pt idx="2">
                  <c:v>27.207678655562983</c:v>
                </c:pt>
                <c:pt idx="3">
                  <c:v>25.52876748339089</c:v>
                </c:pt>
                <c:pt idx="4">
                  <c:v>25.783226713774312</c:v>
                </c:pt>
                <c:pt idx="5">
                  <c:v>27.433890593934812</c:v>
                </c:pt>
                <c:pt idx="6">
                  <c:v>27.644914707624334</c:v>
                </c:pt>
                <c:pt idx="7">
                  <c:v>27.203023921642888</c:v>
                </c:pt>
                <c:pt idx="8">
                  <c:v>26.488478566064899</c:v>
                </c:pt>
                <c:pt idx="9">
                  <c:v>26.297562496471915</c:v>
                </c:pt>
                <c:pt idx="10">
                  <c:v>27.310889707648844</c:v>
                </c:pt>
                <c:pt idx="11">
                  <c:v>27.661573068852576</c:v>
                </c:pt>
                <c:pt idx="12">
                  <c:v>28.129656982141565</c:v>
                </c:pt>
                <c:pt idx="13">
                  <c:v>27.947353607083496</c:v>
                </c:pt>
                <c:pt idx="14">
                  <c:v>28.897347545823077</c:v>
                </c:pt>
                <c:pt idx="15">
                  <c:v>29.985191868314594</c:v>
                </c:pt>
                <c:pt idx="16">
                  <c:v>29.697289852102131</c:v>
                </c:pt>
                <c:pt idx="17">
                  <c:v>31.856561915750113</c:v>
                </c:pt>
                <c:pt idx="18">
                  <c:v>33.226122467808707</c:v>
                </c:pt>
                <c:pt idx="19">
                  <c:v>34.211979083737226</c:v>
                </c:pt>
                <c:pt idx="20">
                  <c:v>35.090897136139837</c:v>
                </c:pt>
                <c:pt idx="21">
                  <c:v>36.757405719925373</c:v>
                </c:pt>
                <c:pt idx="22">
                  <c:v>37.261239918856184</c:v>
                </c:pt>
                <c:pt idx="23">
                  <c:v>36.813024613541742</c:v>
                </c:pt>
                <c:pt idx="24">
                  <c:v>38.103441722891617</c:v>
                </c:pt>
                <c:pt idx="25">
                  <c:v>37.903466794808672</c:v>
                </c:pt>
                <c:pt idx="26">
                  <c:v>39.460639569545755</c:v>
                </c:pt>
                <c:pt idx="27">
                  <c:v>40.571880159902669</c:v>
                </c:pt>
                <c:pt idx="28">
                  <c:v>40.619985432278732</c:v>
                </c:pt>
                <c:pt idx="29">
                  <c:v>39.429426379018466</c:v>
                </c:pt>
                <c:pt idx="30">
                  <c:v>38.721571294916693</c:v>
                </c:pt>
                <c:pt idx="31">
                  <c:v>39.526267138455786</c:v>
                </c:pt>
                <c:pt idx="32">
                  <c:v>40.885588165213221</c:v>
                </c:pt>
                <c:pt idx="33">
                  <c:v>41.551863903423531</c:v>
                </c:pt>
                <c:pt idx="34">
                  <c:v>41.717883028051205</c:v>
                </c:pt>
                <c:pt idx="35">
                  <c:v>42.751296536470598</c:v>
                </c:pt>
                <c:pt idx="36">
                  <c:v>40.989344498947411</c:v>
                </c:pt>
                <c:pt idx="37">
                  <c:v>42.632627932053239</c:v>
                </c:pt>
                <c:pt idx="38">
                  <c:v>44.248301233269956</c:v>
                </c:pt>
                <c:pt idx="39">
                  <c:v>44.974314230558718</c:v>
                </c:pt>
                <c:pt idx="40">
                  <c:v>43.310901515505421</c:v>
                </c:pt>
                <c:pt idx="41">
                  <c:v>44.716769796342291</c:v>
                </c:pt>
                <c:pt idx="42">
                  <c:v>42.112841499661748</c:v>
                </c:pt>
                <c:pt idx="43">
                  <c:v>41.64883538260564</c:v>
                </c:pt>
                <c:pt idx="44">
                  <c:v>42.180209637116974</c:v>
                </c:pt>
                <c:pt idx="45">
                  <c:v>41.759240476158624</c:v>
                </c:pt>
                <c:pt idx="46">
                  <c:v>42.134815097631623</c:v>
                </c:pt>
              </c:numCache>
            </c:numRef>
          </c:val>
          <c:smooth val="0"/>
          <c:extLst>
            <c:ext xmlns:c16="http://schemas.microsoft.com/office/drawing/2014/chart" uri="{C3380CC4-5D6E-409C-BE32-E72D297353CC}">
              <c16:uniqueId val="{00000000-2698-477A-96BA-B4F9B7C6E9C1}"/>
            </c:ext>
          </c:extLst>
        </c:ser>
        <c:ser>
          <c:idx val="1"/>
          <c:order val="1"/>
          <c:tx>
            <c:strRef>
              <c:f>Sheet1!$C$1</c:f>
              <c:strCache>
                <c:ptCount val="1"/>
                <c:pt idx="0">
                  <c:v>Black</c:v>
                </c:pt>
              </c:strCache>
            </c:strRef>
          </c:tx>
          <c:spPr>
            <a:ln w="28575" cap="rnd">
              <a:solidFill>
                <a:schemeClr val="accent2"/>
              </a:solidFill>
              <a:round/>
            </a:ln>
            <a:effectLst/>
          </c:spPr>
          <c:marker>
            <c:symbol val="none"/>
          </c:marker>
          <c:cat>
            <c:numRef>
              <c:f>Sheet1!$A$2:$A$48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Sheet1!$C$2:$C$48</c:f>
              <c:numCache>
                <c:formatCode>0.0</c:formatCode>
                <c:ptCount val="47"/>
                <c:pt idx="0">
                  <c:v>15.453194650817236</c:v>
                </c:pt>
                <c:pt idx="1">
                  <c:v>18.213538032100487</c:v>
                </c:pt>
                <c:pt idx="2">
                  <c:v>18.257157811470453</c:v>
                </c:pt>
                <c:pt idx="3">
                  <c:v>15.899476614257054</c:v>
                </c:pt>
                <c:pt idx="4">
                  <c:v>17.637464769884311</c:v>
                </c:pt>
                <c:pt idx="5">
                  <c:v>20.36866176791176</c:v>
                </c:pt>
                <c:pt idx="6">
                  <c:v>22.500529050586373</c:v>
                </c:pt>
                <c:pt idx="7">
                  <c:v>21.142481144179587</c:v>
                </c:pt>
                <c:pt idx="8">
                  <c:v>20.061301689006878</c:v>
                </c:pt>
                <c:pt idx="9">
                  <c:v>19.75614611240994</c:v>
                </c:pt>
                <c:pt idx="10">
                  <c:v>19.372980049598272</c:v>
                </c:pt>
                <c:pt idx="11">
                  <c:v>19.88637212847684</c:v>
                </c:pt>
                <c:pt idx="12">
                  <c:v>19.937595500376105</c:v>
                </c:pt>
                <c:pt idx="13">
                  <c:v>19.154412532637075</c:v>
                </c:pt>
                <c:pt idx="14">
                  <c:v>20.3286500351143</c:v>
                </c:pt>
                <c:pt idx="15">
                  <c:v>19.643841310447225</c:v>
                </c:pt>
                <c:pt idx="16">
                  <c:v>21.856910772099827</c:v>
                </c:pt>
                <c:pt idx="17">
                  <c:v>22.765907975301623</c:v>
                </c:pt>
                <c:pt idx="18">
                  <c:v>21.243000733359217</c:v>
                </c:pt>
                <c:pt idx="19">
                  <c:v>23.418417037324719</c:v>
                </c:pt>
                <c:pt idx="20">
                  <c:v>25.350268108592644</c:v>
                </c:pt>
                <c:pt idx="21">
                  <c:v>23.494993424242335</c:v>
                </c:pt>
                <c:pt idx="22">
                  <c:v>25.242818264287877</c:v>
                </c:pt>
                <c:pt idx="23">
                  <c:v>24.521504347678029</c:v>
                </c:pt>
                <c:pt idx="24">
                  <c:v>27.650670729864501</c:v>
                </c:pt>
                <c:pt idx="25">
                  <c:v>27.466964810921564</c:v>
                </c:pt>
                <c:pt idx="26">
                  <c:v>27.36819097255297</c:v>
                </c:pt>
                <c:pt idx="27">
                  <c:v>29.832617003567481</c:v>
                </c:pt>
                <c:pt idx="28">
                  <c:v>29.779719687117595</c:v>
                </c:pt>
                <c:pt idx="29">
                  <c:v>30.402803326198896</c:v>
                </c:pt>
                <c:pt idx="30">
                  <c:v>30.507754227414502</c:v>
                </c:pt>
                <c:pt idx="31">
                  <c:v>31.435938964042165</c:v>
                </c:pt>
                <c:pt idx="32">
                  <c:v>31.930056587587906</c:v>
                </c:pt>
                <c:pt idx="33">
                  <c:v>32.291976230895223</c:v>
                </c:pt>
                <c:pt idx="34">
                  <c:v>31.819680421021651</c:v>
                </c:pt>
                <c:pt idx="35">
                  <c:v>33.074585202038207</c:v>
                </c:pt>
                <c:pt idx="36">
                  <c:v>32.640109039104892</c:v>
                </c:pt>
                <c:pt idx="37">
                  <c:v>33.120062314993064</c:v>
                </c:pt>
                <c:pt idx="38">
                  <c:v>32.062987862330004</c:v>
                </c:pt>
                <c:pt idx="39">
                  <c:v>37.741040272123648</c:v>
                </c:pt>
                <c:pt idx="40">
                  <c:v>38.440416863090626</c:v>
                </c:pt>
                <c:pt idx="41">
                  <c:v>37.059785860349592</c:v>
                </c:pt>
                <c:pt idx="42">
                  <c:v>36.366146064551344</c:v>
                </c:pt>
                <c:pt idx="43">
                  <c:v>34.214361602202352</c:v>
                </c:pt>
                <c:pt idx="44">
                  <c:v>32.631756147810712</c:v>
                </c:pt>
                <c:pt idx="45">
                  <c:v>34.924443894614704</c:v>
                </c:pt>
                <c:pt idx="46">
                  <c:v>36.240122907087276</c:v>
                </c:pt>
              </c:numCache>
            </c:numRef>
          </c:val>
          <c:smooth val="0"/>
          <c:extLst>
            <c:ext xmlns:c16="http://schemas.microsoft.com/office/drawing/2014/chart" uri="{C3380CC4-5D6E-409C-BE32-E72D297353CC}">
              <c16:uniqueId val="{00000001-2698-477A-96BA-B4F9B7C6E9C1}"/>
            </c:ext>
          </c:extLst>
        </c:ser>
        <c:ser>
          <c:idx val="2"/>
          <c:order val="2"/>
          <c:tx>
            <c:strRef>
              <c:f>Sheet1!$D$1</c:f>
              <c:strCache>
                <c:ptCount val="1"/>
                <c:pt idx="0">
                  <c:v>Latino/a</c:v>
                </c:pt>
              </c:strCache>
            </c:strRef>
          </c:tx>
          <c:spPr>
            <a:ln w="28575" cap="rnd">
              <a:solidFill>
                <a:schemeClr val="accent3"/>
              </a:solidFill>
              <a:round/>
            </a:ln>
            <a:effectLst/>
          </c:spPr>
          <c:marker>
            <c:symbol val="none"/>
          </c:marker>
          <c:cat>
            <c:numRef>
              <c:f>Sheet1!$A$2:$A$48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Sheet1!$D$2:$D$48</c:f>
              <c:numCache>
                <c:formatCode>General</c:formatCode>
                <c:ptCount val="47"/>
                <c:pt idx="2">
                  <c:v>13.381261821018283</c:v>
                </c:pt>
                <c:pt idx="3">
                  <c:v>16.057509107556836</c:v>
                </c:pt>
                <c:pt idx="4">
                  <c:v>18.02011387063245</c:v>
                </c:pt>
                <c:pt idx="5">
                  <c:v>20.388163615726732</c:v>
                </c:pt>
                <c:pt idx="6">
                  <c:v>19.971918953223195</c:v>
                </c:pt>
                <c:pt idx="7">
                  <c:v>17.239357780256206</c:v>
                </c:pt>
                <c:pt idx="8">
                  <c:v>15.178289568087244</c:v>
                </c:pt>
                <c:pt idx="9">
                  <c:v>16.672797210174991</c:v>
                </c:pt>
                <c:pt idx="10">
                  <c:v>16.061545611878596</c:v>
                </c:pt>
                <c:pt idx="11">
                  <c:v>16.642179830351299</c:v>
                </c:pt>
                <c:pt idx="12">
                  <c:v>16.837473281786426</c:v>
                </c:pt>
                <c:pt idx="13">
                  <c:v>17.268622244691809</c:v>
                </c:pt>
                <c:pt idx="14">
                  <c:v>17.931078911375845</c:v>
                </c:pt>
                <c:pt idx="15">
                  <c:v>16.861547631266667</c:v>
                </c:pt>
                <c:pt idx="16">
                  <c:v>17.643320264059817</c:v>
                </c:pt>
                <c:pt idx="17">
                  <c:v>17.542402308784492</c:v>
                </c:pt>
                <c:pt idx="18">
                  <c:v>17.042467073465215</c:v>
                </c:pt>
                <c:pt idx="19">
                  <c:v>16.086650021404093</c:v>
                </c:pt>
                <c:pt idx="20">
                  <c:v>15.843856089862729</c:v>
                </c:pt>
                <c:pt idx="21">
                  <c:v>17.936530243935696</c:v>
                </c:pt>
                <c:pt idx="22">
                  <c:v>21.265180179165881</c:v>
                </c:pt>
                <c:pt idx="23">
                  <c:v>21.722574835262844</c:v>
                </c:pt>
                <c:pt idx="24">
                  <c:v>18.778436318274824</c:v>
                </c:pt>
                <c:pt idx="25">
                  <c:v>20.684309694929901</c:v>
                </c:pt>
                <c:pt idx="26">
                  <c:v>20.116334301266178</c:v>
                </c:pt>
                <c:pt idx="27">
                  <c:v>22.355328885085576</c:v>
                </c:pt>
                <c:pt idx="28">
                  <c:v>20.421597697613802</c:v>
                </c:pt>
                <c:pt idx="29">
                  <c:v>18.707812334796859</c:v>
                </c:pt>
                <c:pt idx="30">
                  <c:v>21.736452993458272</c:v>
                </c:pt>
                <c:pt idx="31">
                  <c:v>21.702447727776288</c:v>
                </c:pt>
                <c:pt idx="32">
                  <c:v>19.904318303496176</c:v>
                </c:pt>
                <c:pt idx="33">
                  <c:v>23.455639712650544</c:v>
                </c:pt>
                <c:pt idx="34">
                  <c:v>24.717352857223439</c:v>
                </c:pt>
                <c:pt idx="35">
                  <c:v>24.798982596628512</c:v>
                </c:pt>
                <c:pt idx="36">
                  <c:v>23.618709153674249</c:v>
                </c:pt>
                <c:pt idx="37">
                  <c:v>26.572281461963502</c:v>
                </c:pt>
                <c:pt idx="38">
                  <c:v>25.840611650579291</c:v>
                </c:pt>
                <c:pt idx="39">
                  <c:v>27.483150488634045</c:v>
                </c:pt>
                <c:pt idx="40">
                  <c:v>31.911061625485786</c:v>
                </c:pt>
                <c:pt idx="41">
                  <c:v>34.800362900458481</c:v>
                </c:pt>
                <c:pt idx="42">
                  <c:v>37.453848599715705</c:v>
                </c:pt>
                <c:pt idx="43">
                  <c:v>33.788212838212964</c:v>
                </c:pt>
                <c:pt idx="44">
                  <c:v>34.744845541652076</c:v>
                </c:pt>
                <c:pt idx="45">
                  <c:v>36.631947604510955</c:v>
                </c:pt>
                <c:pt idx="46">
                  <c:v>39.224642626644481</c:v>
                </c:pt>
              </c:numCache>
            </c:numRef>
          </c:val>
          <c:smooth val="0"/>
          <c:extLst>
            <c:ext xmlns:c16="http://schemas.microsoft.com/office/drawing/2014/chart" uri="{C3380CC4-5D6E-409C-BE32-E72D297353CC}">
              <c16:uniqueId val="{00000002-2698-477A-96BA-B4F9B7C6E9C1}"/>
            </c:ext>
          </c:extLst>
        </c:ser>
        <c:dLbls>
          <c:showLegendKey val="0"/>
          <c:showVal val="0"/>
          <c:showCatName val="0"/>
          <c:showSerName val="0"/>
          <c:showPercent val="0"/>
          <c:showBubbleSize val="0"/>
        </c:dLbls>
        <c:smooth val="0"/>
        <c:axId val="396145680"/>
        <c:axId val="396150600"/>
      </c:lineChart>
      <c:catAx>
        <c:axId val="39614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96150600"/>
        <c:crosses val="autoZero"/>
        <c:auto val="1"/>
        <c:lblAlgn val="ctr"/>
        <c:lblOffset val="100"/>
        <c:noMultiLvlLbl val="0"/>
      </c:catAx>
      <c:valAx>
        <c:axId val="3961506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961456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National 6-Year</a:t>
            </a:r>
            <a:r>
              <a:rPr lang="en-US" baseline="0" dirty="0">
                <a:solidFill>
                  <a:schemeClr val="bg1"/>
                </a:solidFill>
              </a:rPr>
              <a:t> Graduation Rate</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 Students</c:v>
                </c:pt>
              </c:strCache>
            </c:strRef>
          </c:tx>
          <c:spPr>
            <a:solidFill>
              <a:schemeClr val="accent1"/>
            </a:solidFill>
            <a:ln>
              <a:noFill/>
            </a:ln>
            <a:effectLst/>
          </c:spPr>
          <c:invertIfNegative val="0"/>
          <c:cat>
            <c:numRef>
              <c:f>Sheet1!$A$2:$A$8</c:f>
              <c:numCache>
                <c:formatCode>General</c:formatCode>
                <c:ptCount val="7"/>
                <c:pt idx="0">
                  <c:v>2002</c:v>
                </c:pt>
                <c:pt idx="1">
                  <c:v>2003</c:v>
                </c:pt>
                <c:pt idx="2">
                  <c:v>2004</c:v>
                </c:pt>
                <c:pt idx="3">
                  <c:v>2005</c:v>
                </c:pt>
                <c:pt idx="4">
                  <c:v>2006</c:v>
                </c:pt>
                <c:pt idx="5">
                  <c:v>2007</c:v>
                </c:pt>
                <c:pt idx="6">
                  <c:v>2008</c:v>
                </c:pt>
              </c:numCache>
            </c:numRef>
          </c:cat>
          <c:val>
            <c:numRef>
              <c:f>Sheet1!$B$2:$B$8</c:f>
              <c:numCache>
                <c:formatCode>General</c:formatCode>
                <c:ptCount val="7"/>
                <c:pt idx="0">
                  <c:v>0.57176115725642274</c:v>
                </c:pt>
                <c:pt idx="1">
                  <c:v>0.5780502685565494</c:v>
                </c:pt>
                <c:pt idx="2">
                  <c:v>0.58409830683799591</c:v>
                </c:pt>
                <c:pt idx="3">
                  <c:v>0.58621371630256192</c:v>
                </c:pt>
                <c:pt idx="4">
                  <c:v>0.59177381390924333</c:v>
                </c:pt>
                <c:pt idx="5">
                  <c:v>0.59426336356657394</c:v>
                </c:pt>
                <c:pt idx="6">
                  <c:v>0.59640711153730153</c:v>
                </c:pt>
              </c:numCache>
            </c:numRef>
          </c:val>
          <c:extLst>
            <c:ext xmlns:c16="http://schemas.microsoft.com/office/drawing/2014/chart" uri="{C3380CC4-5D6E-409C-BE32-E72D297353CC}">
              <c16:uniqueId val="{00000000-D6EC-4D22-A7E5-48A24CB5241C}"/>
            </c:ext>
          </c:extLst>
        </c:ser>
        <c:ser>
          <c:idx val="1"/>
          <c:order val="1"/>
          <c:tx>
            <c:strRef>
              <c:f>Sheet1!$C$1</c:f>
              <c:strCache>
                <c:ptCount val="1"/>
                <c:pt idx="0">
                  <c:v>Black students</c:v>
                </c:pt>
              </c:strCache>
            </c:strRef>
          </c:tx>
          <c:spPr>
            <a:solidFill>
              <a:schemeClr val="accent2"/>
            </a:solidFill>
            <a:ln>
              <a:noFill/>
            </a:ln>
            <a:effectLst/>
          </c:spPr>
          <c:invertIfNegative val="0"/>
          <c:cat>
            <c:numRef>
              <c:f>Sheet1!$A$2:$A$8</c:f>
              <c:numCache>
                <c:formatCode>General</c:formatCode>
                <c:ptCount val="7"/>
                <c:pt idx="0">
                  <c:v>2002</c:v>
                </c:pt>
                <c:pt idx="1">
                  <c:v>2003</c:v>
                </c:pt>
                <c:pt idx="2">
                  <c:v>2004</c:v>
                </c:pt>
                <c:pt idx="3">
                  <c:v>2005</c:v>
                </c:pt>
                <c:pt idx="4">
                  <c:v>2006</c:v>
                </c:pt>
                <c:pt idx="5">
                  <c:v>2007</c:v>
                </c:pt>
                <c:pt idx="6">
                  <c:v>2008</c:v>
                </c:pt>
              </c:numCache>
            </c:numRef>
          </c:cat>
          <c:val>
            <c:numRef>
              <c:f>Sheet1!$C$2:$C$8</c:f>
              <c:numCache>
                <c:formatCode>General</c:formatCode>
                <c:ptCount val="7"/>
                <c:pt idx="0">
                  <c:v>0.40084022760595917</c:v>
                </c:pt>
                <c:pt idx="1">
                  <c:v>0.39523258373511516</c:v>
                </c:pt>
                <c:pt idx="2">
                  <c:v>0.39639157470722031</c:v>
                </c:pt>
                <c:pt idx="3">
                  <c:v>0.39454075266793531</c:v>
                </c:pt>
                <c:pt idx="4">
                  <c:v>0.40208090302830057</c:v>
                </c:pt>
                <c:pt idx="5">
                  <c:v>0.40740860166512965</c:v>
                </c:pt>
                <c:pt idx="6">
                  <c:v>0.40901017977041371</c:v>
                </c:pt>
              </c:numCache>
            </c:numRef>
          </c:val>
          <c:extLst>
            <c:ext xmlns:c16="http://schemas.microsoft.com/office/drawing/2014/chart" uri="{C3380CC4-5D6E-409C-BE32-E72D297353CC}">
              <c16:uniqueId val="{00000001-D6EC-4D22-A7E5-48A24CB5241C}"/>
            </c:ext>
          </c:extLst>
        </c:ser>
        <c:dLbls>
          <c:showLegendKey val="0"/>
          <c:showVal val="0"/>
          <c:showCatName val="0"/>
          <c:showSerName val="0"/>
          <c:showPercent val="0"/>
          <c:showBubbleSize val="0"/>
        </c:dLbls>
        <c:gapWidth val="150"/>
        <c:axId val="185269960"/>
        <c:axId val="185270616"/>
      </c:barChart>
      <c:catAx>
        <c:axId val="18526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5270616"/>
        <c:crosses val="autoZero"/>
        <c:auto val="1"/>
        <c:lblAlgn val="ctr"/>
        <c:lblOffset val="100"/>
        <c:noMultiLvlLbl val="0"/>
      </c:catAx>
      <c:valAx>
        <c:axId val="185270616"/>
        <c:scaling>
          <c:orientation val="minMax"/>
          <c:min val="0.300000000000000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5269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0.06291</cdr:x>
      <cdr:y>0.01754</cdr:y>
    </cdr:from>
    <cdr:to>
      <cdr:x>0.19692</cdr:x>
      <cdr:y>0.23029</cdr:y>
    </cdr:to>
    <cdr:sp macro="" textlink="">
      <cdr:nvSpPr>
        <cdr:cNvPr id="2" name="Oval 1">
          <a:extLst xmlns:a="http://schemas.openxmlformats.org/drawingml/2006/main">
            <a:ext uri="{FF2B5EF4-FFF2-40B4-BE49-F238E27FC236}">
              <a16:creationId xmlns:a16="http://schemas.microsoft.com/office/drawing/2014/main" id="{7B82AE1A-6F91-436C-A079-C3007BF1C263}"/>
            </a:ext>
          </a:extLst>
        </cdr:cNvPr>
        <cdr:cNvSpPr/>
      </cdr:nvSpPr>
      <cdr:spPr>
        <a:xfrm xmlns:a="http://schemas.openxmlformats.org/drawingml/2006/main">
          <a:off x="551310" y="76200"/>
          <a:ext cx="1174282" cy="924025"/>
        </a:xfrm>
        <a:prstGeom xmlns:a="http://schemas.openxmlformats.org/drawingml/2006/main" prst="ellipse">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dirty="0"/>
            <a:t>17.1% gap in 2002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5BC91-B9ED-AA45-956E-90C68F3E3275}" type="datetimeFigureOut">
              <a:rPr lang="en-US" smtClean="0"/>
              <a:t>10/13/2018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FACA5-B8F2-BF4E-9B11-E40B53C7F4CC}" type="slidenum">
              <a:rPr lang="en-US" smtClean="0"/>
              <a:t>‹#›</a:t>
            </a:fld>
            <a:endParaRPr lang="en-US"/>
          </a:p>
        </p:txBody>
      </p:sp>
    </p:spTree>
    <p:extLst>
      <p:ext uri="{BB962C8B-B14F-4D97-AF65-F5344CB8AC3E}">
        <p14:creationId xmlns:p14="http://schemas.microsoft.com/office/powerpoint/2010/main" val="1709456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9144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41607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524AF-2B2D-48B5-AFB7-FABF475E078B}"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67832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3008313" cy="1162050"/>
          </a:xfrm>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81400" y="1143000"/>
            <a:ext cx="5111750" cy="4953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62199"/>
            <a:ext cx="3008313" cy="3733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524AF-2B2D-48B5-AFB7-FABF475E078B}"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38561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0"/>
            <a:ext cx="5486400" cy="566738"/>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hasCustomPrompt="1"/>
          </p:nvPr>
        </p:nvSpPr>
        <p:spPr>
          <a:xfrm>
            <a:off x="2743200" y="30480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p:cNvSpPr>
            <a:spLocks noGrp="1"/>
          </p:cNvSpPr>
          <p:nvPr>
            <p:ph type="body" sz="half" idx="2"/>
          </p:nvPr>
        </p:nvSpPr>
        <p:spPr>
          <a:xfrm>
            <a:off x="2743200" y="5181600"/>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524AF-2B2D-48B5-AFB7-FABF475E078B}"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7107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438400" y="1600200"/>
            <a:ext cx="6400800" cy="452596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48371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600200"/>
            <a:ext cx="8610600" cy="452596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662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80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9002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209800"/>
            <a:ext cx="8229600" cy="380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52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600200"/>
            <a:ext cx="8763000" cy="4343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0201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9600"/>
            <a:ext cx="6781801"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09800" y="2895600"/>
            <a:ext cx="6781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524AF-2B2D-48B5-AFB7-FABF475E078B}"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40106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524AF-2B2D-48B5-AFB7-FABF475E078B}"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8296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77000" cy="1143000"/>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524AF-2B2D-48B5-AFB7-FABF475E078B}"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1227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24AF-2B2D-48B5-AFB7-FABF475E078B}"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117850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24AF-2B2D-48B5-AFB7-FABF475E078B}"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6198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24AF-2B2D-48B5-AFB7-FABF475E078B}" type="datetimeFigureOut">
              <a:rPr lang="en-US" smtClean="0"/>
              <a:t>10/13/2018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23CC1-5E81-456A-B3FB-926610524552}" type="slidenum">
              <a:rPr lang="en-US" smtClean="0"/>
              <a:t>‹#›</a:t>
            </a:fld>
            <a:endParaRPr lang="en-US"/>
          </a:p>
        </p:txBody>
      </p:sp>
    </p:spTree>
    <p:extLst>
      <p:ext uri="{BB962C8B-B14F-4D97-AF65-F5344CB8AC3E}">
        <p14:creationId xmlns:p14="http://schemas.microsoft.com/office/powerpoint/2010/main" val="4689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51" r:id="rId5"/>
    <p:sldLayoutId id="2147483652" r:id="rId6"/>
    <p:sldLayoutId id="2147483653" r:id="rId7"/>
    <p:sldLayoutId id="2147483654" r:id="rId8"/>
    <p:sldLayoutId id="2147483662" r:id="rId9"/>
    <p:sldLayoutId id="2147483655" r:id="rId10"/>
    <p:sldLayoutId id="2147483656" r:id="rId11"/>
    <p:sldLayoutId id="2147483657" r:id="rId12"/>
    <p:sldLayoutId id="2147483658"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csusm.edu/coba/signature-programs/bpd/index.html" TargetMode="External"/><Relationship Id="rId2" Type="http://schemas.openxmlformats.org/officeDocument/2006/relationships/hyperlink" Target="https://www.csusm.edu/ipa/datafellows/index.html" TargetMode="External"/><Relationship Id="rId1" Type="http://schemas.openxmlformats.org/officeDocument/2006/relationships/slideLayout" Target="../slideLayouts/slideLayout9.xml"/><Relationship Id="rId4" Type="http://schemas.openxmlformats.org/officeDocument/2006/relationships/hyperlink" Target="https://www.csusm.edu/asc/faculty/cipa.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susm.edu/ougs/students/secondyear.html" TargetMode="External"/><Relationship Id="rId2" Type="http://schemas.openxmlformats.org/officeDocument/2006/relationships/hyperlink" Target="mailto:apetersen@csusm.edu" TargetMode="External"/><Relationship Id="rId1" Type="http://schemas.openxmlformats.org/officeDocument/2006/relationships/slideLayout" Target="../slideLayouts/slideLayout2.xml"/><Relationship Id="rId4" Type="http://schemas.openxmlformats.org/officeDocument/2006/relationships/hyperlink" Target="https://guidebook.com/g/sit201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0F75-65E7-4B95-BB2D-49F18817E619}"/>
              </a:ext>
            </a:extLst>
          </p:cNvPr>
          <p:cNvSpPr>
            <a:spLocks noGrp="1"/>
          </p:cNvSpPr>
          <p:nvPr>
            <p:ph type="ctrTitle"/>
          </p:nvPr>
        </p:nvSpPr>
        <p:spPr>
          <a:xfrm>
            <a:off x="152400" y="3429000"/>
            <a:ext cx="8839200" cy="914400"/>
          </a:xfrm>
        </p:spPr>
        <p:txBody>
          <a:bodyPr>
            <a:noAutofit/>
          </a:bodyPr>
          <a:lstStyle/>
          <a:p>
            <a:r>
              <a:rPr lang="en-US" sz="4000" dirty="0"/>
              <a:t>Mixed-Methods Investigation of Second-Year Success for Black Undergraduates</a:t>
            </a:r>
          </a:p>
        </p:txBody>
      </p:sp>
      <p:sp>
        <p:nvSpPr>
          <p:cNvPr id="3" name="Subtitle 2">
            <a:extLst>
              <a:ext uri="{FF2B5EF4-FFF2-40B4-BE49-F238E27FC236}">
                <a16:creationId xmlns:a16="http://schemas.microsoft.com/office/drawing/2014/main" id="{3958A79A-782C-4B88-9D86-11F4E6E6E95C}"/>
              </a:ext>
            </a:extLst>
          </p:cNvPr>
          <p:cNvSpPr>
            <a:spLocks noGrp="1"/>
          </p:cNvSpPr>
          <p:nvPr>
            <p:ph type="subTitle" idx="1"/>
          </p:nvPr>
        </p:nvSpPr>
        <p:spPr>
          <a:xfrm>
            <a:off x="1371600" y="4572000"/>
            <a:ext cx="6400800" cy="762000"/>
          </a:xfrm>
        </p:spPr>
        <p:txBody>
          <a:bodyPr>
            <a:noAutofit/>
          </a:bodyPr>
          <a:lstStyle/>
          <a:p>
            <a:r>
              <a:rPr lang="en-US" sz="1600" dirty="0">
                <a:solidFill>
                  <a:schemeClr val="bg1">
                    <a:lumMod val="65000"/>
                  </a:schemeClr>
                </a:solidFill>
              </a:rPr>
              <a:t>25th National Conference on Students in Transition</a:t>
            </a:r>
          </a:p>
          <a:p>
            <a:r>
              <a:rPr lang="en-US" sz="1600" dirty="0">
                <a:solidFill>
                  <a:schemeClr val="bg1">
                    <a:lumMod val="65000"/>
                  </a:schemeClr>
                </a:solidFill>
              </a:rPr>
              <a:t>Adam Petersen, Student Success Analyst</a:t>
            </a:r>
          </a:p>
          <a:p>
            <a:r>
              <a:rPr lang="en-US" sz="1600" dirty="0">
                <a:solidFill>
                  <a:schemeClr val="bg1">
                    <a:lumMod val="65000"/>
                  </a:schemeClr>
                </a:solidFill>
              </a:rPr>
              <a:t>Office of Undergraduate Studies, CSU San Marcos</a:t>
            </a:r>
          </a:p>
        </p:txBody>
      </p:sp>
    </p:spTree>
    <p:extLst>
      <p:ext uri="{BB962C8B-B14F-4D97-AF65-F5344CB8AC3E}">
        <p14:creationId xmlns:p14="http://schemas.microsoft.com/office/powerpoint/2010/main" val="327188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0D10AA-E766-4254-AE72-301C7A3EBECF}"/>
              </a:ext>
            </a:extLst>
          </p:cNvPr>
          <p:cNvSpPr>
            <a:spLocks noGrp="1"/>
          </p:cNvSpPr>
          <p:nvPr>
            <p:ph type="title"/>
          </p:nvPr>
        </p:nvSpPr>
        <p:spPr/>
        <p:txBody>
          <a:bodyPr/>
          <a:lstStyle/>
          <a:p>
            <a:r>
              <a:rPr lang="en-US" dirty="0"/>
              <a:t>Methods</a:t>
            </a:r>
          </a:p>
        </p:txBody>
      </p:sp>
      <p:sp>
        <p:nvSpPr>
          <p:cNvPr id="6" name="Text Placeholder 5">
            <a:extLst>
              <a:ext uri="{FF2B5EF4-FFF2-40B4-BE49-F238E27FC236}">
                <a16:creationId xmlns:a16="http://schemas.microsoft.com/office/drawing/2014/main" id="{E193F496-0CAF-4F34-80BD-61E0E2941686}"/>
              </a:ext>
            </a:extLst>
          </p:cNvPr>
          <p:cNvSpPr>
            <a:spLocks noGrp="1"/>
          </p:cNvSpPr>
          <p:nvPr>
            <p:ph type="body" idx="1"/>
          </p:nvPr>
        </p:nvSpPr>
        <p:spPr/>
        <p:txBody>
          <a:bodyPr/>
          <a:lstStyle/>
          <a:p>
            <a:pPr algn="ctr"/>
            <a:r>
              <a:rPr lang="en-US" dirty="0"/>
              <a:t>Research Questions</a:t>
            </a:r>
          </a:p>
        </p:txBody>
      </p:sp>
      <p:sp>
        <p:nvSpPr>
          <p:cNvPr id="3" name="Content Placeholder 2">
            <a:extLst>
              <a:ext uri="{FF2B5EF4-FFF2-40B4-BE49-F238E27FC236}">
                <a16:creationId xmlns:a16="http://schemas.microsoft.com/office/drawing/2014/main" id="{8A8C0BBE-2EF1-480A-A69F-738164693066}"/>
              </a:ext>
            </a:extLst>
          </p:cNvPr>
          <p:cNvSpPr>
            <a:spLocks noGrp="1"/>
          </p:cNvSpPr>
          <p:nvPr>
            <p:ph sz="half" idx="2"/>
          </p:nvPr>
        </p:nvSpPr>
        <p:spPr>
          <a:xfrm>
            <a:off x="457200" y="2174875"/>
            <a:ext cx="4040188" cy="3951288"/>
          </a:xfrm>
        </p:spPr>
        <p:txBody>
          <a:bodyPr>
            <a:normAutofit/>
          </a:bodyPr>
          <a:lstStyle/>
          <a:p>
            <a:pPr marL="0" indent="0">
              <a:buNone/>
            </a:pPr>
            <a:r>
              <a:rPr lang="en-US" dirty="0"/>
              <a:t>Split into two separate research questions:</a:t>
            </a:r>
          </a:p>
          <a:p>
            <a:pPr marL="0" indent="0">
              <a:buNone/>
            </a:pPr>
            <a:endParaRPr lang="en-US" dirty="0"/>
          </a:p>
          <a:p>
            <a:pPr marL="514350" indent="-514350">
              <a:buFont typeface="+mj-lt"/>
              <a:buAutoNum type="arabicPeriod"/>
            </a:pPr>
            <a:r>
              <a:rPr lang="en-US" dirty="0"/>
              <a:t>What factors influence second-year student retention?</a:t>
            </a:r>
          </a:p>
          <a:p>
            <a:pPr marL="514350" indent="-514350">
              <a:buFont typeface="+mj-lt"/>
              <a:buAutoNum type="arabicPeriod"/>
            </a:pPr>
            <a:r>
              <a:rPr lang="en-US" dirty="0"/>
              <a:t>How do African Americans describe their second years in college?</a:t>
            </a:r>
          </a:p>
        </p:txBody>
      </p:sp>
      <p:sp>
        <p:nvSpPr>
          <p:cNvPr id="7" name="Text Placeholder 6">
            <a:extLst>
              <a:ext uri="{FF2B5EF4-FFF2-40B4-BE49-F238E27FC236}">
                <a16:creationId xmlns:a16="http://schemas.microsoft.com/office/drawing/2014/main" id="{24DEF3C7-72AE-482D-AAA9-9E5B570F20BA}"/>
              </a:ext>
            </a:extLst>
          </p:cNvPr>
          <p:cNvSpPr>
            <a:spLocks noGrp="1"/>
          </p:cNvSpPr>
          <p:nvPr>
            <p:ph type="body" sz="quarter" idx="3"/>
          </p:nvPr>
        </p:nvSpPr>
        <p:spPr/>
        <p:txBody>
          <a:bodyPr/>
          <a:lstStyle/>
          <a:p>
            <a:pPr algn="ctr"/>
            <a:r>
              <a:rPr lang="en-US" dirty="0"/>
              <a:t>Methodology</a:t>
            </a:r>
          </a:p>
        </p:txBody>
      </p:sp>
      <p:sp>
        <p:nvSpPr>
          <p:cNvPr id="8" name="Content Placeholder 7">
            <a:extLst>
              <a:ext uri="{FF2B5EF4-FFF2-40B4-BE49-F238E27FC236}">
                <a16:creationId xmlns:a16="http://schemas.microsoft.com/office/drawing/2014/main" id="{94EC1820-9687-4202-B47C-B860091EB38C}"/>
              </a:ext>
            </a:extLst>
          </p:cNvPr>
          <p:cNvSpPr>
            <a:spLocks noGrp="1"/>
          </p:cNvSpPr>
          <p:nvPr>
            <p:ph sz="quarter" idx="4"/>
          </p:nvPr>
        </p:nvSpPr>
        <p:spPr/>
        <p:txBody>
          <a:bodyPr>
            <a:normAutofit/>
          </a:bodyPr>
          <a:lstStyle/>
          <a:p>
            <a:pPr marL="0" indent="0">
              <a:buNone/>
            </a:pPr>
            <a:r>
              <a:rPr lang="en-US" dirty="0"/>
              <a:t>Explanatory sequential mixed methods: QUAN -&gt; </a:t>
            </a:r>
            <a:r>
              <a:rPr lang="en-US" dirty="0" err="1"/>
              <a:t>qual</a:t>
            </a:r>
            <a:endParaRPr lang="en-US" dirty="0"/>
          </a:p>
          <a:p>
            <a:pPr marL="0" indent="0">
              <a:buNone/>
            </a:pPr>
            <a:endParaRPr lang="en-US" dirty="0"/>
          </a:p>
          <a:p>
            <a:pPr marL="457200" indent="-457200">
              <a:buFont typeface="+mj-lt"/>
              <a:buAutoNum type="arabicPeriod"/>
            </a:pPr>
            <a:r>
              <a:rPr lang="en-US" dirty="0"/>
              <a:t>Quantitative study of all second-year students at institution</a:t>
            </a:r>
          </a:p>
          <a:p>
            <a:pPr marL="457200" indent="-457200">
              <a:buFont typeface="+mj-lt"/>
              <a:buAutoNum type="arabicPeriod"/>
            </a:pPr>
            <a:r>
              <a:rPr lang="en-US" dirty="0"/>
              <a:t>Qualitative study of Black second-year students at institution</a:t>
            </a:r>
          </a:p>
        </p:txBody>
      </p:sp>
    </p:spTree>
    <p:extLst>
      <p:ext uri="{BB962C8B-B14F-4D97-AF65-F5344CB8AC3E}">
        <p14:creationId xmlns:p14="http://schemas.microsoft.com/office/powerpoint/2010/main" val="106237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3E2D8B-F5D1-4C26-950A-80DC158EC7EF}"/>
              </a:ext>
            </a:extLst>
          </p:cNvPr>
          <p:cNvSpPr>
            <a:spLocks noGrp="1"/>
          </p:cNvSpPr>
          <p:nvPr>
            <p:ph type="title"/>
          </p:nvPr>
        </p:nvSpPr>
        <p:spPr/>
        <p:txBody>
          <a:bodyPr/>
          <a:lstStyle/>
          <a:p>
            <a:r>
              <a:rPr lang="en-US" dirty="0"/>
              <a:t>Data Collection &amp; Analysis</a:t>
            </a:r>
          </a:p>
        </p:txBody>
      </p:sp>
      <p:sp>
        <p:nvSpPr>
          <p:cNvPr id="10" name="Oval 9">
            <a:extLst>
              <a:ext uri="{FF2B5EF4-FFF2-40B4-BE49-F238E27FC236}">
                <a16:creationId xmlns:a16="http://schemas.microsoft.com/office/drawing/2014/main" id="{C96D9F93-24B4-4480-87D8-6154D7EFC82F}"/>
              </a:ext>
            </a:extLst>
          </p:cNvPr>
          <p:cNvSpPr/>
          <p:nvPr/>
        </p:nvSpPr>
        <p:spPr>
          <a:xfrm>
            <a:off x="1453587" y="3060539"/>
            <a:ext cx="2745130" cy="1372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Initial Quantitative Analysis</a:t>
            </a:r>
          </a:p>
          <a:p>
            <a:pPr algn="ctr"/>
            <a:r>
              <a:rPr lang="en-US" sz="1600" dirty="0"/>
              <a:t>Early Spring 2018</a:t>
            </a:r>
          </a:p>
        </p:txBody>
      </p:sp>
      <p:sp>
        <p:nvSpPr>
          <p:cNvPr id="11" name="Rectangle 10">
            <a:extLst>
              <a:ext uri="{FF2B5EF4-FFF2-40B4-BE49-F238E27FC236}">
                <a16:creationId xmlns:a16="http://schemas.microsoft.com/office/drawing/2014/main" id="{013AD55F-BDEE-4237-8419-7072EDD1A33A}"/>
              </a:ext>
            </a:extLst>
          </p:cNvPr>
          <p:cNvSpPr/>
          <p:nvPr/>
        </p:nvSpPr>
        <p:spPr>
          <a:xfrm>
            <a:off x="1453587" y="1460339"/>
            <a:ext cx="2745130" cy="109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Quantitative Data Collection (Second Year Student Survey)</a:t>
            </a:r>
          </a:p>
          <a:p>
            <a:pPr algn="ctr"/>
            <a:r>
              <a:rPr lang="en-US" sz="1600" dirty="0"/>
              <a:t>Fall 2017</a:t>
            </a:r>
          </a:p>
        </p:txBody>
      </p:sp>
      <p:sp>
        <p:nvSpPr>
          <p:cNvPr id="12" name="Rectangle 11">
            <a:extLst>
              <a:ext uri="{FF2B5EF4-FFF2-40B4-BE49-F238E27FC236}">
                <a16:creationId xmlns:a16="http://schemas.microsoft.com/office/drawing/2014/main" id="{22C1E39B-8446-4519-892D-1BE9B198BC58}"/>
              </a:ext>
            </a:extLst>
          </p:cNvPr>
          <p:cNvSpPr/>
          <p:nvPr/>
        </p:nvSpPr>
        <p:spPr>
          <a:xfrm>
            <a:off x="5105400" y="3218726"/>
            <a:ext cx="2745130" cy="109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Qualitative Data Collection (Second Year Student Success Study)</a:t>
            </a:r>
          </a:p>
          <a:p>
            <a:pPr algn="ctr"/>
            <a:r>
              <a:rPr lang="en-US" sz="1600" dirty="0"/>
              <a:t>Late Spring 2018</a:t>
            </a:r>
          </a:p>
        </p:txBody>
      </p:sp>
      <p:sp>
        <p:nvSpPr>
          <p:cNvPr id="13" name="Oval 12">
            <a:extLst>
              <a:ext uri="{FF2B5EF4-FFF2-40B4-BE49-F238E27FC236}">
                <a16:creationId xmlns:a16="http://schemas.microsoft.com/office/drawing/2014/main" id="{CB903E85-8ADD-492E-914C-F69F43DBEE9A}"/>
              </a:ext>
            </a:extLst>
          </p:cNvPr>
          <p:cNvSpPr/>
          <p:nvPr/>
        </p:nvSpPr>
        <p:spPr>
          <a:xfrm>
            <a:off x="1437190" y="4964574"/>
            <a:ext cx="2745130" cy="1372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Final Quantitative Analysis</a:t>
            </a:r>
          </a:p>
          <a:p>
            <a:pPr algn="ctr"/>
            <a:r>
              <a:rPr lang="en-US" sz="1600" dirty="0"/>
              <a:t>Fall 2018</a:t>
            </a:r>
          </a:p>
        </p:txBody>
      </p:sp>
      <p:sp>
        <p:nvSpPr>
          <p:cNvPr id="14" name="Oval 13">
            <a:extLst>
              <a:ext uri="{FF2B5EF4-FFF2-40B4-BE49-F238E27FC236}">
                <a16:creationId xmlns:a16="http://schemas.microsoft.com/office/drawing/2014/main" id="{48B265D0-42A2-47EA-87B6-570D451CB838}"/>
              </a:ext>
            </a:extLst>
          </p:cNvPr>
          <p:cNvSpPr/>
          <p:nvPr/>
        </p:nvSpPr>
        <p:spPr>
          <a:xfrm>
            <a:off x="5111187" y="4998333"/>
            <a:ext cx="2745130" cy="1372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Qualitative Analysis</a:t>
            </a:r>
          </a:p>
          <a:p>
            <a:pPr algn="ctr"/>
            <a:r>
              <a:rPr lang="en-US" sz="1600" dirty="0"/>
              <a:t>Summer 2018</a:t>
            </a:r>
          </a:p>
        </p:txBody>
      </p:sp>
      <p:sp>
        <p:nvSpPr>
          <p:cNvPr id="16" name="Arrow: Down 15">
            <a:extLst>
              <a:ext uri="{FF2B5EF4-FFF2-40B4-BE49-F238E27FC236}">
                <a16:creationId xmlns:a16="http://schemas.microsoft.com/office/drawing/2014/main" id="{F7D18EBA-9410-44AD-9225-E99EA7C71A36}"/>
              </a:ext>
            </a:extLst>
          </p:cNvPr>
          <p:cNvSpPr/>
          <p:nvPr/>
        </p:nvSpPr>
        <p:spPr>
          <a:xfrm>
            <a:off x="2596587" y="2646936"/>
            <a:ext cx="381000" cy="375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B44E6FF-AC0D-4534-9D34-EE7A53A4EF1C}"/>
              </a:ext>
            </a:extLst>
          </p:cNvPr>
          <p:cNvSpPr/>
          <p:nvPr/>
        </p:nvSpPr>
        <p:spPr>
          <a:xfrm rot="16200000">
            <a:off x="4461558" y="3580145"/>
            <a:ext cx="381000" cy="375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87851C41-F7E3-413B-B17E-C6B2A96338A5}"/>
              </a:ext>
            </a:extLst>
          </p:cNvPr>
          <p:cNvSpPr/>
          <p:nvPr/>
        </p:nvSpPr>
        <p:spPr>
          <a:xfrm>
            <a:off x="6287465" y="4512679"/>
            <a:ext cx="381000" cy="375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urved Right 19">
            <a:extLst>
              <a:ext uri="{FF2B5EF4-FFF2-40B4-BE49-F238E27FC236}">
                <a16:creationId xmlns:a16="http://schemas.microsoft.com/office/drawing/2014/main" id="{9E4D5777-1BEB-4CFB-A0B3-003F7E505ED1}"/>
              </a:ext>
            </a:extLst>
          </p:cNvPr>
          <p:cNvSpPr/>
          <p:nvPr/>
        </p:nvSpPr>
        <p:spPr>
          <a:xfrm>
            <a:off x="492889" y="1923327"/>
            <a:ext cx="838200" cy="39731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36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animBg="1"/>
      <p:bldP spid="17"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ECAB1-D788-47C5-9B09-F5A838D28840}"/>
              </a:ext>
            </a:extLst>
          </p:cNvPr>
          <p:cNvSpPr>
            <a:spLocks noGrp="1"/>
          </p:cNvSpPr>
          <p:nvPr>
            <p:ph type="body" idx="1"/>
          </p:nvPr>
        </p:nvSpPr>
        <p:spPr>
          <a:xfrm>
            <a:off x="2209800" y="1752600"/>
            <a:ext cx="6781800" cy="4724400"/>
          </a:xfrm>
        </p:spPr>
        <p:txBody>
          <a:bodyPr anchor="t">
            <a:normAutofit/>
          </a:bodyPr>
          <a:lstStyle/>
          <a:p>
            <a:pPr marL="0" indent="0">
              <a:buNone/>
            </a:pPr>
            <a:r>
              <a:rPr lang="en-US" sz="2400" b="1" u="sng" dirty="0">
                <a:solidFill>
                  <a:schemeClr val="bg1"/>
                </a:solidFill>
              </a:rPr>
              <a:t>California State University San Marcos (CSUSM)</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Third youngest campus in the CSU system (1989)</a:t>
            </a:r>
          </a:p>
          <a:p>
            <a:pPr marL="342900" indent="-342900">
              <a:buFont typeface="Arial" panose="020B0604020202020204" pitchFamily="34" charset="0"/>
              <a:buChar char="•"/>
            </a:pPr>
            <a:r>
              <a:rPr lang="en-US" sz="2400" dirty="0">
                <a:solidFill>
                  <a:schemeClr val="bg1"/>
                </a:solidFill>
              </a:rPr>
              <a:t>14,000 undergraduates</a:t>
            </a:r>
          </a:p>
          <a:p>
            <a:pPr marL="342900" indent="-342900">
              <a:buFont typeface="Arial" panose="020B0604020202020204" pitchFamily="34" charset="0"/>
              <a:buChar char="•"/>
            </a:pPr>
            <a:r>
              <a:rPr lang="en-US" sz="2400" dirty="0">
                <a:solidFill>
                  <a:schemeClr val="bg1"/>
                </a:solidFill>
              </a:rPr>
              <a:t>Northern San Diego county</a:t>
            </a:r>
          </a:p>
          <a:p>
            <a:pPr marL="342900" indent="-342900">
              <a:buFont typeface="Arial" panose="020B0604020202020204" pitchFamily="34" charset="0"/>
              <a:buChar char="•"/>
            </a:pPr>
            <a:r>
              <a:rPr lang="en-US" sz="2400" dirty="0">
                <a:solidFill>
                  <a:schemeClr val="bg1"/>
                </a:solidFill>
              </a:rPr>
              <a:t>HSI and AANAPISI</a:t>
            </a:r>
          </a:p>
          <a:p>
            <a:pPr marL="342900" indent="-342900">
              <a:buFont typeface="Arial" panose="020B0604020202020204" pitchFamily="34" charset="0"/>
              <a:buChar char="•"/>
            </a:pPr>
            <a:r>
              <a:rPr lang="en-US" sz="2400" dirty="0">
                <a:solidFill>
                  <a:schemeClr val="bg1"/>
                </a:solidFill>
              </a:rPr>
              <a:t>“Low selectivity” category in CSRDE</a:t>
            </a:r>
          </a:p>
          <a:p>
            <a:pPr marL="342900" indent="-342900">
              <a:buFont typeface="Arial" panose="020B0604020202020204" pitchFamily="34" charset="0"/>
              <a:buChar char="•"/>
            </a:pPr>
            <a:r>
              <a:rPr lang="en-US" sz="2400" dirty="0">
                <a:solidFill>
                  <a:schemeClr val="bg1"/>
                </a:solidFill>
              </a:rPr>
              <a:t>Most recent 4Y grad rate: </a:t>
            </a:r>
            <a:r>
              <a:rPr lang="en-US" sz="2400" b="1" dirty="0">
                <a:solidFill>
                  <a:schemeClr val="bg1"/>
                </a:solidFill>
              </a:rPr>
              <a:t>15%</a:t>
            </a:r>
          </a:p>
          <a:p>
            <a:pPr marL="342900" indent="-342900">
              <a:buFont typeface="Arial" panose="020B0604020202020204" pitchFamily="34" charset="0"/>
              <a:buChar char="•"/>
            </a:pPr>
            <a:r>
              <a:rPr lang="en-US" sz="2400" dirty="0">
                <a:solidFill>
                  <a:schemeClr val="bg1"/>
                </a:solidFill>
              </a:rPr>
              <a:t>Most recent 6Y grad rate: </a:t>
            </a:r>
            <a:r>
              <a:rPr lang="en-US" sz="2400" b="1" dirty="0">
                <a:solidFill>
                  <a:schemeClr val="bg1"/>
                </a:solidFill>
              </a:rPr>
              <a:t>53%</a:t>
            </a:r>
          </a:p>
          <a:p>
            <a:endParaRPr lang="en-US" dirty="0"/>
          </a:p>
        </p:txBody>
      </p:sp>
    </p:spTree>
    <p:extLst>
      <p:ext uri="{BB962C8B-B14F-4D97-AF65-F5344CB8AC3E}">
        <p14:creationId xmlns:p14="http://schemas.microsoft.com/office/powerpoint/2010/main" val="17777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DA565-DA76-49B5-ABC3-8B046023617C}"/>
              </a:ext>
            </a:extLst>
          </p:cNvPr>
          <p:cNvSpPr>
            <a:spLocks noGrp="1"/>
          </p:cNvSpPr>
          <p:nvPr>
            <p:ph type="title"/>
          </p:nvPr>
        </p:nvSpPr>
        <p:spPr/>
        <p:txBody>
          <a:bodyPr/>
          <a:lstStyle/>
          <a:p>
            <a:r>
              <a:rPr lang="en-US" dirty="0"/>
              <a:t>Quantitative Phase</a:t>
            </a:r>
          </a:p>
        </p:txBody>
      </p:sp>
      <p:sp>
        <p:nvSpPr>
          <p:cNvPr id="5" name="Content Placeholder 4">
            <a:extLst>
              <a:ext uri="{FF2B5EF4-FFF2-40B4-BE49-F238E27FC236}">
                <a16:creationId xmlns:a16="http://schemas.microsoft.com/office/drawing/2014/main" id="{77CEEFFD-F91F-442C-8EB9-BA68A64414BE}"/>
              </a:ext>
            </a:extLst>
          </p:cNvPr>
          <p:cNvSpPr>
            <a:spLocks noGrp="1"/>
          </p:cNvSpPr>
          <p:nvPr>
            <p:ph sz="half" idx="1"/>
          </p:nvPr>
        </p:nvSpPr>
        <p:spPr/>
        <p:txBody>
          <a:bodyPr>
            <a:normAutofit fontScale="92500" lnSpcReduction="20000"/>
          </a:bodyPr>
          <a:lstStyle/>
          <a:p>
            <a:pPr marL="0" indent="0">
              <a:buNone/>
            </a:pPr>
            <a:r>
              <a:rPr lang="en-US" u="sng" dirty="0"/>
              <a:t>The Second Year Student Survey (SYSS)</a:t>
            </a:r>
          </a:p>
          <a:p>
            <a:r>
              <a:rPr lang="en-US" dirty="0"/>
              <a:t>428 responses (25%)</a:t>
            </a:r>
          </a:p>
          <a:p>
            <a:r>
              <a:rPr lang="en-US" dirty="0"/>
              <a:t>Measured constructs:</a:t>
            </a:r>
          </a:p>
          <a:p>
            <a:pPr lvl="1"/>
            <a:r>
              <a:rPr lang="en-US" dirty="0"/>
              <a:t>Goal and Institutional Commitments</a:t>
            </a:r>
          </a:p>
          <a:p>
            <a:pPr lvl="1"/>
            <a:r>
              <a:rPr lang="en-US" dirty="0"/>
              <a:t>Satisfaction (NSSE and YFCY)</a:t>
            </a:r>
          </a:p>
          <a:p>
            <a:pPr lvl="1"/>
            <a:r>
              <a:rPr lang="en-US" dirty="0"/>
              <a:t>Faculty interaction (YFCY and Pascarella &amp; Terenzini, 1980)</a:t>
            </a:r>
          </a:p>
          <a:p>
            <a:pPr lvl="1"/>
            <a:r>
              <a:rPr lang="en-US" dirty="0"/>
              <a:t>Academic and Social Self-Concept (YFCY)</a:t>
            </a:r>
          </a:p>
        </p:txBody>
      </p:sp>
      <p:sp>
        <p:nvSpPr>
          <p:cNvPr id="6" name="Content Placeholder 5">
            <a:extLst>
              <a:ext uri="{FF2B5EF4-FFF2-40B4-BE49-F238E27FC236}">
                <a16:creationId xmlns:a16="http://schemas.microsoft.com/office/drawing/2014/main" id="{EE593B73-D78D-412F-9B65-D1619E780BE2}"/>
              </a:ext>
            </a:extLst>
          </p:cNvPr>
          <p:cNvSpPr>
            <a:spLocks noGrp="1"/>
          </p:cNvSpPr>
          <p:nvPr>
            <p:ph sz="half" idx="2"/>
          </p:nvPr>
        </p:nvSpPr>
        <p:spPr/>
        <p:txBody>
          <a:bodyPr>
            <a:normAutofit fontScale="92500" lnSpcReduction="20000"/>
          </a:bodyPr>
          <a:lstStyle/>
          <a:p>
            <a:pPr lvl="1"/>
            <a:r>
              <a:rPr lang="en-US" dirty="0"/>
              <a:t>Engaged Learning (Schreiner &amp; Louis, 2011)</a:t>
            </a:r>
          </a:p>
          <a:p>
            <a:pPr lvl="1"/>
            <a:r>
              <a:rPr lang="en-US" dirty="0"/>
              <a:t>Major confidence (</a:t>
            </a:r>
            <a:r>
              <a:rPr lang="en-US" dirty="0" err="1"/>
              <a:t>Nauta</a:t>
            </a:r>
            <a:r>
              <a:rPr lang="en-US" dirty="0"/>
              <a:t>, 2007)</a:t>
            </a:r>
          </a:p>
          <a:p>
            <a:pPr lvl="1"/>
            <a:r>
              <a:rPr lang="en-US" dirty="0"/>
              <a:t>Peer group interactions (Pascarella &amp; Terenzini, 1980)</a:t>
            </a:r>
          </a:p>
          <a:p>
            <a:pPr lvl="1"/>
            <a:r>
              <a:rPr lang="en-US" dirty="0"/>
              <a:t>Perceptions of campus racial climate (Cabrera et al., 1999)</a:t>
            </a:r>
          </a:p>
          <a:p>
            <a:pPr lvl="1"/>
            <a:r>
              <a:rPr lang="en-US" dirty="0"/>
              <a:t>Interpersonal validation (DLE)</a:t>
            </a:r>
          </a:p>
          <a:p>
            <a:pPr lvl="1"/>
            <a:r>
              <a:rPr lang="en-US" dirty="0"/>
              <a:t>Sense of Belonging (YFCY)</a:t>
            </a:r>
          </a:p>
        </p:txBody>
      </p:sp>
    </p:spTree>
    <p:extLst>
      <p:ext uri="{BB962C8B-B14F-4D97-AF65-F5344CB8AC3E}">
        <p14:creationId xmlns:p14="http://schemas.microsoft.com/office/powerpoint/2010/main" val="35991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0516-31E3-4136-9B0B-2669D7F5E036}"/>
              </a:ext>
            </a:extLst>
          </p:cNvPr>
          <p:cNvSpPr>
            <a:spLocks noGrp="1"/>
          </p:cNvSpPr>
          <p:nvPr>
            <p:ph type="title"/>
          </p:nvPr>
        </p:nvSpPr>
        <p:spPr/>
        <p:txBody>
          <a:bodyPr/>
          <a:lstStyle/>
          <a:p>
            <a:r>
              <a:rPr lang="en-US" dirty="0"/>
              <a:t>Quantitative Phase</a:t>
            </a:r>
          </a:p>
        </p:txBody>
      </p:sp>
      <p:sp>
        <p:nvSpPr>
          <p:cNvPr id="3" name="Content Placeholder 2">
            <a:extLst>
              <a:ext uri="{FF2B5EF4-FFF2-40B4-BE49-F238E27FC236}">
                <a16:creationId xmlns:a16="http://schemas.microsoft.com/office/drawing/2014/main" id="{5A713C0B-0EE1-4536-94A7-CA8A69A99CC8}"/>
              </a:ext>
            </a:extLst>
          </p:cNvPr>
          <p:cNvSpPr>
            <a:spLocks noGrp="1"/>
          </p:cNvSpPr>
          <p:nvPr>
            <p:ph idx="1"/>
          </p:nvPr>
        </p:nvSpPr>
        <p:spPr>
          <a:xfrm>
            <a:off x="228600" y="1600200"/>
            <a:ext cx="8763000" cy="4724400"/>
          </a:xfrm>
        </p:spPr>
        <p:txBody>
          <a:bodyPr>
            <a:normAutofit fontScale="92500" lnSpcReduction="20000"/>
          </a:bodyPr>
          <a:lstStyle/>
          <a:p>
            <a:r>
              <a:rPr lang="en-US" dirty="0"/>
              <a:t>We know these constructs are all correlated with one another</a:t>
            </a:r>
          </a:p>
          <a:p>
            <a:r>
              <a:rPr lang="en-US" dirty="0"/>
              <a:t>We cannot determine causality but we can test hypotheses of directionality</a:t>
            </a:r>
          </a:p>
          <a:p>
            <a:r>
              <a:rPr lang="en-US" dirty="0"/>
              <a:t>We do that by building directional models and testing them against our data</a:t>
            </a:r>
          </a:p>
          <a:p>
            <a:r>
              <a:rPr lang="en-US" dirty="0"/>
              <a:t>Structural Equation Modeling (SEM)</a:t>
            </a:r>
          </a:p>
          <a:p>
            <a:pPr lvl="1"/>
            <a:r>
              <a:rPr lang="en-US" dirty="0"/>
              <a:t>Measurement model (factor analysis): </a:t>
            </a:r>
            <a:r>
              <a:rPr lang="en-US" i="1" dirty="0"/>
              <a:t>what are the latent or unobserved variables in the model?</a:t>
            </a:r>
          </a:p>
          <a:p>
            <a:pPr lvl="1"/>
            <a:r>
              <a:rPr lang="en-US" dirty="0"/>
              <a:t>Path model (path analysis): </a:t>
            </a:r>
            <a:r>
              <a:rPr lang="en-US" i="1" dirty="0"/>
              <a:t>what are the relationships between observed and latent/unobserved variables in the model?</a:t>
            </a:r>
          </a:p>
        </p:txBody>
      </p:sp>
    </p:spTree>
    <p:extLst>
      <p:ext uri="{BB962C8B-B14F-4D97-AF65-F5344CB8AC3E}">
        <p14:creationId xmlns:p14="http://schemas.microsoft.com/office/powerpoint/2010/main" val="232514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2322-1806-4F3A-A44D-A815579563BC}"/>
              </a:ext>
            </a:extLst>
          </p:cNvPr>
          <p:cNvSpPr>
            <a:spLocks noGrp="1"/>
          </p:cNvSpPr>
          <p:nvPr>
            <p:ph type="title"/>
          </p:nvPr>
        </p:nvSpPr>
        <p:spPr/>
        <p:txBody>
          <a:bodyPr/>
          <a:lstStyle/>
          <a:p>
            <a:r>
              <a:rPr lang="en-US" dirty="0"/>
              <a:t>Quantitative Phase</a:t>
            </a:r>
          </a:p>
        </p:txBody>
      </p:sp>
      <p:graphicFrame>
        <p:nvGraphicFramePr>
          <p:cNvPr id="4" name="Content Placeholder 3">
            <a:extLst>
              <a:ext uri="{FF2B5EF4-FFF2-40B4-BE49-F238E27FC236}">
                <a16:creationId xmlns:a16="http://schemas.microsoft.com/office/drawing/2014/main" id="{4550E957-68A5-4E93-9AB9-A49916A1FF0C}"/>
              </a:ext>
            </a:extLst>
          </p:cNvPr>
          <p:cNvGraphicFramePr>
            <a:graphicFrameLocks noGrp="1"/>
          </p:cNvGraphicFramePr>
          <p:nvPr>
            <p:ph idx="1"/>
            <p:extLst>
              <p:ext uri="{D42A27DB-BD31-4B8C-83A1-F6EECF244321}">
                <p14:modId xmlns:p14="http://schemas.microsoft.com/office/powerpoint/2010/main" val="117530132"/>
              </p:ext>
            </p:extLst>
          </p:nvPr>
        </p:nvGraphicFramePr>
        <p:xfrm>
          <a:off x="952500" y="1676400"/>
          <a:ext cx="7238999" cy="4772812"/>
        </p:xfrm>
        <a:graphic>
          <a:graphicData uri="http://schemas.openxmlformats.org/drawingml/2006/table">
            <a:tbl>
              <a:tblPr>
                <a:tableStyleId>{5C22544A-7EE6-4342-B048-85BDC9FD1C3A}</a:tableStyleId>
              </a:tblPr>
              <a:tblGrid>
                <a:gridCol w="2949223">
                  <a:extLst>
                    <a:ext uri="{9D8B030D-6E8A-4147-A177-3AD203B41FA5}">
                      <a16:colId xmlns:a16="http://schemas.microsoft.com/office/drawing/2014/main" val="3579644662"/>
                    </a:ext>
                  </a:extLst>
                </a:gridCol>
                <a:gridCol w="1376303">
                  <a:extLst>
                    <a:ext uri="{9D8B030D-6E8A-4147-A177-3AD203B41FA5}">
                      <a16:colId xmlns:a16="http://schemas.microsoft.com/office/drawing/2014/main" val="3238671600"/>
                    </a:ext>
                  </a:extLst>
                </a:gridCol>
                <a:gridCol w="875829">
                  <a:extLst>
                    <a:ext uri="{9D8B030D-6E8A-4147-A177-3AD203B41FA5}">
                      <a16:colId xmlns:a16="http://schemas.microsoft.com/office/drawing/2014/main" val="802091823"/>
                    </a:ext>
                  </a:extLst>
                </a:gridCol>
                <a:gridCol w="1251185">
                  <a:extLst>
                    <a:ext uri="{9D8B030D-6E8A-4147-A177-3AD203B41FA5}">
                      <a16:colId xmlns:a16="http://schemas.microsoft.com/office/drawing/2014/main" val="3945349525"/>
                    </a:ext>
                  </a:extLst>
                </a:gridCol>
                <a:gridCol w="786459">
                  <a:extLst>
                    <a:ext uri="{9D8B030D-6E8A-4147-A177-3AD203B41FA5}">
                      <a16:colId xmlns:a16="http://schemas.microsoft.com/office/drawing/2014/main" val="4133502862"/>
                    </a:ext>
                  </a:extLst>
                </a:gridCol>
              </a:tblGrid>
              <a:tr h="368258">
                <a:tc gridSpan="5">
                  <a:txBody>
                    <a:bodyPr/>
                    <a:lstStyle/>
                    <a:p>
                      <a:pPr algn="ctr" fontAlgn="b"/>
                      <a:r>
                        <a:rPr lang="en-US" sz="1400" b="1" u="none" strike="noStrike" dirty="0">
                          <a:effectLst/>
                        </a:rPr>
                        <a:t>Comparison of Total Population and Survey Sample</a:t>
                      </a:r>
                      <a:endParaRPr lang="en-US" sz="1400" b="1" i="1" u="none" strike="noStrike" dirty="0">
                        <a:solidFill>
                          <a:srgbClr val="000000"/>
                        </a:solidFill>
                        <a:effectLst/>
                        <a:latin typeface="Times New Roman" panose="02020603050405020304" pitchFamily="18" charset="0"/>
                      </a:endParaRPr>
                    </a:p>
                  </a:txBody>
                  <a:tcPr marL="5198" marR="5198" marT="5198" marB="0" anchor="ctr"/>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5198" marR="5198" marT="5198" marB="0" anchor="b"/>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5198" marR="5198" marT="5198" marB="0" anchor="b"/>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5198" marR="5198" marT="5198" marB="0" anchor="b"/>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4111198447"/>
                  </a:ext>
                </a:extLst>
              </a:tr>
              <a:tr h="191658">
                <a:tc>
                  <a:txBody>
                    <a:bodyPr/>
                    <a:lstStyle/>
                    <a:p>
                      <a:pPr algn="l" fontAlgn="b"/>
                      <a:r>
                        <a:rPr lang="en-US" sz="1200" b="1" u="sng" strike="noStrike" dirty="0">
                          <a:effectLst/>
                        </a:rPr>
                        <a:t>Category</a:t>
                      </a:r>
                      <a:endParaRPr lang="en-US" sz="1200" b="1" i="0" u="sng" strike="noStrike" dirty="0">
                        <a:solidFill>
                          <a:srgbClr val="000000"/>
                        </a:solidFill>
                        <a:effectLst/>
                        <a:latin typeface="Times New Roman" panose="02020603050405020304" pitchFamily="18" charset="0"/>
                      </a:endParaRPr>
                    </a:p>
                  </a:txBody>
                  <a:tcPr marL="5198" marR="5198" marT="5198" marB="0" anchor="b"/>
                </a:tc>
                <a:tc gridSpan="2">
                  <a:txBody>
                    <a:bodyPr/>
                    <a:lstStyle/>
                    <a:p>
                      <a:pPr algn="ctr" fontAlgn="b"/>
                      <a:r>
                        <a:rPr lang="en-US" sz="1200" b="1" u="sng" strike="noStrike" dirty="0">
                          <a:effectLst/>
                        </a:rPr>
                        <a:t>All Second-Year Students</a:t>
                      </a:r>
                      <a:endParaRPr lang="en-US" sz="1200" b="1" i="0" u="sng" strike="noStrike" dirty="0">
                        <a:solidFill>
                          <a:srgbClr val="000000"/>
                        </a:solidFill>
                        <a:effectLst/>
                        <a:latin typeface="Times New Roman" panose="02020603050405020304" pitchFamily="18" charset="0"/>
                      </a:endParaRPr>
                    </a:p>
                  </a:txBody>
                  <a:tcPr marL="5198" marR="5198" marT="5198" marB="0" anchor="b"/>
                </a:tc>
                <a:tc hMerge="1">
                  <a:txBody>
                    <a:bodyPr/>
                    <a:lstStyle/>
                    <a:p>
                      <a:endParaRPr lang="en-US"/>
                    </a:p>
                  </a:txBody>
                  <a:tcPr/>
                </a:tc>
                <a:tc gridSpan="2">
                  <a:txBody>
                    <a:bodyPr/>
                    <a:lstStyle/>
                    <a:p>
                      <a:pPr algn="ctr" fontAlgn="b"/>
                      <a:r>
                        <a:rPr lang="en-US" sz="1200" b="1" u="sng" strike="noStrike" dirty="0">
                          <a:effectLst/>
                        </a:rPr>
                        <a:t>Survey Respondents </a:t>
                      </a:r>
                      <a:endParaRPr lang="en-US" sz="1200" b="1" i="0" u="sng" strike="noStrike" dirty="0">
                        <a:solidFill>
                          <a:srgbClr val="000000"/>
                        </a:solidFill>
                        <a:effectLst/>
                        <a:latin typeface="Times New Roman" panose="02020603050405020304" pitchFamily="18" charset="0"/>
                      </a:endParaRPr>
                    </a:p>
                  </a:txBody>
                  <a:tcPr marL="5198" marR="5198" marT="5198" marB="0" anchor="b"/>
                </a:tc>
                <a:tc hMerge="1">
                  <a:txBody>
                    <a:bodyPr/>
                    <a:lstStyle/>
                    <a:p>
                      <a:endParaRPr lang="en-US"/>
                    </a:p>
                  </a:txBody>
                  <a:tcPr/>
                </a:tc>
                <a:extLst>
                  <a:ext uri="{0D108BD9-81ED-4DB2-BD59-A6C34878D82A}">
                    <a16:rowId xmlns:a16="http://schemas.microsoft.com/office/drawing/2014/main" val="1135962945"/>
                  </a:ext>
                </a:extLst>
              </a:tr>
              <a:tr h="191658">
                <a:tc>
                  <a:txBody>
                    <a:bodyPr/>
                    <a:lstStyle/>
                    <a:p>
                      <a:pPr algn="l" fontAlgn="b"/>
                      <a:r>
                        <a:rPr lang="en-US" sz="1200" b="1" u="none" strike="noStrike" dirty="0">
                          <a:effectLst/>
                        </a:rPr>
                        <a:t>Total</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dirty="0">
                          <a:effectLst/>
                        </a:rPr>
                        <a:t>1710</a:t>
                      </a:r>
                      <a:endParaRPr lang="en-US" sz="1200" b="0" i="0"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100.00%</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428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100.00%</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361658228"/>
                  </a:ext>
                </a:extLst>
              </a:tr>
              <a:tr h="191658">
                <a:tc>
                  <a:txBody>
                    <a:bodyPr/>
                    <a:lstStyle/>
                    <a:p>
                      <a:pPr algn="l" fontAlgn="b"/>
                      <a:r>
                        <a:rPr lang="en-US" sz="1200" b="1" u="none" strike="noStrike" dirty="0">
                          <a:effectLst/>
                        </a:rPr>
                        <a:t>Sex</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341678914"/>
                  </a:ext>
                </a:extLst>
              </a:tr>
              <a:tr h="191658">
                <a:tc>
                  <a:txBody>
                    <a:bodyPr/>
                    <a:lstStyle/>
                    <a:p>
                      <a:pPr algn="l" fontAlgn="b"/>
                      <a:r>
                        <a:rPr lang="en-US" sz="1200" u="none" strike="noStrike">
                          <a:effectLst/>
                        </a:rPr>
                        <a:t>Female</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1130</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66.08%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335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78.27%</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840581096"/>
                  </a:ext>
                </a:extLst>
              </a:tr>
              <a:tr h="191658">
                <a:tc>
                  <a:txBody>
                    <a:bodyPr/>
                    <a:lstStyle/>
                    <a:p>
                      <a:pPr algn="l" fontAlgn="b"/>
                      <a:r>
                        <a:rPr lang="en-US" sz="1200" u="none" strike="noStrike">
                          <a:effectLst/>
                        </a:rPr>
                        <a:t>Male</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580</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33.92%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93</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21.73%</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154965214"/>
                  </a:ext>
                </a:extLst>
              </a:tr>
              <a:tr h="191658">
                <a:tc>
                  <a:txBody>
                    <a:bodyPr/>
                    <a:lstStyle/>
                    <a:p>
                      <a:pPr algn="l" fontAlgn="b"/>
                      <a:r>
                        <a:rPr lang="en-US" sz="1200" b="1" u="none" strike="noStrike" dirty="0">
                          <a:effectLst/>
                        </a:rPr>
                        <a:t>Race/Ethnicity</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150962504"/>
                  </a:ext>
                </a:extLst>
              </a:tr>
              <a:tr h="191658">
                <a:tc>
                  <a:txBody>
                    <a:bodyPr/>
                    <a:lstStyle/>
                    <a:p>
                      <a:pPr algn="l" fontAlgn="b"/>
                      <a:r>
                        <a:rPr lang="en-US" sz="1200" u="none" strike="noStrike">
                          <a:effectLst/>
                        </a:rPr>
                        <a:t>Black / African American</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67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3.92%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20</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4.67%</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721888391"/>
                  </a:ext>
                </a:extLst>
              </a:tr>
              <a:tr h="191658">
                <a:tc>
                  <a:txBody>
                    <a:bodyPr/>
                    <a:lstStyle/>
                    <a:p>
                      <a:pPr algn="l" fontAlgn="b"/>
                      <a:r>
                        <a:rPr lang="en-US" sz="1200" u="none" strike="noStrike">
                          <a:effectLst/>
                        </a:rPr>
                        <a:t>Latino/a</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753</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44.04%</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175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40.89%</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3620462977"/>
                  </a:ext>
                </a:extLst>
              </a:tr>
              <a:tr h="191658">
                <a:tc>
                  <a:txBody>
                    <a:bodyPr/>
                    <a:lstStyle/>
                    <a:p>
                      <a:pPr algn="l" fontAlgn="b"/>
                      <a:r>
                        <a:rPr lang="en-US" sz="1200" u="none" strike="noStrike">
                          <a:effectLst/>
                        </a:rPr>
                        <a:t>White</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511</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29.88%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133</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31.07%</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310647446"/>
                  </a:ext>
                </a:extLst>
              </a:tr>
              <a:tr h="191658">
                <a:tc>
                  <a:txBody>
                    <a:bodyPr/>
                    <a:lstStyle/>
                    <a:p>
                      <a:pPr algn="l" fontAlgn="b"/>
                      <a:r>
                        <a:rPr lang="en-US" sz="1200" u="none" strike="noStrike">
                          <a:effectLst/>
                        </a:rPr>
                        <a:t>Underrepresented Minority (URM)</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845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49.42%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201</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46.96%</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390772170"/>
                  </a:ext>
                </a:extLst>
              </a:tr>
              <a:tr h="191658">
                <a:tc>
                  <a:txBody>
                    <a:bodyPr/>
                    <a:lstStyle/>
                    <a:p>
                      <a:pPr algn="l" fontAlgn="b"/>
                      <a:r>
                        <a:rPr lang="en-US" sz="1200" u="none" strike="noStrike">
                          <a:effectLst/>
                        </a:rPr>
                        <a:t>Not Underrepresented Minority</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865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50.58%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227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53.04%</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944252408"/>
                  </a:ext>
                </a:extLst>
              </a:tr>
              <a:tr h="191658">
                <a:tc>
                  <a:txBody>
                    <a:bodyPr/>
                    <a:lstStyle/>
                    <a:p>
                      <a:pPr algn="l" fontAlgn="b"/>
                      <a:r>
                        <a:rPr lang="en-US" sz="1200" b="1" u="none" strike="noStrike" dirty="0">
                          <a:effectLst/>
                        </a:rPr>
                        <a:t>First-Generation Status</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692385470"/>
                  </a:ext>
                </a:extLst>
              </a:tr>
              <a:tr h="191658">
                <a:tc>
                  <a:txBody>
                    <a:bodyPr/>
                    <a:lstStyle/>
                    <a:p>
                      <a:pPr algn="l" fontAlgn="b"/>
                      <a:r>
                        <a:rPr lang="en-US" sz="1200" u="none" strike="noStrike">
                          <a:effectLst/>
                        </a:rPr>
                        <a:t>First in Family to Attend College</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528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30.88%</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117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27.34%</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117558968"/>
                  </a:ext>
                </a:extLst>
              </a:tr>
              <a:tr h="185484">
                <a:tc>
                  <a:txBody>
                    <a:bodyPr/>
                    <a:lstStyle/>
                    <a:p>
                      <a:pPr algn="l" fontAlgn="b"/>
                      <a:r>
                        <a:rPr lang="en-US" sz="1200" u="none" strike="noStrike" dirty="0">
                          <a:effectLst/>
                        </a:rPr>
                        <a:t>Not First in Family to Attend College</a:t>
                      </a:r>
                      <a:endParaRPr lang="en-US" sz="1200" b="0" i="0"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1182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69.12%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311</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72.66%</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4230402221"/>
                  </a:ext>
                </a:extLst>
              </a:tr>
              <a:tr h="191658">
                <a:tc>
                  <a:txBody>
                    <a:bodyPr/>
                    <a:lstStyle/>
                    <a:p>
                      <a:pPr algn="l" fontAlgn="b"/>
                      <a:r>
                        <a:rPr lang="en-US" sz="1200" b="1" u="none" strike="noStrike" dirty="0">
                          <a:effectLst/>
                        </a:rPr>
                        <a:t>Class Standing</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967044152"/>
                  </a:ext>
                </a:extLst>
              </a:tr>
              <a:tr h="191658">
                <a:tc>
                  <a:txBody>
                    <a:bodyPr/>
                    <a:lstStyle/>
                    <a:p>
                      <a:pPr algn="l" fontAlgn="b"/>
                      <a:r>
                        <a:rPr lang="en-US" sz="1200" u="none" strike="noStrike">
                          <a:effectLst/>
                        </a:rPr>
                        <a:t>Freshman (&lt;30 units as of Fall 2017)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1015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59.36%</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197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46.03%</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226261255"/>
                  </a:ext>
                </a:extLst>
              </a:tr>
              <a:tr h="191658">
                <a:tc>
                  <a:txBody>
                    <a:bodyPr/>
                    <a:lstStyle/>
                    <a:p>
                      <a:pPr algn="l" fontAlgn="b"/>
                      <a:r>
                        <a:rPr lang="en-US" sz="1200" u="none" strike="noStrike" dirty="0">
                          <a:effectLst/>
                        </a:rPr>
                        <a:t>Sophomore (30-59 units)</a:t>
                      </a:r>
                      <a:endParaRPr lang="en-US" sz="1200" b="0" i="0"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664</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38.83%</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214</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50.00%</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929448650"/>
                  </a:ext>
                </a:extLst>
              </a:tr>
              <a:tr h="191658">
                <a:tc>
                  <a:txBody>
                    <a:bodyPr/>
                    <a:lstStyle/>
                    <a:p>
                      <a:pPr algn="l" fontAlgn="b"/>
                      <a:r>
                        <a:rPr lang="en-US" sz="1200" u="none" strike="noStrike">
                          <a:effectLst/>
                        </a:rPr>
                        <a:t>Junior (60-89 units)</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29</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1.70%</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15</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3.50%</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2685614366"/>
                  </a:ext>
                </a:extLst>
              </a:tr>
              <a:tr h="191658">
                <a:tc>
                  <a:txBody>
                    <a:bodyPr/>
                    <a:lstStyle/>
                    <a:p>
                      <a:pPr algn="l" fontAlgn="b"/>
                      <a:r>
                        <a:rPr lang="en-US" sz="1200" u="none" strike="noStrike">
                          <a:effectLst/>
                        </a:rPr>
                        <a:t>Senior (90+ units)</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0.12%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2</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0.47%</a:t>
                      </a:r>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3256986641"/>
                  </a:ext>
                </a:extLst>
              </a:tr>
              <a:tr h="191658">
                <a:tc>
                  <a:txBody>
                    <a:bodyPr/>
                    <a:lstStyle/>
                    <a:p>
                      <a:pPr algn="l" fontAlgn="b"/>
                      <a:r>
                        <a:rPr lang="en-US" sz="1200" b="1" u="none" strike="noStrike" dirty="0">
                          <a:effectLst/>
                        </a:rPr>
                        <a:t>Average GPA</a:t>
                      </a:r>
                      <a:endParaRPr lang="en-US" sz="1200" b="1" i="1" u="none" strike="noStrike" dirty="0">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188538830"/>
                  </a:ext>
                </a:extLst>
              </a:tr>
              <a:tr h="191658">
                <a:tc>
                  <a:txBody>
                    <a:bodyPr/>
                    <a:lstStyle/>
                    <a:p>
                      <a:pPr algn="l" fontAlgn="b"/>
                      <a:r>
                        <a:rPr lang="en-US" sz="1200" u="none" strike="noStrike">
                          <a:effectLst/>
                        </a:rPr>
                        <a:t>Fall 2016 (First Term)</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3.247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3.384</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304219215"/>
                  </a:ext>
                </a:extLst>
              </a:tr>
              <a:tr h="191658">
                <a:tc>
                  <a:txBody>
                    <a:bodyPr/>
                    <a:lstStyle/>
                    <a:p>
                      <a:pPr algn="l" fontAlgn="b"/>
                      <a:r>
                        <a:rPr lang="en-US" sz="1200" u="none" strike="noStrike">
                          <a:effectLst/>
                        </a:rPr>
                        <a:t>Spring 2017 (Second Term)</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3.037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3.209</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endParaRPr lang="en-US" sz="1200" b="0" i="0" u="none" strike="noStrike">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258716446"/>
                  </a:ext>
                </a:extLst>
              </a:tr>
              <a:tr h="191658">
                <a:tc>
                  <a:txBody>
                    <a:bodyPr/>
                    <a:lstStyle/>
                    <a:p>
                      <a:pPr algn="l" fontAlgn="b"/>
                      <a:r>
                        <a:rPr lang="en-US" sz="1200" u="none" strike="noStrike">
                          <a:effectLst/>
                        </a:rPr>
                        <a:t>Cumulative GPA as of Fall 2017</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3.106</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a:effectLst/>
                        </a:rPr>
                        <a:t>3.306</a:t>
                      </a:r>
                      <a:endParaRPr lang="en-US" sz="1200" b="0" i="0" u="none" strike="noStrike">
                        <a:solidFill>
                          <a:srgbClr val="000000"/>
                        </a:solidFill>
                        <a:effectLst/>
                        <a:latin typeface="Times New Roman" panose="02020603050405020304" pitchFamily="18" charset="0"/>
                      </a:endParaRPr>
                    </a:p>
                  </a:txBody>
                  <a:tcPr marL="5198" marR="5198" marT="5198"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5198" marR="5198" marT="5198" marB="0" anchor="b"/>
                </a:tc>
                <a:extLst>
                  <a:ext uri="{0D108BD9-81ED-4DB2-BD59-A6C34878D82A}">
                    <a16:rowId xmlns:a16="http://schemas.microsoft.com/office/drawing/2014/main" val="1155232784"/>
                  </a:ext>
                </a:extLst>
              </a:tr>
            </a:tbl>
          </a:graphicData>
        </a:graphic>
      </p:graphicFrame>
      <p:sp>
        <p:nvSpPr>
          <p:cNvPr id="5" name="Rectangle 4">
            <a:extLst>
              <a:ext uri="{FF2B5EF4-FFF2-40B4-BE49-F238E27FC236}">
                <a16:creationId xmlns:a16="http://schemas.microsoft.com/office/drawing/2014/main" id="{2A73D79B-6482-4B2B-A79D-E815C952B8E1}"/>
              </a:ext>
            </a:extLst>
          </p:cNvPr>
          <p:cNvSpPr/>
          <p:nvPr/>
        </p:nvSpPr>
        <p:spPr>
          <a:xfrm>
            <a:off x="812800" y="4876800"/>
            <a:ext cx="52578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A5B9236-71B5-48E1-8C86-ECA331AB397E}"/>
              </a:ext>
            </a:extLst>
          </p:cNvPr>
          <p:cNvSpPr/>
          <p:nvPr/>
        </p:nvSpPr>
        <p:spPr>
          <a:xfrm rot="16200000">
            <a:off x="7569202" y="5333999"/>
            <a:ext cx="533399" cy="533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FC1B2D1-68A8-4CD2-9897-9BA914DDE3AC}"/>
              </a:ext>
            </a:extLst>
          </p:cNvPr>
          <p:cNvSpPr/>
          <p:nvPr/>
        </p:nvSpPr>
        <p:spPr>
          <a:xfrm rot="10800000">
            <a:off x="7050865" y="5864412"/>
            <a:ext cx="533399" cy="533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E297C5-7EBC-40EC-A66F-8795407ADC54}"/>
              </a:ext>
            </a:extLst>
          </p:cNvPr>
          <p:cNvSpPr/>
          <p:nvPr/>
        </p:nvSpPr>
        <p:spPr>
          <a:xfrm>
            <a:off x="7454900" y="2590800"/>
            <a:ext cx="647701"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0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A999-A8C8-4BD9-947B-01CA1FB889E7}"/>
              </a:ext>
            </a:extLst>
          </p:cNvPr>
          <p:cNvSpPr>
            <a:spLocks noGrp="1"/>
          </p:cNvSpPr>
          <p:nvPr>
            <p:ph type="title"/>
          </p:nvPr>
        </p:nvSpPr>
        <p:spPr/>
        <p:txBody>
          <a:bodyPr/>
          <a:lstStyle/>
          <a:p>
            <a:r>
              <a:rPr lang="en-US" dirty="0"/>
              <a:t>Quantitative Phase</a:t>
            </a:r>
          </a:p>
        </p:txBody>
      </p:sp>
      <p:graphicFrame>
        <p:nvGraphicFramePr>
          <p:cNvPr id="4" name="Content Placeholder 3">
            <a:extLst>
              <a:ext uri="{FF2B5EF4-FFF2-40B4-BE49-F238E27FC236}">
                <a16:creationId xmlns:a16="http://schemas.microsoft.com/office/drawing/2014/main" id="{3F1F5A82-0CF8-4DCA-ADDE-290B4FAB776B}"/>
              </a:ext>
            </a:extLst>
          </p:cNvPr>
          <p:cNvGraphicFramePr>
            <a:graphicFrameLocks noGrp="1"/>
          </p:cNvGraphicFramePr>
          <p:nvPr>
            <p:ph idx="1"/>
            <p:extLst>
              <p:ext uri="{D42A27DB-BD31-4B8C-83A1-F6EECF244321}">
                <p14:modId xmlns:p14="http://schemas.microsoft.com/office/powerpoint/2010/main" val="4223590116"/>
              </p:ext>
            </p:extLst>
          </p:nvPr>
        </p:nvGraphicFramePr>
        <p:xfrm>
          <a:off x="228600" y="1600200"/>
          <a:ext cx="8763000" cy="48768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276425265"/>
                    </a:ext>
                  </a:extLst>
                </a:gridCol>
                <a:gridCol w="1371600">
                  <a:extLst>
                    <a:ext uri="{9D8B030D-6E8A-4147-A177-3AD203B41FA5}">
                      <a16:colId xmlns:a16="http://schemas.microsoft.com/office/drawing/2014/main" val="1011465934"/>
                    </a:ext>
                  </a:extLst>
                </a:gridCol>
                <a:gridCol w="2057400">
                  <a:extLst>
                    <a:ext uri="{9D8B030D-6E8A-4147-A177-3AD203B41FA5}">
                      <a16:colId xmlns:a16="http://schemas.microsoft.com/office/drawing/2014/main" val="2908168781"/>
                    </a:ext>
                  </a:extLst>
                </a:gridCol>
                <a:gridCol w="4572000">
                  <a:extLst>
                    <a:ext uri="{9D8B030D-6E8A-4147-A177-3AD203B41FA5}">
                      <a16:colId xmlns:a16="http://schemas.microsoft.com/office/drawing/2014/main" val="1228839953"/>
                    </a:ext>
                  </a:extLst>
                </a:gridCol>
              </a:tblGrid>
              <a:tr h="304800">
                <a:tc>
                  <a:txBody>
                    <a:bodyPr/>
                    <a:lstStyle/>
                    <a:p>
                      <a:pPr algn="ctr"/>
                      <a:r>
                        <a:rPr lang="en-US" sz="1400" dirty="0"/>
                        <a:t>Factor</a:t>
                      </a:r>
                    </a:p>
                  </a:txBody>
                  <a:tcPr/>
                </a:tc>
                <a:tc>
                  <a:txBody>
                    <a:bodyPr/>
                    <a:lstStyle/>
                    <a:p>
                      <a:pPr algn="ctr"/>
                      <a:r>
                        <a:rPr lang="en-US" sz="1400" dirty="0"/>
                        <a:t>Reliability (</a:t>
                      </a:r>
                      <a:r>
                        <a:rPr lang="el-GR" sz="1400" dirty="0">
                          <a:latin typeface="Calibri" panose="020F0502020204030204" pitchFamily="34" charset="0"/>
                          <a:cs typeface="Calibri" panose="020F0502020204030204" pitchFamily="34" charset="0"/>
                        </a:rPr>
                        <a:t>α</a:t>
                      </a:r>
                      <a:r>
                        <a:rPr lang="en-US" sz="1400" dirty="0">
                          <a:latin typeface="Calibri" panose="020F0502020204030204" pitchFamily="34" charset="0"/>
                          <a:cs typeface="Calibri" panose="020F0502020204030204" pitchFamily="34" charset="0"/>
                        </a:rPr>
                        <a:t>)</a:t>
                      </a:r>
                      <a:endParaRPr lang="en-US" sz="1400" dirty="0"/>
                    </a:p>
                  </a:txBody>
                  <a:tcPr/>
                </a:tc>
                <a:tc>
                  <a:txBody>
                    <a:bodyPr/>
                    <a:lstStyle/>
                    <a:p>
                      <a:pPr algn="ctr"/>
                      <a:r>
                        <a:rPr lang="en-US" sz="1400" dirty="0"/>
                        <a:t>Name</a:t>
                      </a:r>
                    </a:p>
                  </a:txBody>
                  <a:tcPr/>
                </a:tc>
                <a:tc>
                  <a:txBody>
                    <a:bodyPr/>
                    <a:lstStyle/>
                    <a:p>
                      <a:pPr algn="ctr"/>
                      <a:r>
                        <a:rPr lang="en-US" sz="1400" dirty="0"/>
                        <a:t>Original associated construct</a:t>
                      </a:r>
                    </a:p>
                  </a:txBody>
                  <a:tcPr/>
                </a:tc>
                <a:extLst>
                  <a:ext uri="{0D108BD9-81ED-4DB2-BD59-A6C34878D82A}">
                    <a16:rowId xmlns:a16="http://schemas.microsoft.com/office/drawing/2014/main" val="853781043"/>
                  </a:ext>
                </a:extLst>
              </a:tr>
              <a:tr h="304800">
                <a:tc>
                  <a:txBody>
                    <a:bodyPr/>
                    <a:lstStyle/>
                    <a:p>
                      <a:pPr algn="ctr"/>
                      <a:r>
                        <a:rPr lang="en-US" sz="1400" dirty="0"/>
                        <a:t>1</a:t>
                      </a:r>
                    </a:p>
                  </a:txBody>
                  <a:tcPr/>
                </a:tc>
                <a:tc>
                  <a:txBody>
                    <a:bodyPr/>
                    <a:lstStyle/>
                    <a:p>
                      <a:pPr algn="ctr"/>
                      <a:r>
                        <a:rPr lang="en-US" sz="1400" dirty="0"/>
                        <a:t>.921</a:t>
                      </a:r>
                    </a:p>
                  </a:txBody>
                  <a:tcPr/>
                </a:tc>
                <a:tc>
                  <a:txBody>
                    <a:bodyPr/>
                    <a:lstStyle/>
                    <a:p>
                      <a:r>
                        <a:rPr lang="en-US" sz="1400" b="1" dirty="0" err="1"/>
                        <a:t>Majorconf</a:t>
                      </a:r>
                      <a:endParaRPr lang="en-US" sz="1400" b="1" dirty="0"/>
                    </a:p>
                  </a:txBody>
                  <a:tcPr/>
                </a:tc>
                <a:tc>
                  <a:txBody>
                    <a:bodyPr/>
                    <a:lstStyle/>
                    <a:p>
                      <a:r>
                        <a:rPr lang="en-US" sz="1400" dirty="0"/>
                        <a:t>Major Confidence</a:t>
                      </a:r>
                    </a:p>
                  </a:txBody>
                  <a:tcPr/>
                </a:tc>
                <a:extLst>
                  <a:ext uri="{0D108BD9-81ED-4DB2-BD59-A6C34878D82A}">
                    <a16:rowId xmlns:a16="http://schemas.microsoft.com/office/drawing/2014/main" val="2471882154"/>
                  </a:ext>
                </a:extLst>
              </a:tr>
              <a:tr h="304800">
                <a:tc>
                  <a:txBody>
                    <a:bodyPr/>
                    <a:lstStyle/>
                    <a:p>
                      <a:pPr algn="ctr"/>
                      <a:r>
                        <a:rPr lang="en-US" sz="1400" dirty="0"/>
                        <a:t>2</a:t>
                      </a:r>
                    </a:p>
                  </a:txBody>
                  <a:tcPr/>
                </a:tc>
                <a:tc>
                  <a:txBody>
                    <a:bodyPr/>
                    <a:lstStyle/>
                    <a:p>
                      <a:pPr algn="ctr"/>
                      <a:r>
                        <a:rPr lang="en-US" sz="1400" dirty="0"/>
                        <a:t>.887</a:t>
                      </a:r>
                    </a:p>
                  </a:txBody>
                  <a:tcPr/>
                </a:tc>
                <a:tc>
                  <a:txBody>
                    <a:bodyPr/>
                    <a:lstStyle/>
                    <a:p>
                      <a:r>
                        <a:rPr lang="en-US" sz="1400" b="1" dirty="0"/>
                        <a:t>Validation</a:t>
                      </a:r>
                    </a:p>
                  </a:txBody>
                  <a:tcPr/>
                </a:tc>
                <a:tc>
                  <a:txBody>
                    <a:bodyPr/>
                    <a:lstStyle/>
                    <a:p>
                      <a:r>
                        <a:rPr lang="en-US" sz="1400" dirty="0"/>
                        <a:t>Interpersonal Validation</a:t>
                      </a:r>
                    </a:p>
                  </a:txBody>
                  <a:tcPr/>
                </a:tc>
                <a:extLst>
                  <a:ext uri="{0D108BD9-81ED-4DB2-BD59-A6C34878D82A}">
                    <a16:rowId xmlns:a16="http://schemas.microsoft.com/office/drawing/2014/main" val="1394509636"/>
                  </a:ext>
                </a:extLst>
              </a:tr>
              <a:tr h="304800">
                <a:tc>
                  <a:txBody>
                    <a:bodyPr/>
                    <a:lstStyle/>
                    <a:p>
                      <a:pPr algn="ctr"/>
                      <a:r>
                        <a:rPr lang="en-US" sz="1400" dirty="0"/>
                        <a:t>3</a:t>
                      </a:r>
                    </a:p>
                  </a:txBody>
                  <a:tcPr/>
                </a:tc>
                <a:tc>
                  <a:txBody>
                    <a:bodyPr/>
                    <a:lstStyle/>
                    <a:p>
                      <a:pPr algn="ctr"/>
                      <a:r>
                        <a:rPr lang="en-US" sz="1400" dirty="0"/>
                        <a:t>.909</a:t>
                      </a:r>
                    </a:p>
                  </a:txBody>
                  <a:tcPr/>
                </a:tc>
                <a:tc>
                  <a:txBody>
                    <a:bodyPr/>
                    <a:lstStyle/>
                    <a:p>
                      <a:r>
                        <a:rPr lang="en-US" sz="1400" b="1" dirty="0" err="1"/>
                        <a:t>Peerfriend</a:t>
                      </a:r>
                      <a:endParaRPr lang="en-US" sz="1400" b="1" dirty="0"/>
                    </a:p>
                  </a:txBody>
                  <a:tcPr/>
                </a:tc>
                <a:tc>
                  <a:txBody>
                    <a:bodyPr/>
                    <a:lstStyle/>
                    <a:p>
                      <a:r>
                        <a:rPr lang="en-US" sz="1400" dirty="0"/>
                        <a:t>Peer Group Interactions</a:t>
                      </a:r>
                    </a:p>
                  </a:txBody>
                  <a:tcPr/>
                </a:tc>
                <a:extLst>
                  <a:ext uri="{0D108BD9-81ED-4DB2-BD59-A6C34878D82A}">
                    <a16:rowId xmlns:a16="http://schemas.microsoft.com/office/drawing/2014/main" val="894790299"/>
                  </a:ext>
                </a:extLst>
              </a:tr>
              <a:tr h="304800">
                <a:tc>
                  <a:txBody>
                    <a:bodyPr/>
                    <a:lstStyle/>
                    <a:p>
                      <a:pPr algn="ctr"/>
                      <a:r>
                        <a:rPr lang="en-US" sz="1400" dirty="0"/>
                        <a:t>4</a:t>
                      </a:r>
                    </a:p>
                  </a:txBody>
                  <a:tcPr/>
                </a:tc>
                <a:tc>
                  <a:txBody>
                    <a:bodyPr/>
                    <a:lstStyle/>
                    <a:p>
                      <a:pPr algn="ctr"/>
                      <a:r>
                        <a:rPr lang="en-US" sz="1400" dirty="0"/>
                        <a:t>.818</a:t>
                      </a:r>
                    </a:p>
                  </a:txBody>
                  <a:tcPr/>
                </a:tc>
                <a:tc>
                  <a:txBody>
                    <a:bodyPr/>
                    <a:lstStyle/>
                    <a:p>
                      <a:r>
                        <a:rPr lang="en-US" sz="1400" b="1" dirty="0" err="1"/>
                        <a:t>Instinteract</a:t>
                      </a:r>
                      <a:endParaRPr lang="en-US" sz="1400" b="1" dirty="0"/>
                    </a:p>
                  </a:txBody>
                  <a:tcPr/>
                </a:tc>
                <a:tc>
                  <a:txBody>
                    <a:bodyPr/>
                    <a:lstStyle/>
                    <a:p>
                      <a:r>
                        <a:rPr lang="en-US" sz="1400" dirty="0"/>
                        <a:t>Satisfaction</a:t>
                      </a:r>
                    </a:p>
                  </a:txBody>
                  <a:tcPr/>
                </a:tc>
                <a:extLst>
                  <a:ext uri="{0D108BD9-81ED-4DB2-BD59-A6C34878D82A}">
                    <a16:rowId xmlns:a16="http://schemas.microsoft.com/office/drawing/2014/main" val="2357349129"/>
                  </a:ext>
                </a:extLst>
              </a:tr>
              <a:tr h="304800">
                <a:tc>
                  <a:txBody>
                    <a:bodyPr/>
                    <a:lstStyle/>
                    <a:p>
                      <a:pPr algn="ctr"/>
                      <a:r>
                        <a:rPr lang="en-US" sz="1400" dirty="0"/>
                        <a:t>5</a:t>
                      </a:r>
                    </a:p>
                  </a:txBody>
                  <a:tcPr/>
                </a:tc>
                <a:tc>
                  <a:txBody>
                    <a:bodyPr/>
                    <a:lstStyle/>
                    <a:p>
                      <a:pPr algn="ctr"/>
                      <a:r>
                        <a:rPr lang="en-US" sz="1400" dirty="0"/>
                        <a:t>.925</a:t>
                      </a:r>
                    </a:p>
                  </a:txBody>
                  <a:tcPr/>
                </a:tc>
                <a:tc>
                  <a:txBody>
                    <a:bodyPr/>
                    <a:lstStyle/>
                    <a:p>
                      <a:r>
                        <a:rPr lang="en-US" sz="1400" b="1" dirty="0" err="1"/>
                        <a:t>Facoutofclass</a:t>
                      </a:r>
                      <a:endParaRPr lang="en-US" sz="1400" b="1" dirty="0"/>
                    </a:p>
                  </a:txBody>
                  <a:tcPr/>
                </a:tc>
                <a:tc>
                  <a:txBody>
                    <a:bodyPr/>
                    <a:lstStyle/>
                    <a:p>
                      <a:r>
                        <a:rPr lang="en-US" sz="1400" dirty="0"/>
                        <a:t>Faculty Interactions</a:t>
                      </a:r>
                    </a:p>
                  </a:txBody>
                  <a:tcPr/>
                </a:tc>
                <a:extLst>
                  <a:ext uri="{0D108BD9-81ED-4DB2-BD59-A6C34878D82A}">
                    <a16:rowId xmlns:a16="http://schemas.microsoft.com/office/drawing/2014/main" val="3146042507"/>
                  </a:ext>
                </a:extLst>
              </a:tr>
              <a:tr h="304800">
                <a:tc>
                  <a:txBody>
                    <a:bodyPr/>
                    <a:lstStyle/>
                    <a:p>
                      <a:pPr algn="ctr"/>
                      <a:r>
                        <a:rPr lang="en-US" sz="1400" dirty="0"/>
                        <a:t>6</a:t>
                      </a:r>
                    </a:p>
                  </a:txBody>
                  <a:tcPr/>
                </a:tc>
                <a:tc>
                  <a:txBody>
                    <a:bodyPr/>
                    <a:lstStyle/>
                    <a:p>
                      <a:pPr algn="ctr"/>
                      <a:r>
                        <a:rPr lang="en-US" sz="1400" dirty="0"/>
                        <a:t>.834</a:t>
                      </a:r>
                    </a:p>
                  </a:txBody>
                  <a:tcPr/>
                </a:tc>
                <a:tc>
                  <a:txBody>
                    <a:bodyPr/>
                    <a:lstStyle/>
                    <a:p>
                      <a:r>
                        <a:rPr lang="en-US" sz="1400" b="1" dirty="0" err="1"/>
                        <a:t>Meanlearning</a:t>
                      </a:r>
                      <a:endParaRPr lang="en-US" sz="1400" b="1" dirty="0"/>
                    </a:p>
                  </a:txBody>
                  <a:tcPr/>
                </a:tc>
                <a:tc>
                  <a:txBody>
                    <a:bodyPr/>
                    <a:lstStyle/>
                    <a:p>
                      <a:r>
                        <a:rPr lang="en-US" sz="1400" dirty="0"/>
                        <a:t>Engaged Learning</a:t>
                      </a:r>
                    </a:p>
                  </a:txBody>
                  <a:tcPr/>
                </a:tc>
                <a:extLst>
                  <a:ext uri="{0D108BD9-81ED-4DB2-BD59-A6C34878D82A}">
                    <a16:rowId xmlns:a16="http://schemas.microsoft.com/office/drawing/2014/main" val="1172393867"/>
                  </a:ext>
                </a:extLst>
              </a:tr>
              <a:tr h="304800">
                <a:tc>
                  <a:txBody>
                    <a:bodyPr/>
                    <a:lstStyle/>
                    <a:p>
                      <a:pPr algn="ctr"/>
                      <a:r>
                        <a:rPr lang="en-US" sz="1400" dirty="0"/>
                        <a:t>7</a:t>
                      </a:r>
                    </a:p>
                  </a:txBody>
                  <a:tcPr/>
                </a:tc>
                <a:tc>
                  <a:txBody>
                    <a:bodyPr/>
                    <a:lstStyle/>
                    <a:p>
                      <a:pPr algn="ctr"/>
                      <a:r>
                        <a:rPr lang="en-US" sz="1400" dirty="0"/>
                        <a:t>.818</a:t>
                      </a:r>
                    </a:p>
                  </a:txBody>
                  <a:tcPr/>
                </a:tc>
                <a:tc>
                  <a:txBody>
                    <a:bodyPr/>
                    <a:lstStyle/>
                    <a:p>
                      <a:r>
                        <a:rPr lang="en-US" sz="1400" b="1" dirty="0" err="1"/>
                        <a:t>Selfconfidence</a:t>
                      </a:r>
                      <a:endParaRPr lang="en-US" sz="1400" b="1" dirty="0"/>
                    </a:p>
                  </a:txBody>
                  <a:tcPr/>
                </a:tc>
                <a:tc>
                  <a:txBody>
                    <a:bodyPr/>
                    <a:lstStyle/>
                    <a:p>
                      <a:r>
                        <a:rPr lang="en-US" sz="1400" dirty="0"/>
                        <a:t>Academic &amp; Social Self-Confidence</a:t>
                      </a:r>
                    </a:p>
                  </a:txBody>
                  <a:tcPr/>
                </a:tc>
                <a:extLst>
                  <a:ext uri="{0D108BD9-81ED-4DB2-BD59-A6C34878D82A}">
                    <a16:rowId xmlns:a16="http://schemas.microsoft.com/office/drawing/2014/main" val="3844997672"/>
                  </a:ext>
                </a:extLst>
              </a:tr>
              <a:tr h="304800">
                <a:tc>
                  <a:txBody>
                    <a:bodyPr/>
                    <a:lstStyle/>
                    <a:p>
                      <a:pPr algn="ctr"/>
                      <a:r>
                        <a:rPr lang="en-US" sz="1400" dirty="0"/>
                        <a:t>8</a:t>
                      </a:r>
                    </a:p>
                  </a:txBody>
                  <a:tcPr/>
                </a:tc>
                <a:tc>
                  <a:txBody>
                    <a:bodyPr/>
                    <a:lstStyle/>
                    <a:p>
                      <a:pPr algn="ctr"/>
                      <a:r>
                        <a:rPr lang="en-US" sz="1400" dirty="0"/>
                        <a:t>.867</a:t>
                      </a:r>
                    </a:p>
                  </a:txBody>
                  <a:tcPr/>
                </a:tc>
                <a:tc>
                  <a:txBody>
                    <a:bodyPr/>
                    <a:lstStyle/>
                    <a:p>
                      <a:r>
                        <a:rPr lang="en-US" sz="1400" b="1" dirty="0" err="1"/>
                        <a:t>Senseofbelonging</a:t>
                      </a:r>
                      <a:endParaRPr lang="en-US" sz="1400" b="1" dirty="0"/>
                    </a:p>
                  </a:txBody>
                  <a:tcPr/>
                </a:tc>
                <a:tc>
                  <a:txBody>
                    <a:bodyPr/>
                    <a:lstStyle/>
                    <a:p>
                      <a:r>
                        <a:rPr lang="en-US" sz="1400" dirty="0"/>
                        <a:t>Sense of Belonging</a:t>
                      </a:r>
                    </a:p>
                  </a:txBody>
                  <a:tcPr/>
                </a:tc>
                <a:extLst>
                  <a:ext uri="{0D108BD9-81ED-4DB2-BD59-A6C34878D82A}">
                    <a16:rowId xmlns:a16="http://schemas.microsoft.com/office/drawing/2014/main" val="2993782176"/>
                  </a:ext>
                </a:extLst>
              </a:tr>
              <a:tr h="304800">
                <a:tc>
                  <a:txBody>
                    <a:bodyPr/>
                    <a:lstStyle/>
                    <a:p>
                      <a:pPr algn="ctr"/>
                      <a:r>
                        <a:rPr lang="en-US" sz="1400" dirty="0"/>
                        <a:t>9</a:t>
                      </a:r>
                    </a:p>
                  </a:txBody>
                  <a:tcPr/>
                </a:tc>
                <a:tc>
                  <a:txBody>
                    <a:bodyPr/>
                    <a:lstStyle/>
                    <a:p>
                      <a:pPr algn="ctr"/>
                      <a:r>
                        <a:rPr lang="en-US" sz="1400" dirty="0"/>
                        <a:t>.823</a:t>
                      </a:r>
                    </a:p>
                  </a:txBody>
                  <a:tcPr/>
                </a:tc>
                <a:tc>
                  <a:txBody>
                    <a:bodyPr/>
                    <a:lstStyle/>
                    <a:p>
                      <a:r>
                        <a:rPr lang="en-US" sz="1400" b="1" dirty="0" err="1"/>
                        <a:t>Classengage</a:t>
                      </a:r>
                      <a:endParaRPr lang="en-US" sz="1400" b="1" dirty="0"/>
                    </a:p>
                  </a:txBody>
                  <a:tcPr/>
                </a:tc>
                <a:tc>
                  <a:txBody>
                    <a:bodyPr/>
                    <a:lstStyle/>
                    <a:p>
                      <a:r>
                        <a:rPr lang="en-US" sz="1400" dirty="0"/>
                        <a:t>Engaged Learning</a:t>
                      </a:r>
                    </a:p>
                  </a:txBody>
                  <a:tcPr/>
                </a:tc>
                <a:extLst>
                  <a:ext uri="{0D108BD9-81ED-4DB2-BD59-A6C34878D82A}">
                    <a16:rowId xmlns:a16="http://schemas.microsoft.com/office/drawing/2014/main" val="3141399627"/>
                  </a:ext>
                </a:extLst>
              </a:tr>
              <a:tr h="304800">
                <a:tc>
                  <a:txBody>
                    <a:bodyPr/>
                    <a:lstStyle/>
                    <a:p>
                      <a:pPr algn="ctr"/>
                      <a:r>
                        <a:rPr lang="en-US" sz="1400" dirty="0"/>
                        <a:t>10</a:t>
                      </a:r>
                    </a:p>
                  </a:txBody>
                  <a:tcPr/>
                </a:tc>
                <a:tc>
                  <a:txBody>
                    <a:bodyPr/>
                    <a:lstStyle/>
                    <a:p>
                      <a:pPr algn="ctr"/>
                      <a:r>
                        <a:rPr lang="en-US" sz="1400" dirty="0"/>
                        <a:t>.765</a:t>
                      </a:r>
                    </a:p>
                  </a:txBody>
                  <a:tcPr/>
                </a:tc>
                <a:tc>
                  <a:txBody>
                    <a:bodyPr/>
                    <a:lstStyle/>
                    <a:p>
                      <a:r>
                        <a:rPr lang="en-US" sz="1400" b="1" dirty="0" err="1"/>
                        <a:t>Genraceclimate</a:t>
                      </a:r>
                      <a:endParaRPr lang="en-US" sz="1400" b="1" dirty="0"/>
                    </a:p>
                  </a:txBody>
                  <a:tcPr/>
                </a:tc>
                <a:tc>
                  <a:txBody>
                    <a:bodyPr/>
                    <a:lstStyle/>
                    <a:p>
                      <a:r>
                        <a:rPr lang="en-US" sz="1400" dirty="0"/>
                        <a:t>Perception of racial climate</a:t>
                      </a:r>
                    </a:p>
                  </a:txBody>
                  <a:tcPr/>
                </a:tc>
                <a:extLst>
                  <a:ext uri="{0D108BD9-81ED-4DB2-BD59-A6C34878D82A}">
                    <a16:rowId xmlns:a16="http://schemas.microsoft.com/office/drawing/2014/main" val="2399932500"/>
                  </a:ext>
                </a:extLst>
              </a:tr>
              <a:tr h="304800">
                <a:tc>
                  <a:txBody>
                    <a:bodyPr/>
                    <a:lstStyle/>
                    <a:p>
                      <a:pPr algn="ctr"/>
                      <a:r>
                        <a:rPr lang="en-US" sz="1400" dirty="0"/>
                        <a:t>11</a:t>
                      </a:r>
                    </a:p>
                  </a:txBody>
                  <a:tcPr/>
                </a:tc>
                <a:tc>
                  <a:txBody>
                    <a:bodyPr/>
                    <a:lstStyle/>
                    <a:p>
                      <a:pPr algn="ctr"/>
                      <a:r>
                        <a:rPr lang="en-US" sz="1400" dirty="0"/>
                        <a:t>.803</a:t>
                      </a:r>
                    </a:p>
                  </a:txBody>
                  <a:tcPr/>
                </a:tc>
                <a:tc>
                  <a:txBody>
                    <a:bodyPr/>
                    <a:lstStyle/>
                    <a:p>
                      <a:r>
                        <a:rPr lang="en-US" sz="1400" b="1" dirty="0" err="1"/>
                        <a:t>Faccare</a:t>
                      </a:r>
                      <a:endParaRPr lang="en-US" sz="1400" b="1" dirty="0"/>
                    </a:p>
                  </a:txBody>
                  <a:tcPr/>
                </a:tc>
                <a:tc>
                  <a:txBody>
                    <a:bodyPr/>
                    <a:lstStyle/>
                    <a:p>
                      <a:r>
                        <a:rPr lang="en-US" sz="1400" dirty="0"/>
                        <a:t>Faculty Interactions</a:t>
                      </a:r>
                    </a:p>
                  </a:txBody>
                  <a:tcPr/>
                </a:tc>
                <a:extLst>
                  <a:ext uri="{0D108BD9-81ED-4DB2-BD59-A6C34878D82A}">
                    <a16:rowId xmlns:a16="http://schemas.microsoft.com/office/drawing/2014/main" val="2223001374"/>
                  </a:ext>
                </a:extLst>
              </a:tr>
              <a:tr h="304800">
                <a:tc>
                  <a:txBody>
                    <a:bodyPr/>
                    <a:lstStyle/>
                    <a:p>
                      <a:pPr algn="ctr"/>
                      <a:r>
                        <a:rPr lang="en-US" sz="1400" dirty="0"/>
                        <a:t>12</a:t>
                      </a:r>
                    </a:p>
                  </a:txBody>
                  <a:tcPr/>
                </a:tc>
                <a:tc>
                  <a:txBody>
                    <a:bodyPr/>
                    <a:lstStyle/>
                    <a:p>
                      <a:pPr algn="ctr"/>
                      <a:r>
                        <a:rPr lang="en-US" sz="1400" dirty="0"/>
                        <a:t>.664</a:t>
                      </a:r>
                    </a:p>
                  </a:txBody>
                  <a:tcPr/>
                </a:tc>
                <a:tc>
                  <a:txBody>
                    <a:bodyPr/>
                    <a:lstStyle/>
                    <a:p>
                      <a:r>
                        <a:rPr lang="en-US" sz="1400" b="1" dirty="0" err="1"/>
                        <a:t>Acadself</a:t>
                      </a:r>
                      <a:endParaRPr lang="en-US" sz="1400" b="1" dirty="0"/>
                    </a:p>
                  </a:txBody>
                  <a:tcPr/>
                </a:tc>
                <a:tc>
                  <a:txBody>
                    <a:bodyPr/>
                    <a:lstStyle/>
                    <a:p>
                      <a:r>
                        <a:rPr lang="en-US" sz="1400" dirty="0"/>
                        <a:t>Academic &amp; Social Self-Confidence</a:t>
                      </a:r>
                    </a:p>
                  </a:txBody>
                  <a:tcPr/>
                </a:tc>
                <a:extLst>
                  <a:ext uri="{0D108BD9-81ED-4DB2-BD59-A6C34878D82A}">
                    <a16:rowId xmlns:a16="http://schemas.microsoft.com/office/drawing/2014/main" val="382687480"/>
                  </a:ext>
                </a:extLst>
              </a:tr>
              <a:tr h="304800">
                <a:tc>
                  <a:txBody>
                    <a:bodyPr/>
                    <a:lstStyle/>
                    <a:p>
                      <a:pPr algn="ctr"/>
                      <a:r>
                        <a:rPr lang="en-US" sz="1400" dirty="0"/>
                        <a:t>13</a:t>
                      </a:r>
                    </a:p>
                  </a:txBody>
                  <a:tcPr/>
                </a:tc>
                <a:tc>
                  <a:txBody>
                    <a:bodyPr/>
                    <a:lstStyle/>
                    <a:p>
                      <a:pPr algn="ctr"/>
                      <a:r>
                        <a:rPr lang="en-US" sz="1400" dirty="0"/>
                        <a:t>.764</a:t>
                      </a:r>
                    </a:p>
                  </a:txBody>
                  <a:tcPr/>
                </a:tc>
                <a:tc>
                  <a:txBody>
                    <a:bodyPr/>
                    <a:lstStyle/>
                    <a:p>
                      <a:r>
                        <a:rPr lang="en-US" sz="1400" b="1" dirty="0" err="1"/>
                        <a:t>Classpart</a:t>
                      </a:r>
                      <a:endParaRPr lang="en-US" sz="1400" b="1" dirty="0"/>
                    </a:p>
                  </a:txBody>
                  <a:tcPr/>
                </a:tc>
                <a:tc>
                  <a:txBody>
                    <a:bodyPr/>
                    <a:lstStyle/>
                    <a:p>
                      <a:r>
                        <a:rPr lang="en-US" sz="1400" dirty="0"/>
                        <a:t>Engaged Learning</a:t>
                      </a:r>
                    </a:p>
                  </a:txBody>
                  <a:tcPr/>
                </a:tc>
                <a:extLst>
                  <a:ext uri="{0D108BD9-81ED-4DB2-BD59-A6C34878D82A}">
                    <a16:rowId xmlns:a16="http://schemas.microsoft.com/office/drawing/2014/main" val="2334098667"/>
                  </a:ext>
                </a:extLst>
              </a:tr>
              <a:tr h="304800">
                <a:tc>
                  <a:txBody>
                    <a:bodyPr/>
                    <a:lstStyle/>
                    <a:p>
                      <a:pPr algn="ctr"/>
                      <a:r>
                        <a:rPr lang="en-US" sz="1400" dirty="0"/>
                        <a:t>14</a:t>
                      </a:r>
                    </a:p>
                  </a:txBody>
                  <a:tcPr/>
                </a:tc>
                <a:tc>
                  <a:txBody>
                    <a:bodyPr/>
                    <a:lstStyle/>
                    <a:p>
                      <a:pPr algn="ctr"/>
                      <a:r>
                        <a:rPr lang="en-US" sz="1400" dirty="0"/>
                        <a:t>.813</a:t>
                      </a:r>
                    </a:p>
                  </a:txBody>
                  <a:tcPr/>
                </a:tc>
                <a:tc>
                  <a:txBody>
                    <a:bodyPr/>
                    <a:lstStyle/>
                    <a:p>
                      <a:r>
                        <a:rPr lang="en-US" sz="1400" b="1" dirty="0"/>
                        <a:t>Satisfaction</a:t>
                      </a:r>
                    </a:p>
                  </a:txBody>
                  <a:tcPr/>
                </a:tc>
                <a:tc>
                  <a:txBody>
                    <a:bodyPr/>
                    <a:lstStyle/>
                    <a:p>
                      <a:r>
                        <a:rPr lang="en-US" sz="1400" dirty="0"/>
                        <a:t>Satisfaction</a:t>
                      </a:r>
                    </a:p>
                  </a:txBody>
                  <a:tcPr/>
                </a:tc>
                <a:extLst>
                  <a:ext uri="{0D108BD9-81ED-4DB2-BD59-A6C34878D82A}">
                    <a16:rowId xmlns:a16="http://schemas.microsoft.com/office/drawing/2014/main" val="2307633955"/>
                  </a:ext>
                </a:extLst>
              </a:tr>
              <a:tr h="304800">
                <a:tc>
                  <a:txBody>
                    <a:bodyPr/>
                    <a:lstStyle/>
                    <a:p>
                      <a:pPr algn="ctr"/>
                      <a:r>
                        <a:rPr lang="en-US" sz="1400" dirty="0"/>
                        <a:t>15</a:t>
                      </a:r>
                    </a:p>
                  </a:txBody>
                  <a:tcPr/>
                </a:tc>
                <a:tc>
                  <a:txBody>
                    <a:bodyPr/>
                    <a:lstStyle/>
                    <a:p>
                      <a:pPr algn="ctr"/>
                      <a:r>
                        <a:rPr lang="en-US" sz="1400" dirty="0"/>
                        <a:t>.484</a:t>
                      </a:r>
                    </a:p>
                  </a:txBody>
                  <a:tcPr/>
                </a:tc>
                <a:tc>
                  <a:txBody>
                    <a:bodyPr/>
                    <a:lstStyle/>
                    <a:p>
                      <a:r>
                        <a:rPr lang="en-US" sz="1400" b="1" dirty="0" err="1"/>
                        <a:t>Peerisolation</a:t>
                      </a:r>
                      <a:endParaRPr lang="en-US" sz="1400" b="1" dirty="0"/>
                    </a:p>
                  </a:txBody>
                  <a:tcPr/>
                </a:tc>
                <a:tc>
                  <a:txBody>
                    <a:bodyPr/>
                    <a:lstStyle/>
                    <a:p>
                      <a:r>
                        <a:rPr lang="en-US" sz="1400" dirty="0"/>
                        <a:t>Peer Group Interactions</a:t>
                      </a:r>
                    </a:p>
                  </a:txBody>
                  <a:tcPr/>
                </a:tc>
                <a:extLst>
                  <a:ext uri="{0D108BD9-81ED-4DB2-BD59-A6C34878D82A}">
                    <a16:rowId xmlns:a16="http://schemas.microsoft.com/office/drawing/2014/main" val="2825025647"/>
                  </a:ext>
                </a:extLst>
              </a:tr>
            </a:tbl>
          </a:graphicData>
        </a:graphic>
      </p:graphicFrame>
    </p:spTree>
    <p:extLst>
      <p:ext uri="{BB962C8B-B14F-4D97-AF65-F5344CB8AC3E}">
        <p14:creationId xmlns:p14="http://schemas.microsoft.com/office/powerpoint/2010/main" val="289527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09009B-1CDC-4B4D-A728-F9A97A682FAC}"/>
              </a:ext>
            </a:extLst>
          </p:cNvPr>
          <p:cNvSpPr>
            <a:spLocks noGrp="1"/>
          </p:cNvSpPr>
          <p:nvPr>
            <p:ph type="title"/>
          </p:nvPr>
        </p:nvSpPr>
        <p:spPr/>
        <p:txBody>
          <a:bodyPr/>
          <a:lstStyle/>
          <a:p>
            <a:r>
              <a:rPr lang="en-US" dirty="0"/>
              <a:t>Quantitative Phase</a:t>
            </a:r>
          </a:p>
        </p:txBody>
      </p:sp>
      <p:pic>
        <p:nvPicPr>
          <p:cNvPr id="7" name="Content Placeholder 6">
            <a:extLst>
              <a:ext uri="{FF2B5EF4-FFF2-40B4-BE49-F238E27FC236}">
                <a16:creationId xmlns:a16="http://schemas.microsoft.com/office/drawing/2014/main" id="{DBC1A0AC-2A2C-479B-B6FF-DACB50DA26CB}"/>
              </a:ext>
            </a:extLst>
          </p:cNvPr>
          <p:cNvPicPr>
            <a:picLocks noGrp="1" noChangeAspect="1"/>
          </p:cNvPicPr>
          <p:nvPr>
            <p:ph sz="half" idx="1"/>
          </p:nvPr>
        </p:nvPicPr>
        <p:blipFill rotWithShape="1">
          <a:blip r:embed="rId2"/>
          <a:srcRect r="26415"/>
          <a:stretch/>
        </p:blipFill>
        <p:spPr>
          <a:xfrm>
            <a:off x="304800" y="2156247"/>
            <a:ext cx="3657600" cy="3840906"/>
          </a:xfrm>
          <a:prstGeom prst="rect">
            <a:avLst/>
          </a:prstGeom>
        </p:spPr>
      </p:pic>
      <p:sp>
        <p:nvSpPr>
          <p:cNvPr id="9" name="Content Placeholder 8">
            <a:extLst>
              <a:ext uri="{FF2B5EF4-FFF2-40B4-BE49-F238E27FC236}">
                <a16:creationId xmlns:a16="http://schemas.microsoft.com/office/drawing/2014/main" id="{711966E3-BE90-42C0-AF9A-6005B3F2A769}"/>
              </a:ext>
            </a:extLst>
          </p:cNvPr>
          <p:cNvSpPr>
            <a:spLocks noGrp="1"/>
          </p:cNvSpPr>
          <p:nvPr>
            <p:ph sz="half" idx="2"/>
          </p:nvPr>
        </p:nvSpPr>
        <p:spPr>
          <a:xfrm>
            <a:off x="4114800" y="1600200"/>
            <a:ext cx="4572000" cy="4953000"/>
          </a:xfrm>
        </p:spPr>
        <p:txBody>
          <a:bodyPr>
            <a:normAutofit fontScale="77500" lnSpcReduction="20000"/>
          </a:bodyPr>
          <a:lstStyle/>
          <a:p>
            <a:pPr marL="0" indent="0">
              <a:buNone/>
            </a:pPr>
            <a:r>
              <a:rPr lang="en-US" dirty="0"/>
              <a:t>Four latent variables:</a:t>
            </a:r>
          </a:p>
          <a:p>
            <a:r>
              <a:rPr lang="en-US" dirty="0"/>
              <a:t>Relationships (</a:t>
            </a:r>
            <a:r>
              <a:rPr lang="en-US" b="1" dirty="0"/>
              <a:t>RELATN</a:t>
            </a:r>
            <a:r>
              <a:rPr lang="en-US" dirty="0"/>
              <a:t>)</a:t>
            </a:r>
          </a:p>
          <a:p>
            <a:pPr lvl="1"/>
            <a:r>
              <a:rPr lang="en-US" dirty="0" err="1"/>
              <a:t>Peerfriend</a:t>
            </a:r>
            <a:endParaRPr lang="en-US" dirty="0"/>
          </a:p>
          <a:p>
            <a:pPr lvl="1"/>
            <a:r>
              <a:rPr lang="en-US" dirty="0" err="1"/>
              <a:t>Facoutofclass</a:t>
            </a:r>
            <a:endParaRPr lang="en-US" dirty="0"/>
          </a:p>
          <a:p>
            <a:pPr lvl="1"/>
            <a:r>
              <a:rPr lang="en-US" dirty="0"/>
              <a:t>Validation</a:t>
            </a:r>
          </a:p>
          <a:p>
            <a:r>
              <a:rPr lang="en-US" dirty="0"/>
              <a:t>Belonging (</a:t>
            </a:r>
            <a:r>
              <a:rPr lang="en-US" b="1" dirty="0"/>
              <a:t>BELONG</a:t>
            </a:r>
            <a:r>
              <a:rPr lang="en-US" dirty="0"/>
              <a:t>)</a:t>
            </a:r>
          </a:p>
          <a:p>
            <a:pPr lvl="1"/>
            <a:r>
              <a:rPr lang="en-US" dirty="0" err="1"/>
              <a:t>Senseofbelonging</a:t>
            </a:r>
            <a:endParaRPr lang="en-US" dirty="0"/>
          </a:p>
          <a:p>
            <a:pPr lvl="1"/>
            <a:r>
              <a:rPr lang="en-US" dirty="0"/>
              <a:t>Satisfaction</a:t>
            </a:r>
          </a:p>
          <a:p>
            <a:pPr lvl="1"/>
            <a:r>
              <a:rPr lang="en-US" dirty="0" err="1"/>
              <a:t>Instinteract</a:t>
            </a:r>
            <a:endParaRPr lang="en-US" dirty="0"/>
          </a:p>
          <a:p>
            <a:r>
              <a:rPr lang="en-US" dirty="0"/>
              <a:t>Self-Confidence (</a:t>
            </a:r>
            <a:r>
              <a:rPr lang="en-US" b="1" dirty="0"/>
              <a:t>CONFID</a:t>
            </a:r>
            <a:r>
              <a:rPr lang="en-US" dirty="0"/>
              <a:t>)</a:t>
            </a:r>
          </a:p>
          <a:p>
            <a:pPr lvl="1"/>
            <a:r>
              <a:rPr lang="en-US" dirty="0" err="1"/>
              <a:t>Acadself</a:t>
            </a:r>
            <a:endParaRPr lang="en-US" dirty="0"/>
          </a:p>
          <a:p>
            <a:pPr lvl="1"/>
            <a:r>
              <a:rPr lang="en-US" dirty="0" err="1"/>
              <a:t>Selfconfidence</a:t>
            </a:r>
            <a:endParaRPr lang="en-US" dirty="0"/>
          </a:p>
          <a:p>
            <a:r>
              <a:rPr lang="en-US" dirty="0"/>
              <a:t>Academic Engagement (</a:t>
            </a:r>
            <a:r>
              <a:rPr lang="en-US" b="1" dirty="0"/>
              <a:t>ENGLRN</a:t>
            </a:r>
            <a:r>
              <a:rPr lang="en-US" dirty="0"/>
              <a:t>)</a:t>
            </a:r>
          </a:p>
          <a:p>
            <a:pPr lvl="1"/>
            <a:r>
              <a:rPr lang="en-US" dirty="0" err="1"/>
              <a:t>Majorconf</a:t>
            </a:r>
            <a:endParaRPr lang="en-US" dirty="0"/>
          </a:p>
          <a:p>
            <a:pPr lvl="1"/>
            <a:r>
              <a:rPr lang="en-US" dirty="0" err="1"/>
              <a:t>Classengage</a:t>
            </a:r>
            <a:endParaRPr lang="en-US" dirty="0"/>
          </a:p>
          <a:p>
            <a:pPr lvl="1"/>
            <a:r>
              <a:rPr lang="en-US" dirty="0" err="1"/>
              <a:t>Meanlearning</a:t>
            </a:r>
            <a:endParaRPr lang="en-US" dirty="0"/>
          </a:p>
        </p:txBody>
      </p:sp>
    </p:spTree>
    <p:extLst>
      <p:ext uri="{BB962C8B-B14F-4D97-AF65-F5344CB8AC3E}">
        <p14:creationId xmlns:p14="http://schemas.microsoft.com/office/powerpoint/2010/main" val="12485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09009B-1CDC-4B4D-A728-F9A97A682FAC}"/>
              </a:ext>
            </a:extLst>
          </p:cNvPr>
          <p:cNvSpPr>
            <a:spLocks noGrp="1"/>
          </p:cNvSpPr>
          <p:nvPr>
            <p:ph type="title"/>
          </p:nvPr>
        </p:nvSpPr>
        <p:spPr/>
        <p:txBody>
          <a:bodyPr/>
          <a:lstStyle/>
          <a:p>
            <a:r>
              <a:rPr lang="en-US" dirty="0"/>
              <a:t>Quantitative Phase</a:t>
            </a:r>
          </a:p>
        </p:txBody>
      </p:sp>
      <p:pic>
        <p:nvPicPr>
          <p:cNvPr id="7" name="Content Placeholder 6">
            <a:extLst>
              <a:ext uri="{FF2B5EF4-FFF2-40B4-BE49-F238E27FC236}">
                <a16:creationId xmlns:a16="http://schemas.microsoft.com/office/drawing/2014/main" id="{DBC1A0AC-2A2C-479B-B6FF-DACB50DA26CB}"/>
              </a:ext>
            </a:extLst>
          </p:cNvPr>
          <p:cNvPicPr>
            <a:picLocks noGrp="1" noChangeAspect="1"/>
          </p:cNvPicPr>
          <p:nvPr>
            <p:ph sz="half" idx="1"/>
          </p:nvPr>
        </p:nvPicPr>
        <p:blipFill rotWithShape="1">
          <a:blip r:embed="rId2"/>
          <a:srcRect r="26415"/>
          <a:stretch/>
        </p:blipFill>
        <p:spPr>
          <a:xfrm>
            <a:off x="304800" y="2156247"/>
            <a:ext cx="3657600" cy="3840906"/>
          </a:xfrm>
          <a:prstGeom prst="rect">
            <a:avLst/>
          </a:prstGeom>
        </p:spPr>
      </p:pic>
      <p:sp>
        <p:nvSpPr>
          <p:cNvPr id="9" name="Content Placeholder 8">
            <a:extLst>
              <a:ext uri="{FF2B5EF4-FFF2-40B4-BE49-F238E27FC236}">
                <a16:creationId xmlns:a16="http://schemas.microsoft.com/office/drawing/2014/main" id="{711966E3-BE90-42C0-AF9A-6005B3F2A769}"/>
              </a:ext>
            </a:extLst>
          </p:cNvPr>
          <p:cNvSpPr>
            <a:spLocks noGrp="1"/>
          </p:cNvSpPr>
          <p:nvPr>
            <p:ph sz="half" idx="2"/>
          </p:nvPr>
        </p:nvSpPr>
        <p:spPr>
          <a:xfrm>
            <a:off x="4114800" y="1600200"/>
            <a:ext cx="4572000" cy="4953000"/>
          </a:xfrm>
        </p:spPr>
        <p:txBody>
          <a:bodyPr>
            <a:normAutofit lnSpcReduction="10000"/>
          </a:bodyPr>
          <a:lstStyle/>
          <a:p>
            <a:pPr marL="0" indent="0">
              <a:buNone/>
            </a:pPr>
            <a:r>
              <a:rPr lang="en-US" dirty="0"/>
              <a:t>Not included in these latent variables:</a:t>
            </a:r>
          </a:p>
          <a:p>
            <a:r>
              <a:rPr lang="en-US" dirty="0" err="1"/>
              <a:t>Faccare</a:t>
            </a:r>
            <a:endParaRPr lang="en-US" dirty="0"/>
          </a:p>
          <a:p>
            <a:r>
              <a:rPr lang="en-US" dirty="0" err="1"/>
              <a:t>Classpart</a:t>
            </a:r>
            <a:endParaRPr lang="en-US" dirty="0"/>
          </a:p>
          <a:p>
            <a:r>
              <a:rPr lang="en-US" dirty="0" err="1"/>
              <a:t>Genraceclimate</a:t>
            </a:r>
            <a:endParaRPr lang="en-US" dirty="0"/>
          </a:p>
          <a:p>
            <a:endParaRPr lang="en-US" dirty="0"/>
          </a:p>
          <a:p>
            <a:pPr marL="0" indent="0">
              <a:buNone/>
            </a:pPr>
            <a:r>
              <a:rPr lang="en-US" dirty="0"/>
              <a:t>These factors were separate and had low correlation with anything else (and particularly with Retention)</a:t>
            </a:r>
          </a:p>
          <a:p>
            <a:pPr marL="0" indent="0">
              <a:buNone/>
            </a:pPr>
            <a:r>
              <a:rPr lang="en-US" dirty="0"/>
              <a:t>…at least for the full sample.</a:t>
            </a:r>
          </a:p>
        </p:txBody>
      </p:sp>
    </p:spTree>
    <p:extLst>
      <p:ext uri="{BB962C8B-B14F-4D97-AF65-F5344CB8AC3E}">
        <p14:creationId xmlns:p14="http://schemas.microsoft.com/office/powerpoint/2010/main" val="406237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1866-5BB7-47BA-B0BC-8A66610C277D}"/>
              </a:ext>
            </a:extLst>
          </p:cNvPr>
          <p:cNvSpPr>
            <a:spLocks noGrp="1"/>
          </p:cNvSpPr>
          <p:nvPr>
            <p:ph type="title"/>
          </p:nvPr>
        </p:nvSpPr>
        <p:spPr/>
        <p:txBody>
          <a:bodyPr/>
          <a:lstStyle/>
          <a:p>
            <a:r>
              <a:rPr lang="en-US" dirty="0"/>
              <a:t>Quantitative Phase</a:t>
            </a:r>
          </a:p>
        </p:txBody>
      </p:sp>
      <p:pic>
        <p:nvPicPr>
          <p:cNvPr id="5" name="Content Placeholder 4">
            <a:extLst>
              <a:ext uri="{FF2B5EF4-FFF2-40B4-BE49-F238E27FC236}">
                <a16:creationId xmlns:a16="http://schemas.microsoft.com/office/drawing/2014/main" id="{F2644947-12E9-4CD9-8ACF-85A20F29B7A3}"/>
              </a:ext>
            </a:extLst>
          </p:cNvPr>
          <p:cNvPicPr>
            <a:picLocks noGrp="1" noChangeAspect="1"/>
          </p:cNvPicPr>
          <p:nvPr>
            <p:ph sz="half" idx="1"/>
          </p:nvPr>
        </p:nvPicPr>
        <p:blipFill>
          <a:blip r:embed="rId2"/>
          <a:stretch>
            <a:fillRect/>
          </a:stretch>
        </p:blipFill>
        <p:spPr>
          <a:xfrm>
            <a:off x="228600" y="2034381"/>
            <a:ext cx="4733365" cy="3657600"/>
          </a:xfrm>
          <a:prstGeom prst="rect">
            <a:avLst/>
          </a:prstGeom>
        </p:spPr>
      </p:pic>
      <p:sp>
        <p:nvSpPr>
          <p:cNvPr id="4" name="Content Placeholder 3">
            <a:extLst>
              <a:ext uri="{FF2B5EF4-FFF2-40B4-BE49-F238E27FC236}">
                <a16:creationId xmlns:a16="http://schemas.microsoft.com/office/drawing/2014/main" id="{717DD7FA-92F5-4468-85B0-7B1E24D81EAC}"/>
              </a:ext>
            </a:extLst>
          </p:cNvPr>
          <p:cNvSpPr>
            <a:spLocks noGrp="1"/>
          </p:cNvSpPr>
          <p:nvPr>
            <p:ph sz="half" idx="2"/>
          </p:nvPr>
        </p:nvSpPr>
        <p:spPr>
          <a:xfrm>
            <a:off x="5105400" y="1600200"/>
            <a:ext cx="3581400" cy="4525963"/>
          </a:xfrm>
        </p:spPr>
        <p:txBody>
          <a:bodyPr>
            <a:normAutofit/>
          </a:bodyPr>
          <a:lstStyle/>
          <a:p>
            <a:pPr marL="0" indent="0">
              <a:buNone/>
            </a:pPr>
            <a:r>
              <a:rPr lang="en-US" sz="2400" dirty="0"/>
              <a:t>The path model should be built on theory</a:t>
            </a:r>
          </a:p>
          <a:p>
            <a:pPr marL="0" indent="0">
              <a:buNone/>
            </a:pPr>
            <a:r>
              <a:rPr lang="en-US" sz="2400" i="1" dirty="0"/>
              <a:t>How does Tinto’s theory apply to the second year?</a:t>
            </a:r>
          </a:p>
          <a:p>
            <a:pPr marL="0" indent="0">
              <a:buNone/>
            </a:pPr>
            <a:r>
              <a:rPr lang="en-US" sz="2400" dirty="0"/>
              <a:t>Social integration = Sense of belonging</a:t>
            </a:r>
          </a:p>
          <a:p>
            <a:pPr marL="0" indent="0">
              <a:buNone/>
            </a:pPr>
            <a:r>
              <a:rPr lang="en-US" sz="2400" dirty="0"/>
              <a:t>Academic integration = Academic engagement</a:t>
            </a:r>
          </a:p>
          <a:p>
            <a:pPr marL="0" indent="0">
              <a:buNone/>
            </a:pPr>
            <a:r>
              <a:rPr lang="en-US" sz="2400" dirty="0"/>
              <a:t>Both have a combined effect on commitment which leads to retention</a:t>
            </a:r>
          </a:p>
        </p:txBody>
      </p:sp>
    </p:spTree>
    <p:extLst>
      <p:ext uri="{BB962C8B-B14F-4D97-AF65-F5344CB8AC3E}">
        <p14:creationId xmlns:p14="http://schemas.microsoft.com/office/powerpoint/2010/main" val="38952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079A-E7F5-42F6-A93B-6727349C29E2}"/>
              </a:ext>
            </a:extLst>
          </p:cNvPr>
          <p:cNvSpPr>
            <a:spLocks noGrp="1"/>
          </p:cNvSpPr>
          <p:nvPr>
            <p:ph type="title"/>
          </p:nvPr>
        </p:nvSpPr>
        <p:spPr/>
        <p:txBody>
          <a:bodyPr/>
          <a:lstStyle/>
          <a:p>
            <a:r>
              <a:rPr lang="en-US" dirty="0"/>
              <a:t>The Plan for the Next Hour</a:t>
            </a:r>
          </a:p>
        </p:txBody>
      </p:sp>
      <p:sp>
        <p:nvSpPr>
          <p:cNvPr id="3" name="Content Placeholder 2">
            <a:extLst>
              <a:ext uri="{FF2B5EF4-FFF2-40B4-BE49-F238E27FC236}">
                <a16:creationId xmlns:a16="http://schemas.microsoft.com/office/drawing/2014/main" id="{88E96389-E2A5-4F43-8A01-4B56AA4820E8}"/>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Situating the study</a:t>
            </a:r>
          </a:p>
          <a:p>
            <a:pPr marL="514350" indent="-514350">
              <a:buFont typeface="+mj-lt"/>
              <a:buAutoNum type="arabicPeriod"/>
            </a:pPr>
            <a:r>
              <a:rPr lang="en-US" dirty="0"/>
              <a:t>Quantitative phase</a:t>
            </a:r>
          </a:p>
          <a:p>
            <a:pPr marL="514350" indent="-514350">
              <a:buFont typeface="+mj-lt"/>
              <a:buAutoNum type="arabicPeriod"/>
            </a:pPr>
            <a:r>
              <a:rPr lang="en-US" dirty="0"/>
              <a:t>Qualitative phase</a:t>
            </a:r>
          </a:p>
          <a:p>
            <a:pPr marL="514350" indent="-514350">
              <a:buFont typeface="+mj-lt"/>
              <a:buAutoNum type="arabicPeriod"/>
            </a:pPr>
            <a:r>
              <a:rPr lang="en-US" dirty="0"/>
              <a:t>Implications</a:t>
            </a:r>
          </a:p>
          <a:p>
            <a:pPr marL="514350" indent="-514350">
              <a:buFont typeface="+mj-lt"/>
              <a:buAutoNum type="arabicPeriod"/>
            </a:pPr>
            <a:r>
              <a:rPr lang="en-US" dirty="0"/>
              <a:t>Discussion</a:t>
            </a:r>
          </a:p>
          <a:p>
            <a:pPr marL="514350" indent="-514350">
              <a:buFont typeface="+mj-lt"/>
              <a:buAutoNum type="arabicPeriod"/>
            </a:pPr>
            <a:endParaRPr lang="en-US" dirty="0"/>
          </a:p>
          <a:p>
            <a:pPr marL="0" indent="0">
              <a:buNone/>
            </a:pPr>
            <a:r>
              <a:rPr lang="en-US" dirty="0"/>
              <a:t>Key findings will be labeled with </a:t>
            </a:r>
            <a:r>
              <a:rPr lang="en-US" b="1" dirty="0">
                <a:solidFill>
                  <a:srgbClr val="00B050"/>
                </a:solidFill>
              </a:rPr>
              <a:t>KEY</a:t>
            </a:r>
            <a:r>
              <a:rPr lang="en-US" dirty="0"/>
              <a:t> so you know what to take with you today</a:t>
            </a:r>
          </a:p>
        </p:txBody>
      </p:sp>
    </p:spTree>
    <p:extLst>
      <p:ext uri="{BB962C8B-B14F-4D97-AF65-F5344CB8AC3E}">
        <p14:creationId xmlns:p14="http://schemas.microsoft.com/office/powerpoint/2010/main" val="314207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0705-5AF8-47A6-92D5-F61FBEAD1207}"/>
              </a:ext>
            </a:extLst>
          </p:cNvPr>
          <p:cNvSpPr>
            <a:spLocks noGrp="1"/>
          </p:cNvSpPr>
          <p:nvPr>
            <p:ph type="title"/>
          </p:nvPr>
        </p:nvSpPr>
        <p:spPr/>
        <p:txBody>
          <a:bodyPr/>
          <a:lstStyle/>
          <a:p>
            <a:r>
              <a:rPr lang="en-US" dirty="0"/>
              <a:t>Quantitative Phase</a:t>
            </a:r>
          </a:p>
        </p:txBody>
      </p:sp>
      <p:sp>
        <p:nvSpPr>
          <p:cNvPr id="3" name="Content Placeholder 2">
            <a:extLst>
              <a:ext uri="{FF2B5EF4-FFF2-40B4-BE49-F238E27FC236}">
                <a16:creationId xmlns:a16="http://schemas.microsoft.com/office/drawing/2014/main" id="{864E90BD-A07D-48D8-9577-927A9081B7AF}"/>
              </a:ext>
            </a:extLst>
          </p:cNvPr>
          <p:cNvSpPr>
            <a:spLocks noGrp="1"/>
          </p:cNvSpPr>
          <p:nvPr>
            <p:ph sz="half" idx="1"/>
          </p:nvPr>
        </p:nvSpPr>
        <p:spPr/>
        <p:txBody>
          <a:bodyPr/>
          <a:lstStyle/>
          <a:p>
            <a:pPr marL="0" indent="0">
              <a:buNone/>
            </a:pPr>
            <a:r>
              <a:rPr lang="en-US" b="1" dirty="0">
                <a:solidFill>
                  <a:srgbClr val="00B050"/>
                </a:solidFill>
              </a:rPr>
              <a:t>KEY</a:t>
            </a:r>
            <a:r>
              <a:rPr lang="en-US" dirty="0"/>
              <a:t>: Goal Commitment is not correlated with retention, only Institutional Commitment</a:t>
            </a:r>
          </a:p>
          <a:p>
            <a:pPr marL="0" indent="0">
              <a:buNone/>
            </a:pPr>
            <a:endParaRPr lang="en-US" dirty="0"/>
          </a:p>
          <a:p>
            <a:pPr marL="0" indent="0">
              <a:buNone/>
            </a:pPr>
            <a:r>
              <a:rPr lang="en-US" b="1" dirty="0">
                <a:solidFill>
                  <a:srgbClr val="00B050"/>
                </a:solidFill>
              </a:rPr>
              <a:t>KEY</a:t>
            </a:r>
            <a:r>
              <a:rPr lang="en-US" dirty="0"/>
              <a:t>: Grades are not strongly correlated with retention</a:t>
            </a:r>
          </a:p>
        </p:txBody>
      </p:sp>
      <p:graphicFrame>
        <p:nvGraphicFramePr>
          <p:cNvPr id="5" name="Content Placeholder 4">
            <a:extLst>
              <a:ext uri="{FF2B5EF4-FFF2-40B4-BE49-F238E27FC236}">
                <a16:creationId xmlns:a16="http://schemas.microsoft.com/office/drawing/2014/main" id="{8FC96BB9-015D-427C-BFD7-6A384A5E6F2B}"/>
              </a:ext>
            </a:extLst>
          </p:cNvPr>
          <p:cNvGraphicFramePr>
            <a:graphicFrameLocks noGrp="1"/>
          </p:cNvGraphicFramePr>
          <p:nvPr>
            <p:ph sz="half" idx="2"/>
            <p:extLst>
              <p:ext uri="{D42A27DB-BD31-4B8C-83A1-F6EECF244321}">
                <p14:modId xmlns:p14="http://schemas.microsoft.com/office/powerpoint/2010/main" val="734261817"/>
              </p:ext>
            </p:extLst>
          </p:nvPr>
        </p:nvGraphicFramePr>
        <p:xfrm>
          <a:off x="4648200" y="1882299"/>
          <a:ext cx="4038600" cy="111252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1997948694"/>
                    </a:ext>
                  </a:extLst>
                </a:gridCol>
                <a:gridCol w="1346200">
                  <a:extLst>
                    <a:ext uri="{9D8B030D-6E8A-4147-A177-3AD203B41FA5}">
                      <a16:colId xmlns:a16="http://schemas.microsoft.com/office/drawing/2014/main" val="1688008149"/>
                    </a:ext>
                  </a:extLst>
                </a:gridCol>
                <a:gridCol w="1346200">
                  <a:extLst>
                    <a:ext uri="{9D8B030D-6E8A-4147-A177-3AD203B41FA5}">
                      <a16:colId xmlns:a16="http://schemas.microsoft.com/office/drawing/2014/main" val="2097945405"/>
                    </a:ext>
                  </a:extLst>
                </a:gridCol>
              </a:tblGrid>
              <a:tr h="370840">
                <a:tc>
                  <a:txBody>
                    <a:bodyPr/>
                    <a:lstStyle/>
                    <a:p>
                      <a:r>
                        <a:rPr lang="en-US" sz="1400" dirty="0"/>
                        <a:t>Commitment</a:t>
                      </a:r>
                    </a:p>
                  </a:txBody>
                  <a:tcPr/>
                </a:tc>
                <a:tc>
                  <a:txBody>
                    <a:bodyPr/>
                    <a:lstStyle/>
                    <a:p>
                      <a:pPr algn="ctr"/>
                      <a:r>
                        <a:rPr lang="en-US" sz="1400" dirty="0"/>
                        <a:t>Correlation</a:t>
                      </a:r>
                    </a:p>
                  </a:txBody>
                  <a:tcPr/>
                </a:tc>
                <a:tc>
                  <a:txBody>
                    <a:bodyPr/>
                    <a:lstStyle/>
                    <a:p>
                      <a:pPr algn="ctr"/>
                      <a:r>
                        <a:rPr lang="en-US" sz="1400" i="1" dirty="0"/>
                        <a:t>p</a:t>
                      </a:r>
                    </a:p>
                  </a:txBody>
                  <a:tcPr/>
                </a:tc>
                <a:extLst>
                  <a:ext uri="{0D108BD9-81ED-4DB2-BD59-A6C34878D82A}">
                    <a16:rowId xmlns:a16="http://schemas.microsoft.com/office/drawing/2014/main" val="3598499440"/>
                  </a:ext>
                </a:extLst>
              </a:tr>
              <a:tr h="370840">
                <a:tc>
                  <a:txBody>
                    <a:bodyPr/>
                    <a:lstStyle/>
                    <a:p>
                      <a:r>
                        <a:rPr lang="en-US" sz="1600" b="1" dirty="0"/>
                        <a:t>Goal</a:t>
                      </a:r>
                    </a:p>
                  </a:txBody>
                  <a:tcPr/>
                </a:tc>
                <a:tc>
                  <a:txBody>
                    <a:bodyPr/>
                    <a:lstStyle/>
                    <a:p>
                      <a:pPr algn="ctr"/>
                      <a:r>
                        <a:rPr lang="en-US" sz="1800" b="1" dirty="0"/>
                        <a:t>.088</a:t>
                      </a:r>
                    </a:p>
                  </a:txBody>
                  <a:tcPr/>
                </a:tc>
                <a:tc>
                  <a:txBody>
                    <a:bodyPr/>
                    <a:lstStyle/>
                    <a:p>
                      <a:pPr algn="ctr"/>
                      <a:r>
                        <a:rPr lang="en-US" sz="1800" b="1" dirty="0"/>
                        <a:t>.07</a:t>
                      </a:r>
                    </a:p>
                  </a:txBody>
                  <a:tcPr/>
                </a:tc>
                <a:extLst>
                  <a:ext uri="{0D108BD9-81ED-4DB2-BD59-A6C34878D82A}">
                    <a16:rowId xmlns:a16="http://schemas.microsoft.com/office/drawing/2014/main" val="3659006319"/>
                  </a:ext>
                </a:extLst>
              </a:tr>
              <a:tr h="370840">
                <a:tc>
                  <a:txBody>
                    <a:bodyPr/>
                    <a:lstStyle/>
                    <a:p>
                      <a:r>
                        <a:rPr lang="en-US" sz="1600" b="1" dirty="0"/>
                        <a:t>Institutional</a:t>
                      </a:r>
                    </a:p>
                  </a:txBody>
                  <a:tcPr/>
                </a:tc>
                <a:tc>
                  <a:txBody>
                    <a:bodyPr/>
                    <a:lstStyle/>
                    <a:p>
                      <a:pPr algn="ctr"/>
                      <a:r>
                        <a:rPr lang="en-US" sz="1800" b="1" dirty="0"/>
                        <a:t>.468</a:t>
                      </a:r>
                    </a:p>
                  </a:txBody>
                  <a:tcPr/>
                </a:tc>
                <a:tc>
                  <a:txBody>
                    <a:bodyPr/>
                    <a:lstStyle/>
                    <a:p>
                      <a:pPr algn="ctr"/>
                      <a:r>
                        <a:rPr lang="en-US" sz="1800" b="1" dirty="0"/>
                        <a:t>&lt;.001</a:t>
                      </a:r>
                    </a:p>
                  </a:txBody>
                  <a:tcPr/>
                </a:tc>
                <a:extLst>
                  <a:ext uri="{0D108BD9-81ED-4DB2-BD59-A6C34878D82A}">
                    <a16:rowId xmlns:a16="http://schemas.microsoft.com/office/drawing/2014/main" val="1643066865"/>
                  </a:ext>
                </a:extLst>
              </a:tr>
            </a:tbl>
          </a:graphicData>
        </a:graphic>
      </p:graphicFrame>
      <p:graphicFrame>
        <p:nvGraphicFramePr>
          <p:cNvPr id="6" name="Table 5">
            <a:extLst>
              <a:ext uri="{FF2B5EF4-FFF2-40B4-BE49-F238E27FC236}">
                <a16:creationId xmlns:a16="http://schemas.microsoft.com/office/drawing/2014/main" id="{1C8C91DD-F2D5-4A5E-8C4A-7D37A7F5CA18}"/>
              </a:ext>
            </a:extLst>
          </p:cNvPr>
          <p:cNvGraphicFramePr>
            <a:graphicFrameLocks noGrp="1"/>
          </p:cNvGraphicFramePr>
          <p:nvPr>
            <p:extLst>
              <p:ext uri="{D42A27DB-BD31-4B8C-83A1-F6EECF244321}">
                <p14:modId xmlns:p14="http://schemas.microsoft.com/office/powerpoint/2010/main" val="442887106"/>
              </p:ext>
            </p:extLst>
          </p:nvPr>
        </p:nvGraphicFramePr>
        <p:xfrm>
          <a:off x="4648200" y="3863181"/>
          <a:ext cx="4038600" cy="148336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3250682888"/>
                    </a:ext>
                  </a:extLst>
                </a:gridCol>
                <a:gridCol w="1346200">
                  <a:extLst>
                    <a:ext uri="{9D8B030D-6E8A-4147-A177-3AD203B41FA5}">
                      <a16:colId xmlns:a16="http://schemas.microsoft.com/office/drawing/2014/main" val="895710437"/>
                    </a:ext>
                  </a:extLst>
                </a:gridCol>
                <a:gridCol w="1346200">
                  <a:extLst>
                    <a:ext uri="{9D8B030D-6E8A-4147-A177-3AD203B41FA5}">
                      <a16:colId xmlns:a16="http://schemas.microsoft.com/office/drawing/2014/main" val="4200968398"/>
                    </a:ext>
                  </a:extLst>
                </a:gridCol>
              </a:tblGrid>
              <a:tr h="370840">
                <a:tc>
                  <a:txBody>
                    <a:bodyPr/>
                    <a:lstStyle/>
                    <a:p>
                      <a:pPr algn="ctr"/>
                      <a:r>
                        <a:rPr lang="en-US" dirty="0"/>
                        <a:t>GPA</a:t>
                      </a:r>
                    </a:p>
                  </a:txBody>
                  <a:tcPr anchor="ctr"/>
                </a:tc>
                <a:tc>
                  <a:txBody>
                    <a:bodyPr/>
                    <a:lstStyle/>
                    <a:p>
                      <a:pPr algn="ctr"/>
                      <a:r>
                        <a:rPr lang="en-US" dirty="0" err="1"/>
                        <a:t>Corr</a:t>
                      </a:r>
                      <a:r>
                        <a:rPr lang="en-US" dirty="0"/>
                        <a:t> w/ IC</a:t>
                      </a:r>
                    </a:p>
                  </a:txBody>
                  <a:tcPr anchor="ctr"/>
                </a:tc>
                <a:tc>
                  <a:txBody>
                    <a:bodyPr/>
                    <a:lstStyle/>
                    <a:p>
                      <a:pPr algn="ctr"/>
                      <a:r>
                        <a:rPr lang="en-US" dirty="0" err="1"/>
                        <a:t>Corr</a:t>
                      </a:r>
                      <a:r>
                        <a:rPr lang="en-US" dirty="0"/>
                        <a:t> w/ Ret</a:t>
                      </a:r>
                    </a:p>
                  </a:txBody>
                  <a:tcPr anchor="ctr"/>
                </a:tc>
                <a:extLst>
                  <a:ext uri="{0D108BD9-81ED-4DB2-BD59-A6C34878D82A}">
                    <a16:rowId xmlns:a16="http://schemas.microsoft.com/office/drawing/2014/main" val="274659746"/>
                  </a:ext>
                </a:extLst>
              </a:tr>
              <a:tr h="370840">
                <a:tc>
                  <a:txBody>
                    <a:bodyPr/>
                    <a:lstStyle/>
                    <a:p>
                      <a:r>
                        <a:rPr lang="en-US" b="1" dirty="0"/>
                        <a:t>Fall</a:t>
                      </a:r>
                    </a:p>
                  </a:txBody>
                  <a:tcPr/>
                </a:tc>
                <a:tc>
                  <a:txBody>
                    <a:bodyPr/>
                    <a:lstStyle/>
                    <a:p>
                      <a:r>
                        <a:rPr lang="en-US" b="1" dirty="0"/>
                        <a:t>.1*</a:t>
                      </a:r>
                    </a:p>
                  </a:txBody>
                  <a:tcPr/>
                </a:tc>
                <a:tc>
                  <a:txBody>
                    <a:bodyPr/>
                    <a:lstStyle/>
                    <a:p>
                      <a:r>
                        <a:rPr lang="en-US" b="1" dirty="0"/>
                        <a:t>.167**</a:t>
                      </a:r>
                    </a:p>
                  </a:txBody>
                  <a:tcPr/>
                </a:tc>
                <a:extLst>
                  <a:ext uri="{0D108BD9-81ED-4DB2-BD59-A6C34878D82A}">
                    <a16:rowId xmlns:a16="http://schemas.microsoft.com/office/drawing/2014/main" val="1646882160"/>
                  </a:ext>
                </a:extLst>
              </a:tr>
              <a:tr h="370840">
                <a:tc>
                  <a:txBody>
                    <a:bodyPr/>
                    <a:lstStyle/>
                    <a:p>
                      <a:r>
                        <a:rPr lang="en-US" b="1" dirty="0"/>
                        <a:t>Spring</a:t>
                      </a:r>
                    </a:p>
                  </a:txBody>
                  <a:tcPr/>
                </a:tc>
                <a:tc>
                  <a:txBody>
                    <a:bodyPr/>
                    <a:lstStyle/>
                    <a:p>
                      <a:r>
                        <a:rPr lang="en-US" b="1" dirty="0"/>
                        <a:t>.019</a:t>
                      </a:r>
                    </a:p>
                  </a:txBody>
                  <a:tcPr/>
                </a:tc>
                <a:tc>
                  <a:txBody>
                    <a:bodyPr/>
                    <a:lstStyle/>
                    <a:p>
                      <a:r>
                        <a:rPr lang="en-US" b="1" dirty="0"/>
                        <a:t>.02</a:t>
                      </a:r>
                    </a:p>
                  </a:txBody>
                  <a:tcPr/>
                </a:tc>
                <a:extLst>
                  <a:ext uri="{0D108BD9-81ED-4DB2-BD59-A6C34878D82A}">
                    <a16:rowId xmlns:a16="http://schemas.microsoft.com/office/drawing/2014/main" val="2622655694"/>
                  </a:ext>
                </a:extLst>
              </a:tr>
              <a:tr h="370840">
                <a:tc>
                  <a:txBody>
                    <a:bodyPr/>
                    <a:lstStyle/>
                    <a:p>
                      <a:r>
                        <a:rPr lang="en-US" b="1" dirty="0"/>
                        <a:t>Total</a:t>
                      </a:r>
                    </a:p>
                  </a:txBody>
                  <a:tcPr/>
                </a:tc>
                <a:tc>
                  <a:txBody>
                    <a:bodyPr/>
                    <a:lstStyle/>
                    <a:p>
                      <a:r>
                        <a:rPr lang="en-US" b="1" dirty="0"/>
                        <a:t>.045</a:t>
                      </a:r>
                    </a:p>
                  </a:txBody>
                  <a:tcPr/>
                </a:tc>
                <a:tc>
                  <a:txBody>
                    <a:bodyPr/>
                    <a:lstStyle/>
                    <a:p>
                      <a:r>
                        <a:rPr lang="en-US" b="1" dirty="0"/>
                        <a:t>.074</a:t>
                      </a:r>
                    </a:p>
                  </a:txBody>
                  <a:tcPr/>
                </a:tc>
                <a:extLst>
                  <a:ext uri="{0D108BD9-81ED-4DB2-BD59-A6C34878D82A}">
                    <a16:rowId xmlns:a16="http://schemas.microsoft.com/office/drawing/2014/main" val="1837607678"/>
                  </a:ext>
                </a:extLst>
              </a:tr>
            </a:tbl>
          </a:graphicData>
        </a:graphic>
      </p:graphicFrame>
    </p:spTree>
    <p:extLst>
      <p:ext uri="{BB962C8B-B14F-4D97-AF65-F5344CB8AC3E}">
        <p14:creationId xmlns:p14="http://schemas.microsoft.com/office/powerpoint/2010/main" val="247237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1866-5BB7-47BA-B0BC-8A66610C277D}"/>
              </a:ext>
            </a:extLst>
          </p:cNvPr>
          <p:cNvSpPr>
            <a:spLocks noGrp="1"/>
          </p:cNvSpPr>
          <p:nvPr>
            <p:ph type="title"/>
          </p:nvPr>
        </p:nvSpPr>
        <p:spPr/>
        <p:txBody>
          <a:bodyPr/>
          <a:lstStyle/>
          <a:p>
            <a:r>
              <a:rPr lang="en-US" dirty="0"/>
              <a:t>Quantitative Phase</a:t>
            </a:r>
          </a:p>
        </p:txBody>
      </p:sp>
      <p:pic>
        <p:nvPicPr>
          <p:cNvPr id="5" name="Content Placeholder 4">
            <a:extLst>
              <a:ext uri="{FF2B5EF4-FFF2-40B4-BE49-F238E27FC236}">
                <a16:creationId xmlns:a16="http://schemas.microsoft.com/office/drawing/2014/main" id="{F2644947-12E9-4CD9-8ACF-85A20F29B7A3}"/>
              </a:ext>
            </a:extLst>
          </p:cNvPr>
          <p:cNvPicPr>
            <a:picLocks noGrp="1" noChangeAspect="1"/>
          </p:cNvPicPr>
          <p:nvPr>
            <p:ph sz="half" idx="1"/>
          </p:nvPr>
        </p:nvPicPr>
        <p:blipFill>
          <a:blip r:embed="rId2"/>
          <a:stretch>
            <a:fillRect/>
          </a:stretch>
        </p:blipFill>
        <p:spPr>
          <a:xfrm>
            <a:off x="228600" y="2034381"/>
            <a:ext cx="4733365" cy="3657600"/>
          </a:xfrm>
          <a:prstGeom prst="rect">
            <a:avLst/>
          </a:prstGeom>
        </p:spPr>
      </p:pic>
      <p:sp>
        <p:nvSpPr>
          <p:cNvPr id="4" name="Content Placeholder 3">
            <a:extLst>
              <a:ext uri="{FF2B5EF4-FFF2-40B4-BE49-F238E27FC236}">
                <a16:creationId xmlns:a16="http://schemas.microsoft.com/office/drawing/2014/main" id="{717DD7FA-92F5-4468-85B0-7B1E24D81EAC}"/>
              </a:ext>
            </a:extLst>
          </p:cNvPr>
          <p:cNvSpPr>
            <a:spLocks noGrp="1"/>
          </p:cNvSpPr>
          <p:nvPr>
            <p:ph sz="half" idx="2"/>
          </p:nvPr>
        </p:nvSpPr>
        <p:spPr>
          <a:xfrm>
            <a:off x="5105400" y="1600200"/>
            <a:ext cx="3581400" cy="4525963"/>
          </a:xfrm>
        </p:spPr>
        <p:txBody>
          <a:bodyPr>
            <a:normAutofit/>
          </a:bodyPr>
          <a:lstStyle/>
          <a:p>
            <a:pPr marL="0" indent="0">
              <a:buNone/>
            </a:pPr>
            <a:r>
              <a:rPr lang="en-US" sz="2400" dirty="0"/>
              <a:t>The simplified model, adapted from Tinto, scored low on various fit indices:</a:t>
            </a:r>
          </a:p>
          <a:p>
            <a:pPr marL="0" indent="0">
              <a:buNone/>
            </a:pPr>
            <a:endParaRPr lang="en-US" sz="2400" dirty="0"/>
          </a:p>
          <a:p>
            <a:pPr marL="0" indent="0" algn="ctr">
              <a:buNone/>
            </a:pPr>
            <a:r>
              <a:rPr lang="en-US" sz="2400" i="1" dirty="0"/>
              <a:t>x</a:t>
            </a:r>
            <a:r>
              <a:rPr lang="en-US" sz="2400" baseline="30000" dirty="0"/>
              <a:t>2</a:t>
            </a:r>
            <a:r>
              <a:rPr lang="en-US" sz="2400" dirty="0"/>
              <a:t>=439.68, </a:t>
            </a:r>
            <a:r>
              <a:rPr lang="en-US" sz="2400" dirty="0" err="1"/>
              <a:t>df</a:t>
            </a:r>
            <a:r>
              <a:rPr lang="en-US" sz="2400" dirty="0"/>
              <a:t>=62, p&lt;.000</a:t>
            </a:r>
          </a:p>
          <a:p>
            <a:pPr marL="0" indent="0" algn="ctr">
              <a:buNone/>
            </a:pPr>
            <a:r>
              <a:rPr lang="en-US" sz="2400" dirty="0"/>
              <a:t>RMSEA=0.119</a:t>
            </a:r>
          </a:p>
          <a:p>
            <a:pPr marL="0" indent="0" algn="ctr">
              <a:buNone/>
            </a:pPr>
            <a:r>
              <a:rPr lang="en-US" sz="2400" dirty="0"/>
              <a:t>CFI=0.778; SRMR=0.171</a:t>
            </a:r>
          </a:p>
        </p:txBody>
      </p:sp>
    </p:spTree>
    <p:extLst>
      <p:ext uri="{BB962C8B-B14F-4D97-AF65-F5344CB8AC3E}">
        <p14:creationId xmlns:p14="http://schemas.microsoft.com/office/powerpoint/2010/main" val="366616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5344-98F4-4C58-B2CF-BF010249A206}"/>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27D0AAAD-3259-41F0-AE4F-7FF2FDB275C5}"/>
              </a:ext>
            </a:extLst>
          </p:cNvPr>
          <p:cNvPicPr>
            <a:picLocks noGrp="1" noChangeAspect="1"/>
          </p:cNvPicPr>
          <p:nvPr>
            <p:ph idx="1"/>
          </p:nvPr>
        </p:nvPicPr>
        <p:blipFill>
          <a:blip r:embed="rId2"/>
          <a:stretch>
            <a:fillRect/>
          </a:stretch>
        </p:blipFill>
        <p:spPr>
          <a:xfrm>
            <a:off x="1799665" y="1600200"/>
            <a:ext cx="5620870" cy="4343400"/>
          </a:xfrm>
          <a:prstGeom prst="rect">
            <a:avLst/>
          </a:prstGeom>
        </p:spPr>
      </p:pic>
    </p:spTree>
    <p:extLst>
      <p:ext uri="{BB962C8B-B14F-4D97-AF65-F5344CB8AC3E}">
        <p14:creationId xmlns:p14="http://schemas.microsoft.com/office/powerpoint/2010/main" val="35215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FD46-BFB1-49EC-A170-5B1983BE05E0}"/>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A167DA7F-6D3A-47E2-B389-756C77F1CD37}"/>
              </a:ext>
            </a:extLst>
          </p:cNvPr>
          <p:cNvPicPr>
            <a:picLocks noGrp="1" noChangeAspect="1"/>
          </p:cNvPicPr>
          <p:nvPr>
            <p:ph idx="1"/>
          </p:nvPr>
        </p:nvPicPr>
        <p:blipFill>
          <a:blip r:embed="rId2"/>
          <a:stretch>
            <a:fillRect/>
          </a:stretch>
        </p:blipFill>
        <p:spPr>
          <a:xfrm>
            <a:off x="1799665" y="1600200"/>
            <a:ext cx="5620870" cy="4343400"/>
          </a:xfrm>
          <a:prstGeom prst="rect">
            <a:avLst/>
          </a:prstGeom>
        </p:spPr>
      </p:pic>
    </p:spTree>
    <p:extLst>
      <p:ext uri="{BB962C8B-B14F-4D97-AF65-F5344CB8AC3E}">
        <p14:creationId xmlns:p14="http://schemas.microsoft.com/office/powerpoint/2010/main" val="40063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4CDD-C07A-446B-B724-8ECCFEE37F79}"/>
              </a:ext>
            </a:extLst>
          </p:cNvPr>
          <p:cNvSpPr>
            <a:spLocks noGrp="1"/>
          </p:cNvSpPr>
          <p:nvPr>
            <p:ph type="title"/>
          </p:nvPr>
        </p:nvSpPr>
        <p:spPr/>
        <p:txBody>
          <a:bodyPr/>
          <a:lstStyle/>
          <a:p>
            <a:r>
              <a:rPr lang="en-US" dirty="0"/>
              <a:t>Quantitative Phase</a:t>
            </a:r>
          </a:p>
        </p:txBody>
      </p:sp>
      <p:pic>
        <p:nvPicPr>
          <p:cNvPr id="7" name="Content Placeholder 6">
            <a:extLst>
              <a:ext uri="{FF2B5EF4-FFF2-40B4-BE49-F238E27FC236}">
                <a16:creationId xmlns:a16="http://schemas.microsoft.com/office/drawing/2014/main" id="{55078B68-3627-42A0-9CB9-F4CC66407E1A}"/>
              </a:ext>
            </a:extLst>
          </p:cNvPr>
          <p:cNvPicPr>
            <a:picLocks noGrp="1" noChangeAspect="1"/>
          </p:cNvPicPr>
          <p:nvPr>
            <p:ph idx="1"/>
          </p:nvPr>
        </p:nvPicPr>
        <p:blipFill>
          <a:blip r:embed="rId2"/>
          <a:stretch>
            <a:fillRect/>
          </a:stretch>
        </p:blipFill>
        <p:spPr>
          <a:xfrm>
            <a:off x="1799665" y="1600200"/>
            <a:ext cx="5620870" cy="4343400"/>
          </a:xfrm>
          <a:prstGeom prst="rect">
            <a:avLst/>
          </a:prstGeom>
        </p:spPr>
      </p:pic>
      <p:sp>
        <p:nvSpPr>
          <p:cNvPr id="3" name="TextBox 2">
            <a:extLst>
              <a:ext uri="{FF2B5EF4-FFF2-40B4-BE49-F238E27FC236}">
                <a16:creationId xmlns:a16="http://schemas.microsoft.com/office/drawing/2014/main" id="{5364C5E2-7653-4018-AF09-5A6E74636D57}"/>
              </a:ext>
            </a:extLst>
          </p:cNvPr>
          <p:cNvSpPr txBox="1"/>
          <p:nvPr/>
        </p:nvSpPr>
        <p:spPr>
          <a:xfrm>
            <a:off x="1371600" y="6248400"/>
            <a:ext cx="6705600" cy="369332"/>
          </a:xfrm>
          <a:prstGeom prst="rect">
            <a:avLst/>
          </a:prstGeom>
          <a:noFill/>
        </p:spPr>
        <p:txBody>
          <a:bodyPr wrap="square" rtlCol="0">
            <a:spAutoFit/>
          </a:bodyPr>
          <a:lstStyle/>
          <a:p>
            <a:r>
              <a:rPr lang="en-US" i="1" dirty="0">
                <a:solidFill>
                  <a:schemeClr val="bg1"/>
                </a:solidFill>
              </a:rPr>
              <a:t>x</a:t>
            </a:r>
            <a:r>
              <a:rPr lang="en-US" baseline="30000" dirty="0">
                <a:solidFill>
                  <a:schemeClr val="bg1"/>
                </a:solidFill>
              </a:rPr>
              <a:t>2</a:t>
            </a:r>
            <a:r>
              <a:rPr lang="en-US" dirty="0">
                <a:solidFill>
                  <a:schemeClr val="bg1"/>
                </a:solidFill>
              </a:rPr>
              <a:t>=82.856, </a:t>
            </a:r>
            <a:r>
              <a:rPr lang="en-US" dirty="0" err="1">
                <a:solidFill>
                  <a:schemeClr val="bg1"/>
                </a:solidFill>
              </a:rPr>
              <a:t>df</a:t>
            </a:r>
            <a:r>
              <a:rPr lang="en-US" dirty="0">
                <a:solidFill>
                  <a:schemeClr val="bg1"/>
                </a:solidFill>
              </a:rPr>
              <a:t>=51, p=.003; RMSEA=0.038; CFI=0.981; SRMR=0.0356</a:t>
            </a:r>
          </a:p>
        </p:txBody>
      </p:sp>
    </p:spTree>
    <p:extLst>
      <p:ext uri="{BB962C8B-B14F-4D97-AF65-F5344CB8AC3E}">
        <p14:creationId xmlns:p14="http://schemas.microsoft.com/office/powerpoint/2010/main" val="60234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1060-3DB8-4C88-B85E-59F8B9BA3EB4}"/>
              </a:ext>
            </a:extLst>
          </p:cNvPr>
          <p:cNvSpPr>
            <a:spLocks noGrp="1"/>
          </p:cNvSpPr>
          <p:nvPr>
            <p:ph type="title"/>
          </p:nvPr>
        </p:nvSpPr>
        <p:spPr/>
        <p:txBody>
          <a:bodyPr/>
          <a:lstStyle/>
          <a:p>
            <a:r>
              <a:rPr lang="en-US" dirty="0"/>
              <a:t>Quantitative Phase</a:t>
            </a:r>
          </a:p>
        </p:txBody>
      </p:sp>
      <p:sp>
        <p:nvSpPr>
          <p:cNvPr id="4" name="Content Placeholder 3">
            <a:extLst>
              <a:ext uri="{FF2B5EF4-FFF2-40B4-BE49-F238E27FC236}">
                <a16:creationId xmlns:a16="http://schemas.microsoft.com/office/drawing/2014/main" id="{BE67D87A-BD4C-49CF-BAD9-F74D3E7AAA01}"/>
              </a:ext>
            </a:extLst>
          </p:cNvPr>
          <p:cNvSpPr>
            <a:spLocks noGrp="1"/>
          </p:cNvSpPr>
          <p:nvPr>
            <p:ph sz="half" idx="2"/>
          </p:nvPr>
        </p:nvSpPr>
        <p:spPr/>
        <p:txBody>
          <a:bodyPr/>
          <a:lstStyle/>
          <a:p>
            <a:pPr marL="0" indent="0">
              <a:buNone/>
            </a:pPr>
            <a:endParaRPr lang="en-US" dirty="0"/>
          </a:p>
          <a:p>
            <a:pPr marL="0" indent="0">
              <a:buNone/>
            </a:pPr>
            <a:r>
              <a:rPr lang="en-US" dirty="0"/>
              <a:t>To read standardized regression weights:</a:t>
            </a:r>
          </a:p>
          <a:p>
            <a:pPr marL="0" indent="0">
              <a:buNone/>
            </a:pPr>
            <a:endParaRPr lang="en-US" dirty="0"/>
          </a:p>
          <a:p>
            <a:pPr marL="0" indent="0">
              <a:buNone/>
            </a:pPr>
            <a:r>
              <a:rPr lang="en-US" dirty="0"/>
              <a:t>When </a:t>
            </a:r>
            <a:r>
              <a:rPr lang="en-US" i="1" dirty="0"/>
              <a:t>RELATN</a:t>
            </a:r>
            <a:r>
              <a:rPr lang="en-US" dirty="0"/>
              <a:t> increases by </a:t>
            </a:r>
            <a:r>
              <a:rPr lang="en-US" b="1" dirty="0"/>
              <a:t>1</a:t>
            </a:r>
            <a:r>
              <a:rPr lang="en-US" dirty="0"/>
              <a:t> standard deviation, </a:t>
            </a:r>
            <a:r>
              <a:rPr lang="en-US" i="1" dirty="0"/>
              <a:t>BELONG</a:t>
            </a:r>
            <a:r>
              <a:rPr lang="en-US" dirty="0"/>
              <a:t> increases by </a:t>
            </a:r>
            <a:r>
              <a:rPr lang="en-US" b="1" dirty="0"/>
              <a:t>0.755</a:t>
            </a:r>
            <a:r>
              <a:rPr lang="en-US" dirty="0"/>
              <a:t> standard deviations</a:t>
            </a:r>
          </a:p>
        </p:txBody>
      </p:sp>
      <p:graphicFrame>
        <p:nvGraphicFramePr>
          <p:cNvPr id="8" name="Content Placeholder 7">
            <a:extLst>
              <a:ext uri="{FF2B5EF4-FFF2-40B4-BE49-F238E27FC236}">
                <a16:creationId xmlns:a16="http://schemas.microsoft.com/office/drawing/2014/main" id="{E44E2848-E9C5-4916-B593-B3DBD5CD5D6C}"/>
              </a:ext>
            </a:extLst>
          </p:cNvPr>
          <p:cNvGraphicFramePr>
            <a:graphicFrameLocks noGrp="1"/>
          </p:cNvGraphicFramePr>
          <p:nvPr>
            <p:ph sz="half" idx="1"/>
            <p:extLst>
              <p:ext uri="{D42A27DB-BD31-4B8C-83A1-F6EECF244321}">
                <p14:modId xmlns:p14="http://schemas.microsoft.com/office/powerpoint/2010/main" val="2060669132"/>
              </p:ext>
            </p:extLst>
          </p:nvPr>
        </p:nvGraphicFramePr>
        <p:xfrm>
          <a:off x="457201" y="1771515"/>
          <a:ext cx="3791778" cy="4665690"/>
        </p:xfrm>
        <a:graphic>
          <a:graphicData uri="http://schemas.openxmlformats.org/drawingml/2006/table">
            <a:tbl>
              <a:tblPr>
                <a:tableStyleId>{5C22544A-7EE6-4342-B048-85BDC9FD1C3A}</a:tableStyleId>
              </a:tblPr>
              <a:tblGrid>
                <a:gridCol w="1144688">
                  <a:extLst>
                    <a:ext uri="{9D8B030D-6E8A-4147-A177-3AD203B41FA5}">
                      <a16:colId xmlns:a16="http://schemas.microsoft.com/office/drawing/2014/main" val="1197017802"/>
                    </a:ext>
                  </a:extLst>
                </a:gridCol>
                <a:gridCol w="357715">
                  <a:extLst>
                    <a:ext uri="{9D8B030D-6E8A-4147-A177-3AD203B41FA5}">
                      <a16:colId xmlns:a16="http://schemas.microsoft.com/office/drawing/2014/main" val="2650697542"/>
                    </a:ext>
                  </a:extLst>
                </a:gridCol>
                <a:gridCol w="1377802">
                  <a:extLst>
                    <a:ext uri="{9D8B030D-6E8A-4147-A177-3AD203B41FA5}">
                      <a16:colId xmlns:a16="http://schemas.microsoft.com/office/drawing/2014/main" val="98862328"/>
                    </a:ext>
                  </a:extLst>
                </a:gridCol>
                <a:gridCol w="911573">
                  <a:extLst>
                    <a:ext uri="{9D8B030D-6E8A-4147-A177-3AD203B41FA5}">
                      <a16:colId xmlns:a16="http://schemas.microsoft.com/office/drawing/2014/main" val="3502397004"/>
                    </a:ext>
                  </a:extLst>
                </a:gridCol>
              </a:tblGrid>
              <a:tr h="311046">
                <a:tc gridSpan="4">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Standardized Regression Weights</a:t>
                      </a:r>
                    </a:p>
                  </a:txBody>
                  <a:tcPr marL="10726" marR="10726" marT="10726"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10726" marR="10726" marT="10726"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10726" marR="10726" marT="10726"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10726" marR="10726" marT="10726" marB="0" anchor="b"/>
                </a:tc>
                <a:extLst>
                  <a:ext uri="{0D108BD9-81ED-4DB2-BD59-A6C34878D82A}">
                    <a16:rowId xmlns:a16="http://schemas.microsoft.com/office/drawing/2014/main" val="3458860141"/>
                  </a:ext>
                </a:extLst>
              </a:tr>
              <a:tr h="311046">
                <a:tc>
                  <a:txBody>
                    <a:bodyPr/>
                    <a:lstStyle/>
                    <a:p>
                      <a:pPr algn="l" fontAlgn="b"/>
                      <a:r>
                        <a:rPr lang="en-US" sz="1800" u="none" strike="noStrike" dirty="0">
                          <a:effectLst/>
                          <a:latin typeface="Arial" panose="020B0604020202020204" pitchFamily="34" charset="0"/>
                          <a:cs typeface="Arial" panose="020B0604020202020204" pitchFamily="34" charset="0"/>
                        </a:rPr>
                        <a:t>RELATN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BELONG</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0.755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3179425335"/>
                  </a:ext>
                </a:extLst>
              </a:tr>
              <a:tr h="311046">
                <a:tc>
                  <a:txBody>
                    <a:bodyPr/>
                    <a:lstStyle/>
                    <a:p>
                      <a:pPr algn="l" fontAlgn="b"/>
                      <a:r>
                        <a:rPr lang="en-US" sz="1800" u="none" strike="noStrike" dirty="0">
                          <a:effectLst/>
                          <a:latin typeface="Arial" panose="020B0604020202020204" pitchFamily="34" charset="0"/>
                          <a:cs typeface="Arial" panose="020B0604020202020204" pitchFamily="34" charset="0"/>
                        </a:rPr>
                        <a:t>RELATN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CONFID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0.483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2563942990"/>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RELATN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IC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-0.455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900688354"/>
                  </a:ext>
                </a:extLst>
              </a:tr>
              <a:tr h="3110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656985622"/>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BELONG</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ENGLRN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0.670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501646806"/>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BELONG</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IC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0.840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3978661681"/>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BELONG</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Retention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-0.283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362961166"/>
                  </a:ext>
                </a:extLst>
              </a:tr>
              <a:tr h="3110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829449337"/>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CONFID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ENGLRN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0.390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840812975"/>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CONFID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Retention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-0.248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193659394"/>
                  </a:ext>
                </a:extLst>
              </a:tr>
              <a:tr h="3110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224541718"/>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ENGLRN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Retention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0.522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4017592315"/>
                  </a:ext>
                </a:extLst>
              </a:tr>
              <a:tr h="3110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1170505607"/>
                  </a:ext>
                </a:extLst>
              </a:tr>
              <a:tr h="311046">
                <a:tc>
                  <a:txBody>
                    <a:bodyPr/>
                    <a:lstStyle/>
                    <a:p>
                      <a:pPr algn="l" fontAlgn="b"/>
                      <a:r>
                        <a:rPr lang="en-US" sz="1800" u="none" strike="noStrike">
                          <a:effectLst/>
                          <a:latin typeface="Arial" panose="020B0604020202020204" pitchFamily="34" charset="0"/>
                          <a:cs typeface="Arial" panose="020B0604020202020204" pitchFamily="34" charset="0"/>
                        </a:rPr>
                        <a:t>IC</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Retention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0.355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0726" marR="10726" marT="10726" marB="0" anchor="b"/>
                </a:tc>
                <a:extLst>
                  <a:ext uri="{0D108BD9-81ED-4DB2-BD59-A6C34878D82A}">
                    <a16:rowId xmlns:a16="http://schemas.microsoft.com/office/drawing/2014/main" val="499012801"/>
                  </a:ext>
                </a:extLst>
              </a:tr>
            </a:tbl>
          </a:graphicData>
        </a:graphic>
      </p:graphicFrame>
    </p:spTree>
    <p:extLst>
      <p:ext uri="{BB962C8B-B14F-4D97-AF65-F5344CB8AC3E}">
        <p14:creationId xmlns:p14="http://schemas.microsoft.com/office/powerpoint/2010/main" val="1215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014-7438-4ABF-8225-481A0556DAA2}"/>
              </a:ext>
            </a:extLst>
          </p:cNvPr>
          <p:cNvSpPr>
            <a:spLocks noGrp="1"/>
          </p:cNvSpPr>
          <p:nvPr>
            <p:ph type="title"/>
          </p:nvPr>
        </p:nvSpPr>
        <p:spPr/>
        <p:txBody>
          <a:bodyPr/>
          <a:lstStyle/>
          <a:p>
            <a:r>
              <a:rPr lang="en-US" dirty="0"/>
              <a:t>Quantitative Phase</a:t>
            </a:r>
          </a:p>
        </p:txBody>
      </p:sp>
      <p:graphicFrame>
        <p:nvGraphicFramePr>
          <p:cNvPr id="5" name="Content Placeholder 4">
            <a:extLst>
              <a:ext uri="{FF2B5EF4-FFF2-40B4-BE49-F238E27FC236}">
                <a16:creationId xmlns:a16="http://schemas.microsoft.com/office/drawing/2014/main" id="{72E965EA-5465-4FEB-9F03-BEFC3E842161}"/>
              </a:ext>
            </a:extLst>
          </p:cNvPr>
          <p:cNvGraphicFramePr>
            <a:graphicFrameLocks noGrp="1"/>
          </p:cNvGraphicFramePr>
          <p:nvPr>
            <p:ph sz="half" idx="1"/>
            <p:extLst>
              <p:ext uri="{D42A27DB-BD31-4B8C-83A1-F6EECF244321}">
                <p14:modId xmlns:p14="http://schemas.microsoft.com/office/powerpoint/2010/main" val="2693050277"/>
              </p:ext>
            </p:extLst>
          </p:nvPr>
        </p:nvGraphicFramePr>
        <p:xfrm>
          <a:off x="349510" y="1600200"/>
          <a:ext cx="3917690" cy="4525962"/>
        </p:xfrm>
        <a:graphic>
          <a:graphicData uri="http://schemas.openxmlformats.org/drawingml/2006/table">
            <a:tbl>
              <a:tblPr>
                <a:tableStyleId>{5C22544A-7EE6-4342-B048-85BDC9FD1C3A}</a:tableStyleId>
              </a:tblPr>
              <a:tblGrid>
                <a:gridCol w="994969">
                  <a:extLst>
                    <a:ext uri="{9D8B030D-6E8A-4147-A177-3AD203B41FA5}">
                      <a16:colId xmlns:a16="http://schemas.microsoft.com/office/drawing/2014/main" val="1851830881"/>
                    </a:ext>
                  </a:extLst>
                </a:gridCol>
                <a:gridCol w="932783">
                  <a:extLst>
                    <a:ext uri="{9D8B030D-6E8A-4147-A177-3AD203B41FA5}">
                      <a16:colId xmlns:a16="http://schemas.microsoft.com/office/drawing/2014/main" val="174362190"/>
                    </a:ext>
                  </a:extLst>
                </a:gridCol>
                <a:gridCol w="994969">
                  <a:extLst>
                    <a:ext uri="{9D8B030D-6E8A-4147-A177-3AD203B41FA5}">
                      <a16:colId xmlns:a16="http://schemas.microsoft.com/office/drawing/2014/main" val="3392156347"/>
                    </a:ext>
                  </a:extLst>
                </a:gridCol>
                <a:gridCol w="994969">
                  <a:extLst>
                    <a:ext uri="{9D8B030D-6E8A-4147-A177-3AD203B41FA5}">
                      <a16:colId xmlns:a16="http://schemas.microsoft.com/office/drawing/2014/main" val="2947967107"/>
                    </a:ext>
                  </a:extLst>
                </a:gridCol>
              </a:tblGrid>
              <a:tr h="315338">
                <a:tc>
                  <a:txBody>
                    <a:bodyPr/>
                    <a:lstStyle/>
                    <a:p>
                      <a:pPr algn="l" fontAlgn="b"/>
                      <a:r>
                        <a:rPr lang="en-US" sz="1600" u="none" strike="noStrike" dirty="0">
                          <a:effectLst/>
                          <a:latin typeface="Arial" panose="020B0604020202020204" pitchFamily="34" charset="0"/>
                          <a:cs typeface="Arial" panose="020B0604020202020204" pitchFamily="34" charset="0"/>
                        </a:rPr>
                        <a:t>RELATN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ctr" fontAlgn="b"/>
                      <a:r>
                        <a:rPr lang="en-US" sz="1600" b="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IC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0.180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extLst>
                  <a:ext uri="{0D108BD9-81ED-4DB2-BD59-A6C34878D82A}">
                    <a16:rowId xmlns:a16="http://schemas.microsoft.com/office/drawing/2014/main" val="3763866891"/>
                  </a:ext>
                </a:extLst>
              </a:tr>
              <a:tr h="438989">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1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1">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extLst>
                  <a:ext uri="{0D108BD9-81ED-4DB2-BD59-A6C34878D82A}">
                    <a16:rowId xmlns:a16="http://schemas.microsoft.com/office/drawing/2014/main" val="3276368431"/>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RELATN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r" fontAlgn="b"/>
                      <a:r>
                        <a:rPr lang="en-US" sz="1600" u="none" strike="noStrike" dirty="0">
                          <a:effectLst/>
                          <a:latin typeface="Arial" panose="020B0604020202020204" pitchFamily="34" charset="0"/>
                          <a:cs typeface="Arial" panose="020B0604020202020204" pitchFamily="34" charset="0"/>
                        </a:rPr>
                        <a:t>0.093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extLst>
                  <a:ext uri="{0D108BD9-81ED-4DB2-BD59-A6C34878D82A}">
                    <a16:rowId xmlns:a16="http://schemas.microsoft.com/office/drawing/2014/main" val="3794380230"/>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4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1">
                        <a:lumMod val="40000"/>
                        <a:lumOff val="6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extLst>
                  <a:ext uri="{0D108BD9-81ED-4DB2-BD59-A6C34878D82A}">
                    <a16:rowId xmlns:a16="http://schemas.microsoft.com/office/drawing/2014/main" val="3061452623"/>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BELONG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IC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0.840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extLst>
                  <a:ext uri="{0D108BD9-81ED-4DB2-BD59-A6C34878D82A}">
                    <a16:rowId xmlns:a16="http://schemas.microsoft.com/office/drawing/2014/main" val="741905264"/>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6">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extLst>
                  <a:ext uri="{0D108BD9-81ED-4DB2-BD59-A6C34878D82A}">
                    <a16:rowId xmlns:a16="http://schemas.microsoft.com/office/drawing/2014/main" val="2510977666"/>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BELONG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r" fontAlgn="b"/>
                      <a:r>
                        <a:rPr lang="en-US" sz="1600" u="none" strike="noStrike" dirty="0">
                          <a:effectLst/>
                          <a:latin typeface="Arial" panose="020B0604020202020204" pitchFamily="34" charset="0"/>
                          <a:cs typeface="Arial" panose="020B0604020202020204" pitchFamily="34" charset="0"/>
                        </a:rPr>
                        <a:t>0.365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extLst>
                  <a:ext uri="{0D108BD9-81ED-4DB2-BD59-A6C34878D82A}">
                    <a16:rowId xmlns:a16="http://schemas.microsoft.com/office/drawing/2014/main" val="1587126338"/>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2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6">
                        <a:lumMod val="40000"/>
                        <a:lumOff val="6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extLst>
                  <a:ext uri="{0D108BD9-81ED-4DB2-BD59-A6C34878D82A}">
                    <a16:rowId xmlns:a16="http://schemas.microsoft.com/office/drawing/2014/main" val="1984241603"/>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CONFID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-0.045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extLst>
                  <a:ext uri="{0D108BD9-81ED-4DB2-BD59-A6C34878D82A}">
                    <a16:rowId xmlns:a16="http://schemas.microsoft.com/office/drawing/2014/main" val="643227942"/>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1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4">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extLst>
                  <a:ext uri="{0D108BD9-81ED-4DB2-BD59-A6C34878D82A}">
                    <a16:rowId xmlns:a16="http://schemas.microsoft.com/office/drawing/2014/main" val="3723810240"/>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ENGLRN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r" fontAlgn="b"/>
                      <a:r>
                        <a:rPr lang="en-US" sz="1600" u="none" strike="noStrike">
                          <a:effectLst/>
                          <a:latin typeface="Arial" panose="020B0604020202020204" pitchFamily="34" charset="0"/>
                          <a:cs typeface="Arial" panose="020B0604020202020204" pitchFamily="34" charset="0"/>
                        </a:rPr>
                        <a:t>0.522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tc>
                <a:extLst>
                  <a:ext uri="{0D108BD9-81ED-4DB2-BD59-A6C34878D82A}">
                    <a16:rowId xmlns:a16="http://schemas.microsoft.com/office/drawing/2014/main" val="2047738205"/>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extLst>
                  <a:ext uri="{0D108BD9-81ED-4DB2-BD59-A6C34878D82A}">
                    <a16:rowId xmlns:a16="http://schemas.microsoft.com/office/drawing/2014/main" val="2206782611"/>
                  </a:ext>
                </a:extLst>
              </a:tr>
            </a:tbl>
          </a:graphicData>
        </a:graphic>
      </p:graphicFrame>
      <p:sp>
        <p:nvSpPr>
          <p:cNvPr id="4" name="Content Placeholder 3">
            <a:extLst>
              <a:ext uri="{FF2B5EF4-FFF2-40B4-BE49-F238E27FC236}">
                <a16:creationId xmlns:a16="http://schemas.microsoft.com/office/drawing/2014/main" id="{3B7D72DA-7408-41FB-876E-BCE57301BEE9}"/>
              </a:ext>
            </a:extLst>
          </p:cNvPr>
          <p:cNvSpPr>
            <a:spLocks noGrp="1"/>
          </p:cNvSpPr>
          <p:nvPr>
            <p:ph sz="half" idx="2"/>
          </p:nvPr>
        </p:nvSpPr>
        <p:spPr/>
        <p:txBody>
          <a:bodyPr>
            <a:normAutofit/>
          </a:bodyPr>
          <a:lstStyle/>
          <a:p>
            <a:pPr marL="0" indent="0">
              <a:buNone/>
            </a:pPr>
            <a:r>
              <a:rPr lang="en-US" dirty="0"/>
              <a:t>Standardized Total Effect gives us the sum of all standardized coefficients, the total effect of all the pathways from an independent variable to a dependent variable</a:t>
            </a:r>
          </a:p>
        </p:txBody>
      </p:sp>
    </p:spTree>
    <p:extLst>
      <p:ext uri="{BB962C8B-B14F-4D97-AF65-F5344CB8AC3E}">
        <p14:creationId xmlns:p14="http://schemas.microsoft.com/office/powerpoint/2010/main" val="216751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014-7438-4ABF-8225-481A0556DAA2}"/>
              </a:ext>
            </a:extLst>
          </p:cNvPr>
          <p:cNvSpPr>
            <a:spLocks noGrp="1"/>
          </p:cNvSpPr>
          <p:nvPr>
            <p:ph type="title"/>
          </p:nvPr>
        </p:nvSpPr>
        <p:spPr/>
        <p:txBody>
          <a:bodyPr/>
          <a:lstStyle/>
          <a:p>
            <a:r>
              <a:rPr lang="en-US" dirty="0"/>
              <a:t>Quantitative Phase</a:t>
            </a:r>
          </a:p>
        </p:txBody>
      </p:sp>
      <p:graphicFrame>
        <p:nvGraphicFramePr>
          <p:cNvPr id="5" name="Content Placeholder 4">
            <a:extLst>
              <a:ext uri="{FF2B5EF4-FFF2-40B4-BE49-F238E27FC236}">
                <a16:creationId xmlns:a16="http://schemas.microsoft.com/office/drawing/2014/main" id="{72E965EA-5465-4FEB-9F03-BEFC3E842161}"/>
              </a:ext>
            </a:extLst>
          </p:cNvPr>
          <p:cNvGraphicFramePr>
            <a:graphicFrameLocks noGrp="1"/>
          </p:cNvGraphicFramePr>
          <p:nvPr>
            <p:ph sz="half" idx="1"/>
            <p:extLst>
              <p:ext uri="{D42A27DB-BD31-4B8C-83A1-F6EECF244321}">
                <p14:modId xmlns:p14="http://schemas.microsoft.com/office/powerpoint/2010/main" val="3169737053"/>
              </p:ext>
            </p:extLst>
          </p:nvPr>
        </p:nvGraphicFramePr>
        <p:xfrm>
          <a:off x="349510" y="1600200"/>
          <a:ext cx="3917690" cy="4525962"/>
        </p:xfrm>
        <a:graphic>
          <a:graphicData uri="http://schemas.openxmlformats.org/drawingml/2006/table">
            <a:tbl>
              <a:tblPr>
                <a:tableStyleId>{5C22544A-7EE6-4342-B048-85BDC9FD1C3A}</a:tableStyleId>
              </a:tblPr>
              <a:tblGrid>
                <a:gridCol w="994969">
                  <a:extLst>
                    <a:ext uri="{9D8B030D-6E8A-4147-A177-3AD203B41FA5}">
                      <a16:colId xmlns:a16="http://schemas.microsoft.com/office/drawing/2014/main" val="1851830881"/>
                    </a:ext>
                  </a:extLst>
                </a:gridCol>
                <a:gridCol w="932783">
                  <a:extLst>
                    <a:ext uri="{9D8B030D-6E8A-4147-A177-3AD203B41FA5}">
                      <a16:colId xmlns:a16="http://schemas.microsoft.com/office/drawing/2014/main" val="174362190"/>
                    </a:ext>
                  </a:extLst>
                </a:gridCol>
                <a:gridCol w="994969">
                  <a:extLst>
                    <a:ext uri="{9D8B030D-6E8A-4147-A177-3AD203B41FA5}">
                      <a16:colId xmlns:a16="http://schemas.microsoft.com/office/drawing/2014/main" val="3392156347"/>
                    </a:ext>
                  </a:extLst>
                </a:gridCol>
                <a:gridCol w="994969">
                  <a:extLst>
                    <a:ext uri="{9D8B030D-6E8A-4147-A177-3AD203B41FA5}">
                      <a16:colId xmlns:a16="http://schemas.microsoft.com/office/drawing/2014/main" val="2947967107"/>
                    </a:ext>
                  </a:extLst>
                </a:gridCol>
              </a:tblGrid>
              <a:tr h="315338">
                <a:tc>
                  <a:txBody>
                    <a:bodyPr/>
                    <a:lstStyle/>
                    <a:p>
                      <a:pPr algn="l" fontAlgn="b"/>
                      <a:r>
                        <a:rPr lang="en-US" sz="1600" u="none" strike="noStrike" dirty="0">
                          <a:effectLst/>
                          <a:latin typeface="Arial" panose="020B0604020202020204" pitchFamily="34" charset="0"/>
                          <a:cs typeface="Arial" panose="020B0604020202020204" pitchFamily="34" charset="0"/>
                        </a:rPr>
                        <a:t>RELATN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ctr" fontAlgn="b"/>
                      <a:r>
                        <a:rPr lang="en-US" sz="1600" b="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IC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0.180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extLst>
                  <a:ext uri="{0D108BD9-81ED-4DB2-BD59-A6C34878D82A}">
                    <a16:rowId xmlns:a16="http://schemas.microsoft.com/office/drawing/2014/main" val="3763866891"/>
                  </a:ext>
                </a:extLst>
              </a:tr>
              <a:tr h="438989">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1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1">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20000"/>
                        <a:lumOff val="80000"/>
                      </a:schemeClr>
                    </a:solidFill>
                  </a:tcPr>
                </a:tc>
                <a:extLst>
                  <a:ext uri="{0D108BD9-81ED-4DB2-BD59-A6C34878D82A}">
                    <a16:rowId xmlns:a16="http://schemas.microsoft.com/office/drawing/2014/main" val="3276368431"/>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RELATN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a:txBody>
                    <a:bodyPr/>
                    <a:lstStyle/>
                    <a:p>
                      <a:pPr algn="r" fontAlgn="b"/>
                      <a:r>
                        <a:rPr lang="en-US" sz="1600" u="none" strike="noStrike" dirty="0">
                          <a:effectLst/>
                          <a:latin typeface="Arial" panose="020B0604020202020204" pitchFamily="34" charset="0"/>
                          <a:cs typeface="Arial" panose="020B0604020202020204" pitchFamily="34" charset="0"/>
                        </a:rPr>
                        <a:t>0.093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extLst>
                  <a:ext uri="{0D108BD9-81ED-4DB2-BD59-A6C34878D82A}">
                    <a16:rowId xmlns:a16="http://schemas.microsoft.com/office/drawing/2014/main" val="3794380230"/>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4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1">
                        <a:lumMod val="40000"/>
                        <a:lumOff val="6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1">
                        <a:lumMod val="40000"/>
                        <a:lumOff val="60000"/>
                      </a:schemeClr>
                    </a:solidFill>
                  </a:tcPr>
                </a:tc>
                <a:extLst>
                  <a:ext uri="{0D108BD9-81ED-4DB2-BD59-A6C34878D82A}">
                    <a16:rowId xmlns:a16="http://schemas.microsoft.com/office/drawing/2014/main" val="3061452623"/>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BELONG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IC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0.840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extLst>
                  <a:ext uri="{0D108BD9-81ED-4DB2-BD59-A6C34878D82A}">
                    <a16:rowId xmlns:a16="http://schemas.microsoft.com/office/drawing/2014/main" val="741905264"/>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6">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20000"/>
                        <a:lumOff val="80000"/>
                      </a:schemeClr>
                    </a:solidFill>
                  </a:tcPr>
                </a:tc>
                <a:extLst>
                  <a:ext uri="{0D108BD9-81ED-4DB2-BD59-A6C34878D82A}">
                    <a16:rowId xmlns:a16="http://schemas.microsoft.com/office/drawing/2014/main" val="2510977666"/>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BELONG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a:txBody>
                    <a:bodyPr/>
                    <a:lstStyle/>
                    <a:p>
                      <a:pPr algn="r" fontAlgn="b"/>
                      <a:r>
                        <a:rPr lang="en-US" sz="1600" u="none" strike="noStrike" dirty="0">
                          <a:effectLst/>
                          <a:latin typeface="Arial" panose="020B0604020202020204" pitchFamily="34" charset="0"/>
                          <a:cs typeface="Arial" panose="020B0604020202020204" pitchFamily="34" charset="0"/>
                        </a:rPr>
                        <a:t>0.365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extLst>
                  <a:ext uri="{0D108BD9-81ED-4DB2-BD59-A6C34878D82A}">
                    <a16:rowId xmlns:a16="http://schemas.microsoft.com/office/drawing/2014/main" val="1587126338"/>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2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6">
                        <a:lumMod val="40000"/>
                        <a:lumOff val="6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6">
                        <a:lumMod val="40000"/>
                        <a:lumOff val="60000"/>
                      </a:schemeClr>
                    </a:solidFill>
                  </a:tcPr>
                </a:tc>
                <a:extLst>
                  <a:ext uri="{0D108BD9-81ED-4DB2-BD59-A6C34878D82A}">
                    <a16:rowId xmlns:a16="http://schemas.microsoft.com/office/drawing/2014/main" val="1984241603"/>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CONFID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a:txBody>
                    <a:bodyPr/>
                    <a:lstStyle/>
                    <a:p>
                      <a:pPr algn="r" fontAlgn="b"/>
                      <a:r>
                        <a:rPr lang="en-US" sz="1600" u="none" strike="noStrike">
                          <a:effectLst/>
                          <a:latin typeface="Arial" panose="020B0604020202020204" pitchFamily="34" charset="0"/>
                          <a:cs typeface="Arial" panose="020B0604020202020204" pitchFamily="34" charset="0"/>
                        </a:rPr>
                        <a:t>-0.045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extLst>
                  <a:ext uri="{0D108BD9-81ED-4DB2-BD59-A6C34878D82A}">
                    <a16:rowId xmlns:a16="http://schemas.microsoft.com/office/drawing/2014/main" val="643227942"/>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 1 indirect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solidFill>
                      <a:schemeClr val="accent4">
                        <a:lumMod val="20000"/>
                        <a:lumOff val="80000"/>
                      </a:schemeClr>
                    </a:solidFill>
                  </a:tcPr>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solidFill>
                      <a:schemeClr val="accent4">
                        <a:lumMod val="20000"/>
                        <a:lumOff val="80000"/>
                      </a:schemeClr>
                    </a:solidFill>
                  </a:tcPr>
                </a:tc>
                <a:extLst>
                  <a:ext uri="{0D108BD9-81ED-4DB2-BD59-A6C34878D82A}">
                    <a16:rowId xmlns:a16="http://schemas.microsoft.com/office/drawing/2014/main" val="3723810240"/>
                  </a:ext>
                </a:extLst>
              </a:tr>
              <a:tr h="315338">
                <a:tc>
                  <a:txBody>
                    <a:bodyPr/>
                    <a:lstStyle/>
                    <a:p>
                      <a:pPr algn="l" fontAlgn="b"/>
                      <a:r>
                        <a:rPr lang="en-US" sz="1600" u="none" strike="noStrike" dirty="0">
                          <a:effectLst/>
                          <a:latin typeface="Arial" panose="020B0604020202020204" pitchFamily="34" charset="0"/>
                          <a:cs typeface="Arial" panose="020B0604020202020204" pitchFamily="34" charset="0"/>
                        </a:rPr>
                        <a:t>ENGLRN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Retention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tc>
                  <a:txBody>
                    <a:bodyPr/>
                    <a:lstStyle/>
                    <a:p>
                      <a:pPr algn="r" fontAlgn="b"/>
                      <a:r>
                        <a:rPr lang="en-US" sz="1600" u="none" strike="noStrike">
                          <a:effectLst/>
                          <a:latin typeface="Arial" panose="020B0604020202020204" pitchFamily="34" charset="0"/>
                          <a:cs typeface="Arial" panose="020B0604020202020204" pitchFamily="34" charset="0"/>
                        </a:rPr>
                        <a:t>0.522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tc>
                <a:extLst>
                  <a:ext uri="{0D108BD9-81ED-4DB2-BD59-A6C34878D82A}">
                    <a16:rowId xmlns:a16="http://schemas.microsoft.com/office/drawing/2014/main" val="2047738205"/>
                  </a:ext>
                </a:extLst>
              </a:tr>
              <a:tr h="438989">
                <a:tc>
                  <a:txBody>
                    <a:bodyPr/>
                    <a:lstStyle/>
                    <a:p>
                      <a:pPr algn="l"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802" marR="8802" marT="8802" marB="0" anchor="b"/>
                </a:tc>
                <a:tc gridSpan="2">
                  <a:txBody>
                    <a:bodyPr/>
                    <a:lstStyle/>
                    <a:p>
                      <a:pPr algn="ctr" fontAlgn="b"/>
                      <a:r>
                        <a:rPr lang="en-US" sz="1600" i="1" u="none" strike="noStrike" dirty="0">
                          <a:effectLst/>
                          <a:latin typeface="Arial" panose="020B0604020202020204" pitchFamily="34" charset="0"/>
                          <a:cs typeface="Arial" panose="020B0604020202020204" pitchFamily="34" charset="0"/>
                        </a:rPr>
                        <a:t>1 direct</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126748" marR="126748" marT="63374" marB="63374" anchor="b"/>
                </a:tc>
                <a:tc h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802" marR="8802" marT="8802" marB="0" anchor="b"/>
                </a:tc>
                <a:extLst>
                  <a:ext uri="{0D108BD9-81ED-4DB2-BD59-A6C34878D82A}">
                    <a16:rowId xmlns:a16="http://schemas.microsoft.com/office/drawing/2014/main" val="2206782611"/>
                  </a:ext>
                </a:extLst>
              </a:tr>
            </a:tbl>
          </a:graphicData>
        </a:graphic>
      </p:graphicFrame>
      <p:sp>
        <p:nvSpPr>
          <p:cNvPr id="4" name="Content Placeholder 3">
            <a:extLst>
              <a:ext uri="{FF2B5EF4-FFF2-40B4-BE49-F238E27FC236}">
                <a16:creationId xmlns:a16="http://schemas.microsoft.com/office/drawing/2014/main" id="{3B7D72DA-7408-41FB-876E-BCE57301BEE9}"/>
              </a:ext>
            </a:extLst>
          </p:cNvPr>
          <p:cNvSpPr>
            <a:spLocks noGrp="1"/>
          </p:cNvSpPr>
          <p:nvPr>
            <p:ph sz="half" idx="2"/>
          </p:nvPr>
        </p:nvSpPr>
        <p:spPr/>
        <p:txBody>
          <a:bodyPr>
            <a:normAutofit fontScale="92500" lnSpcReduction="20000"/>
          </a:bodyPr>
          <a:lstStyle/>
          <a:p>
            <a:pPr marL="0" indent="0">
              <a:buNone/>
            </a:pPr>
            <a:r>
              <a:rPr lang="en-US" dirty="0"/>
              <a:t>Example: BELONG has three paths to Retention:</a:t>
            </a:r>
          </a:p>
          <a:p>
            <a:pPr marL="514350" indent="-514350">
              <a:buFont typeface="+mj-lt"/>
              <a:buAutoNum type="arabicPeriod"/>
            </a:pPr>
            <a:r>
              <a:rPr lang="en-US" dirty="0"/>
              <a:t>BELONG </a:t>
            </a:r>
            <a:r>
              <a:rPr lang="en-US" dirty="0">
                <a:latin typeface="Calibri" panose="020F0502020204030204" pitchFamily="34" charset="0"/>
                <a:cs typeface="Calibri" panose="020F0502020204030204" pitchFamily="34" charset="0"/>
              </a:rPr>
              <a:t>→ Retention</a:t>
            </a:r>
          </a:p>
          <a:p>
            <a:pPr marL="514350" indent="-514350">
              <a:buFont typeface="+mj-lt"/>
              <a:buAutoNum type="arabicPeriod"/>
            </a:pPr>
            <a:r>
              <a:rPr lang="en-US" dirty="0">
                <a:latin typeface="Calibri" panose="020F0502020204030204" pitchFamily="34" charset="0"/>
                <a:cs typeface="Calibri" panose="020F0502020204030204" pitchFamily="34" charset="0"/>
              </a:rPr>
              <a:t>BELONG → IC → Retention</a:t>
            </a:r>
          </a:p>
          <a:p>
            <a:pPr marL="514350" indent="-514350">
              <a:buFont typeface="+mj-lt"/>
              <a:buAutoNum type="arabicPeriod"/>
            </a:pPr>
            <a:r>
              <a:rPr lang="en-US" dirty="0">
                <a:latin typeface="Calibri" panose="020F0502020204030204" pitchFamily="34" charset="0"/>
                <a:cs typeface="Calibri" panose="020F0502020204030204" pitchFamily="34" charset="0"/>
              </a:rPr>
              <a:t>BELONG → ENGLRN → Retention</a:t>
            </a:r>
          </a:p>
          <a:p>
            <a:pPr marL="514350" indent="-514350">
              <a:buFont typeface="+mj-lt"/>
              <a:buAutoNum type="arabicPeriod"/>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BELONG’s direct path to Retention is </a:t>
            </a:r>
            <a:r>
              <a:rPr lang="en-US" dirty="0">
                <a:solidFill>
                  <a:srgbClr val="C00000"/>
                </a:solidFill>
                <a:latin typeface="Calibri" panose="020F0502020204030204" pitchFamily="34" charset="0"/>
                <a:cs typeface="Calibri" panose="020F0502020204030204" pitchFamily="34" charset="0"/>
              </a:rPr>
              <a:t>negative</a:t>
            </a:r>
            <a:r>
              <a:rPr lang="en-US" dirty="0">
                <a:latin typeface="Calibri" panose="020F0502020204030204" pitchFamily="34" charset="0"/>
                <a:cs typeface="Calibri" panose="020F0502020204030204" pitchFamily="34" charset="0"/>
              </a:rPr>
              <a:t> but its two indirect paths are </a:t>
            </a:r>
            <a:r>
              <a:rPr lang="en-US" dirty="0">
                <a:solidFill>
                  <a:srgbClr val="00B050"/>
                </a:solidFill>
                <a:latin typeface="Calibri" panose="020F0502020204030204" pitchFamily="34" charset="0"/>
                <a:cs typeface="Calibri" panose="020F0502020204030204" pitchFamily="34" charset="0"/>
              </a:rPr>
              <a:t>positive</a:t>
            </a:r>
            <a:endParaRPr lang="en-US" dirty="0">
              <a:solidFill>
                <a:srgbClr val="00B050"/>
              </a:solidFill>
            </a:endParaRPr>
          </a:p>
        </p:txBody>
      </p:sp>
    </p:spTree>
    <p:extLst>
      <p:ext uri="{BB962C8B-B14F-4D97-AF65-F5344CB8AC3E}">
        <p14:creationId xmlns:p14="http://schemas.microsoft.com/office/powerpoint/2010/main" val="186369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38B6-8584-449A-9F21-4164CBBC1FA1}"/>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A167DA7F-6D3A-47E2-B389-756C77F1CD37}"/>
              </a:ext>
            </a:extLst>
          </p:cNvPr>
          <p:cNvPicPr>
            <a:picLocks noGrp="1" noChangeAspect="1"/>
          </p:cNvPicPr>
          <p:nvPr>
            <p:ph sz="half" idx="1"/>
          </p:nvPr>
        </p:nvPicPr>
        <p:blipFill rotWithShape="1">
          <a:blip r:embed="rId2"/>
          <a:srcRect r="7547"/>
          <a:stretch/>
        </p:blipFill>
        <p:spPr>
          <a:xfrm>
            <a:off x="4724400" y="2209800"/>
            <a:ext cx="4237304" cy="3541568"/>
          </a:xfrm>
          <a:prstGeom prst="rect">
            <a:avLst/>
          </a:prstGeom>
        </p:spPr>
      </p:pic>
      <p:sp>
        <p:nvSpPr>
          <p:cNvPr id="5" name="Content Placeholder 4">
            <a:extLst>
              <a:ext uri="{FF2B5EF4-FFF2-40B4-BE49-F238E27FC236}">
                <a16:creationId xmlns:a16="http://schemas.microsoft.com/office/drawing/2014/main" id="{03C86A76-4FEB-42D5-BC56-F1BA04C9A73E}"/>
              </a:ext>
            </a:extLst>
          </p:cNvPr>
          <p:cNvSpPr>
            <a:spLocks noGrp="1"/>
          </p:cNvSpPr>
          <p:nvPr>
            <p:ph sz="half" idx="2"/>
          </p:nvPr>
        </p:nvSpPr>
        <p:spPr>
          <a:xfrm>
            <a:off x="266700" y="1717602"/>
            <a:ext cx="4038600" cy="4525963"/>
          </a:xfrm>
        </p:spPr>
        <p:txBody>
          <a:bodyPr>
            <a:normAutofit fontScale="92500" lnSpcReduction="10000"/>
          </a:bodyPr>
          <a:lstStyle/>
          <a:p>
            <a:r>
              <a:rPr lang="en-US" dirty="0"/>
              <a:t>RELATN has a strong positive effect on BELONG</a:t>
            </a:r>
          </a:p>
          <a:p>
            <a:pPr lvl="1"/>
            <a:r>
              <a:rPr lang="en-US" dirty="0"/>
              <a:t>Peer and faculty relationships but especially validation are strongly correlated with sense of belonging</a:t>
            </a:r>
          </a:p>
          <a:p>
            <a:r>
              <a:rPr lang="en-US" dirty="0"/>
              <a:t>RELATN has a moderate negative effect on IC</a:t>
            </a:r>
          </a:p>
          <a:p>
            <a:pPr lvl="1"/>
            <a:r>
              <a:rPr lang="en-US" dirty="0"/>
              <a:t>Peer relationships and validation are negatively correlated with IC</a:t>
            </a:r>
          </a:p>
        </p:txBody>
      </p:sp>
      <p:sp>
        <p:nvSpPr>
          <p:cNvPr id="6" name="Oval 5">
            <a:extLst>
              <a:ext uri="{FF2B5EF4-FFF2-40B4-BE49-F238E27FC236}">
                <a16:creationId xmlns:a16="http://schemas.microsoft.com/office/drawing/2014/main" id="{05B024CB-784B-47C5-8BC4-7455D7B1463C}"/>
              </a:ext>
            </a:extLst>
          </p:cNvPr>
          <p:cNvSpPr/>
          <p:nvPr/>
        </p:nvSpPr>
        <p:spPr>
          <a:xfrm>
            <a:off x="6019800" y="3211033"/>
            <a:ext cx="7620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1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38B6-8584-449A-9F21-4164CBBC1FA1}"/>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A167DA7F-6D3A-47E2-B389-756C77F1CD37}"/>
              </a:ext>
            </a:extLst>
          </p:cNvPr>
          <p:cNvPicPr>
            <a:picLocks noGrp="1" noChangeAspect="1"/>
          </p:cNvPicPr>
          <p:nvPr>
            <p:ph sz="half" idx="1"/>
          </p:nvPr>
        </p:nvPicPr>
        <p:blipFill rotWithShape="1">
          <a:blip r:embed="rId2"/>
          <a:srcRect r="7547"/>
          <a:stretch/>
        </p:blipFill>
        <p:spPr>
          <a:xfrm>
            <a:off x="4724400" y="2209800"/>
            <a:ext cx="4237304" cy="3541568"/>
          </a:xfrm>
          <a:prstGeom prst="rect">
            <a:avLst/>
          </a:prstGeom>
        </p:spPr>
      </p:pic>
      <p:sp>
        <p:nvSpPr>
          <p:cNvPr id="5" name="Content Placeholder 4">
            <a:extLst>
              <a:ext uri="{FF2B5EF4-FFF2-40B4-BE49-F238E27FC236}">
                <a16:creationId xmlns:a16="http://schemas.microsoft.com/office/drawing/2014/main" id="{03C86A76-4FEB-42D5-BC56-F1BA04C9A73E}"/>
              </a:ext>
            </a:extLst>
          </p:cNvPr>
          <p:cNvSpPr>
            <a:spLocks noGrp="1"/>
          </p:cNvSpPr>
          <p:nvPr>
            <p:ph sz="half" idx="2"/>
          </p:nvPr>
        </p:nvSpPr>
        <p:spPr>
          <a:xfrm>
            <a:off x="266700" y="1717602"/>
            <a:ext cx="4038600" cy="4525963"/>
          </a:xfrm>
        </p:spPr>
        <p:txBody>
          <a:bodyPr>
            <a:normAutofit fontScale="92500" lnSpcReduction="20000"/>
          </a:bodyPr>
          <a:lstStyle/>
          <a:p>
            <a:r>
              <a:rPr lang="en-US" dirty="0"/>
              <a:t>BELONG has the strongest direct effect on IC</a:t>
            </a:r>
          </a:p>
          <a:p>
            <a:pPr lvl="1"/>
            <a:r>
              <a:rPr lang="en-US" dirty="0"/>
              <a:t>Sense of Belonging has the single strongest correlation with IC of any observed variable</a:t>
            </a:r>
          </a:p>
          <a:p>
            <a:r>
              <a:rPr lang="en-US" dirty="0"/>
              <a:t>BELONG has a small negative direct effect on Retention but a strong positive direct effect on ENGLRN, which has a strong positive direct effect on Retention </a:t>
            </a:r>
          </a:p>
        </p:txBody>
      </p:sp>
      <p:sp>
        <p:nvSpPr>
          <p:cNvPr id="6" name="Oval 5">
            <a:extLst>
              <a:ext uri="{FF2B5EF4-FFF2-40B4-BE49-F238E27FC236}">
                <a16:creationId xmlns:a16="http://schemas.microsoft.com/office/drawing/2014/main" id="{05B024CB-784B-47C5-8BC4-7455D7B1463C}"/>
              </a:ext>
            </a:extLst>
          </p:cNvPr>
          <p:cNvSpPr/>
          <p:nvPr/>
        </p:nvSpPr>
        <p:spPr>
          <a:xfrm>
            <a:off x="6821787" y="3172932"/>
            <a:ext cx="7620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3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468649-D4BF-438D-8189-317BE0552546}"/>
              </a:ext>
            </a:extLst>
          </p:cNvPr>
          <p:cNvSpPr>
            <a:spLocks noGrp="1"/>
          </p:cNvSpPr>
          <p:nvPr>
            <p:ph type="title"/>
          </p:nvPr>
        </p:nvSpPr>
        <p:spPr/>
        <p:txBody>
          <a:bodyPr/>
          <a:lstStyle/>
          <a:p>
            <a:r>
              <a:rPr lang="en-US" dirty="0"/>
              <a:t>Background</a:t>
            </a:r>
          </a:p>
        </p:txBody>
      </p:sp>
      <p:graphicFrame>
        <p:nvGraphicFramePr>
          <p:cNvPr id="6" name="Content Placeholder 5">
            <a:extLst>
              <a:ext uri="{FF2B5EF4-FFF2-40B4-BE49-F238E27FC236}">
                <a16:creationId xmlns:a16="http://schemas.microsoft.com/office/drawing/2014/main" id="{4FE7829F-2710-4D1F-9411-FDC53E3BF2A7}"/>
              </a:ext>
            </a:extLst>
          </p:cNvPr>
          <p:cNvGraphicFramePr>
            <a:graphicFrameLocks noGrp="1"/>
          </p:cNvGraphicFramePr>
          <p:nvPr>
            <p:ph idx="1"/>
            <p:extLst>
              <p:ext uri="{D42A27DB-BD31-4B8C-83A1-F6EECF244321}">
                <p14:modId xmlns:p14="http://schemas.microsoft.com/office/powerpoint/2010/main" val="2346355958"/>
              </p:ext>
            </p:extLst>
          </p:nvPr>
        </p:nvGraphicFramePr>
        <p:xfrm>
          <a:off x="190500" y="1828800"/>
          <a:ext cx="8763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152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38B6-8584-449A-9F21-4164CBBC1FA1}"/>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A167DA7F-6D3A-47E2-B389-756C77F1CD37}"/>
              </a:ext>
            </a:extLst>
          </p:cNvPr>
          <p:cNvPicPr>
            <a:picLocks noGrp="1" noChangeAspect="1"/>
          </p:cNvPicPr>
          <p:nvPr>
            <p:ph sz="half" idx="1"/>
          </p:nvPr>
        </p:nvPicPr>
        <p:blipFill rotWithShape="1">
          <a:blip r:embed="rId2"/>
          <a:srcRect r="7547"/>
          <a:stretch/>
        </p:blipFill>
        <p:spPr>
          <a:xfrm>
            <a:off x="4724400" y="2209800"/>
            <a:ext cx="4237304" cy="3541568"/>
          </a:xfrm>
          <a:prstGeom prst="rect">
            <a:avLst/>
          </a:prstGeom>
        </p:spPr>
      </p:pic>
      <p:sp>
        <p:nvSpPr>
          <p:cNvPr id="5" name="Content Placeholder 4">
            <a:extLst>
              <a:ext uri="{FF2B5EF4-FFF2-40B4-BE49-F238E27FC236}">
                <a16:creationId xmlns:a16="http://schemas.microsoft.com/office/drawing/2014/main" id="{03C86A76-4FEB-42D5-BC56-F1BA04C9A73E}"/>
              </a:ext>
            </a:extLst>
          </p:cNvPr>
          <p:cNvSpPr>
            <a:spLocks noGrp="1"/>
          </p:cNvSpPr>
          <p:nvPr>
            <p:ph sz="half" idx="2"/>
          </p:nvPr>
        </p:nvSpPr>
        <p:spPr>
          <a:xfrm>
            <a:off x="266700" y="1717602"/>
            <a:ext cx="4038600" cy="4525963"/>
          </a:xfrm>
        </p:spPr>
        <p:txBody>
          <a:bodyPr>
            <a:normAutofit fontScale="92500"/>
          </a:bodyPr>
          <a:lstStyle/>
          <a:p>
            <a:r>
              <a:rPr lang="en-US" dirty="0"/>
              <a:t>CONFID is moderately influenced by RELATN and has a moderate influence on ENGLRN</a:t>
            </a:r>
          </a:p>
          <a:p>
            <a:r>
              <a:rPr lang="en-US" dirty="0"/>
              <a:t>CONFID has a small negative direct effect on Retention</a:t>
            </a:r>
          </a:p>
          <a:p>
            <a:pPr lvl="1"/>
            <a:r>
              <a:rPr lang="en-US" dirty="0"/>
              <a:t>Academic Self-Concept has no correlation with IC but a negative correlation with Retention</a:t>
            </a:r>
          </a:p>
        </p:txBody>
      </p:sp>
      <p:sp>
        <p:nvSpPr>
          <p:cNvPr id="6" name="Oval 5">
            <a:extLst>
              <a:ext uri="{FF2B5EF4-FFF2-40B4-BE49-F238E27FC236}">
                <a16:creationId xmlns:a16="http://schemas.microsoft.com/office/drawing/2014/main" id="{05B024CB-784B-47C5-8BC4-7455D7B1463C}"/>
              </a:ext>
            </a:extLst>
          </p:cNvPr>
          <p:cNvSpPr/>
          <p:nvPr/>
        </p:nvSpPr>
        <p:spPr>
          <a:xfrm>
            <a:off x="6003080" y="4076700"/>
            <a:ext cx="7620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3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38B6-8584-449A-9F21-4164CBBC1FA1}"/>
              </a:ext>
            </a:extLst>
          </p:cNvPr>
          <p:cNvSpPr>
            <a:spLocks noGrp="1"/>
          </p:cNvSpPr>
          <p:nvPr>
            <p:ph type="title"/>
          </p:nvPr>
        </p:nvSpPr>
        <p:spPr/>
        <p:txBody>
          <a:bodyPr/>
          <a:lstStyle/>
          <a:p>
            <a:r>
              <a:rPr lang="en-US" dirty="0"/>
              <a:t>Quantitative Phase</a:t>
            </a:r>
          </a:p>
        </p:txBody>
      </p:sp>
      <p:pic>
        <p:nvPicPr>
          <p:cNvPr id="4" name="Content Placeholder 3">
            <a:extLst>
              <a:ext uri="{FF2B5EF4-FFF2-40B4-BE49-F238E27FC236}">
                <a16:creationId xmlns:a16="http://schemas.microsoft.com/office/drawing/2014/main" id="{A167DA7F-6D3A-47E2-B389-756C77F1CD37}"/>
              </a:ext>
            </a:extLst>
          </p:cNvPr>
          <p:cNvPicPr>
            <a:picLocks noGrp="1" noChangeAspect="1"/>
          </p:cNvPicPr>
          <p:nvPr>
            <p:ph sz="half" idx="1"/>
          </p:nvPr>
        </p:nvPicPr>
        <p:blipFill rotWithShape="1">
          <a:blip r:embed="rId2"/>
          <a:srcRect r="7547"/>
          <a:stretch/>
        </p:blipFill>
        <p:spPr>
          <a:xfrm>
            <a:off x="4724400" y="2209800"/>
            <a:ext cx="4237304" cy="3541568"/>
          </a:xfrm>
          <a:prstGeom prst="rect">
            <a:avLst/>
          </a:prstGeom>
        </p:spPr>
      </p:pic>
      <p:sp>
        <p:nvSpPr>
          <p:cNvPr id="5" name="Content Placeholder 4">
            <a:extLst>
              <a:ext uri="{FF2B5EF4-FFF2-40B4-BE49-F238E27FC236}">
                <a16:creationId xmlns:a16="http://schemas.microsoft.com/office/drawing/2014/main" id="{03C86A76-4FEB-42D5-BC56-F1BA04C9A73E}"/>
              </a:ext>
            </a:extLst>
          </p:cNvPr>
          <p:cNvSpPr>
            <a:spLocks noGrp="1"/>
          </p:cNvSpPr>
          <p:nvPr>
            <p:ph sz="half" idx="2"/>
          </p:nvPr>
        </p:nvSpPr>
        <p:spPr>
          <a:xfrm>
            <a:off x="266700" y="1717602"/>
            <a:ext cx="4038600" cy="4525963"/>
          </a:xfrm>
        </p:spPr>
        <p:txBody>
          <a:bodyPr>
            <a:normAutofit/>
          </a:bodyPr>
          <a:lstStyle/>
          <a:p>
            <a:r>
              <a:rPr lang="en-US" dirty="0"/>
              <a:t>ENGLRN has no effect on IC</a:t>
            </a:r>
          </a:p>
          <a:p>
            <a:r>
              <a:rPr lang="en-US" dirty="0"/>
              <a:t>ENGLRN has the strongest direct effect on Retention</a:t>
            </a:r>
          </a:p>
        </p:txBody>
      </p:sp>
      <p:sp>
        <p:nvSpPr>
          <p:cNvPr id="6" name="Oval 5">
            <a:extLst>
              <a:ext uri="{FF2B5EF4-FFF2-40B4-BE49-F238E27FC236}">
                <a16:creationId xmlns:a16="http://schemas.microsoft.com/office/drawing/2014/main" id="{05B024CB-784B-47C5-8BC4-7455D7B1463C}"/>
              </a:ext>
            </a:extLst>
          </p:cNvPr>
          <p:cNvSpPr/>
          <p:nvPr/>
        </p:nvSpPr>
        <p:spPr>
          <a:xfrm>
            <a:off x="6874949" y="4214923"/>
            <a:ext cx="7620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24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55B8D8-4338-4B81-8FD2-B14DD4ADDEEB}"/>
              </a:ext>
            </a:extLst>
          </p:cNvPr>
          <p:cNvSpPr>
            <a:spLocks noGrp="1"/>
          </p:cNvSpPr>
          <p:nvPr>
            <p:ph type="title"/>
          </p:nvPr>
        </p:nvSpPr>
        <p:spPr/>
        <p:txBody>
          <a:bodyPr/>
          <a:lstStyle/>
          <a:p>
            <a:r>
              <a:rPr lang="en-US" dirty="0"/>
              <a:t>Quantitative Phase</a:t>
            </a:r>
          </a:p>
        </p:txBody>
      </p:sp>
      <p:sp>
        <p:nvSpPr>
          <p:cNvPr id="6" name="Content Placeholder 5">
            <a:extLst>
              <a:ext uri="{FF2B5EF4-FFF2-40B4-BE49-F238E27FC236}">
                <a16:creationId xmlns:a16="http://schemas.microsoft.com/office/drawing/2014/main" id="{34D1CEF5-3D39-4C14-BE3B-74A50CE60C60}"/>
              </a:ext>
            </a:extLst>
          </p:cNvPr>
          <p:cNvSpPr>
            <a:spLocks noGrp="1"/>
          </p:cNvSpPr>
          <p:nvPr>
            <p:ph idx="1"/>
          </p:nvPr>
        </p:nvSpPr>
        <p:spPr>
          <a:xfrm>
            <a:off x="228600" y="1600200"/>
            <a:ext cx="8763000" cy="4953000"/>
          </a:xfrm>
        </p:spPr>
        <p:txBody>
          <a:bodyPr>
            <a:normAutofit fontScale="92500" lnSpcReduction="10000"/>
          </a:bodyPr>
          <a:lstStyle/>
          <a:p>
            <a:r>
              <a:rPr lang="en-US" b="1" dirty="0">
                <a:solidFill>
                  <a:srgbClr val="00B050"/>
                </a:solidFill>
                <a:latin typeface="Calibri" panose="020F0502020204030204" pitchFamily="34" charset="0"/>
                <a:cs typeface="Calibri" panose="020F0502020204030204" pitchFamily="34" charset="0"/>
              </a:rPr>
              <a:t>KEY</a:t>
            </a:r>
            <a:r>
              <a:rPr lang="en-US" dirty="0">
                <a:latin typeface="Calibri" panose="020F0502020204030204" pitchFamily="34" charset="0"/>
                <a:cs typeface="Calibri" panose="020F0502020204030204" pitchFamily="34" charset="0"/>
              </a:rPr>
              <a:t>: The two most important pathways are:</a:t>
            </a:r>
          </a:p>
          <a:p>
            <a:pPr lvl="1"/>
            <a:r>
              <a:rPr lang="en-US" dirty="0">
                <a:latin typeface="Calibri" panose="020F0502020204030204" pitchFamily="34" charset="0"/>
                <a:cs typeface="Calibri" panose="020F0502020204030204" pitchFamily="34" charset="0"/>
              </a:rPr>
              <a:t>BELONG → IC → Retention</a:t>
            </a:r>
          </a:p>
          <a:p>
            <a:pPr lvl="1"/>
            <a:r>
              <a:rPr lang="en-US" dirty="0">
                <a:latin typeface="Calibri" panose="020F0502020204030204" pitchFamily="34" charset="0"/>
                <a:cs typeface="Calibri" panose="020F0502020204030204" pitchFamily="34" charset="0"/>
              </a:rPr>
              <a:t>BELONG → ENGLRN → Retention</a:t>
            </a:r>
          </a:p>
          <a:p>
            <a:r>
              <a:rPr lang="en-US" b="1" dirty="0">
                <a:solidFill>
                  <a:srgbClr val="00B050"/>
                </a:solidFill>
                <a:latin typeface="Calibri" panose="020F0502020204030204" pitchFamily="34" charset="0"/>
                <a:cs typeface="Calibri" panose="020F0502020204030204" pitchFamily="34" charset="0"/>
              </a:rPr>
              <a:t>KEY</a:t>
            </a:r>
            <a:r>
              <a:rPr lang="en-US" dirty="0">
                <a:latin typeface="Calibri" panose="020F0502020204030204" pitchFamily="34" charset="0"/>
                <a:cs typeface="Calibri" panose="020F0502020204030204" pitchFamily="34" charset="0"/>
              </a:rPr>
              <a:t>: Feelings of connection and belonging are a necessary condition for retention in the second year.  Belongingness contributes to commitment to the institution and academic engagement, both of which contribute to retention.</a:t>
            </a:r>
          </a:p>
          <a:p>
            <a:r>
              <a:rPr lang="en-US" b="1" dirty="0">
                <a:solidFill>
                  <a:srgbClr val="00B050"/>
                </a:solidFill>
                <a:latin typeface="Calibri" panose="020F0502020204030204" pitchFamily="34" charset="0"/>
                <a:cs typeface="Calibri" panose="020F0502020204030204" pitchFamily="34" charset="0"/>
              </a:rPr>
              <a:t>KEY</a:t>
            </a:r>
            <a:r>
              <a:rPr lang="en-US" dirty="0">
                <a:latin typeface="Calibri" panose="020F0502020204030204" pitchFamily="34" charset="0"/>
                <a:cs typeface="Calibri" panose="020F0502020204030204" pitchFamily="34" charset="0"/>
              </a:rPr>
              <a:t>: Academic engagement requires both belonging and self-confidence, both of which are influenced by positive relationships.</a:t>
            </a:r>
          </a:p>
        </p:txBody>
      </p:sp>
    </p:spTree>
    <p:extLst>
      <p:ext uri="{BB962C8B-B14F-4D97-AF65-F5344CB8AC3E}">
        <p14:creationId xmlns:p14="http://schemas.microsoft.com/office/powerpoint/2010/main" val="244344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29542-3D31-482D-BA0C-F4E5A9F5E2F7}"/>
              </a:ext>
            </a:extLst>
          </p:cNvPr>
          <p:cNvSpPr>
            <a:spLocks noGrp="1"/>
          </p:cNvSpPr>
          <p:nvPr>
            <p:ph type="title"/>
          </p:nvPr>
        </p:nvSpPr>
        <p:spPr/>
        <p:txBody>
          <a:bodyPr/>
          <a:lstStyle/>
          <a:p>
            <a:r>
              <a:rPr lang="en-US" dirty="0"/>
              <a:t>Quantitative Phase</a:t>
            </a:r>
          </a:p>
        </p:txBody>
      </p:sp>
      <p:graphicFrame>
        <p:nvGraphicFramePr>
          <p:cNvPr id="7" name="Content Placeholder 6">
            <a:extLst>
              <a:ext uri="{FF2B5EF4-FFF2-40B4-BE49-F238E27FC236}">
                <a16:creationId xmlns:a16="http://schemas.microsoft.com/office/drawing/2014/main" id="{1DC6680B-3614-45C0-9F2A-B41C68C01BC2}"/>
              </a:ext>
            </a:extLst>
          </p:cNvPr>
          <p:cNvGraphicFramePr>
            <a:graphicFrameLocks noGrp="1"/>
          </p:cNvGraphicFramePr>
          <p:nvPr>
            <p:ph sz="half" idx="1"/>
            <p:extLst>
              <p:ext uri="{D42A27DB-BD31-4B8C-83A1-F6EECF244321}">
                <p14:modId xmlns:p14="http://schemas.microsoft.com/office/powerpoint/2010/main" val="1809249654"/>
              </p:ext>
            </p:extLst>
          </p:nvPr>
        </p:nvGraphicFramePr>
        <p:xfrm>
          <a:off x="444795" y="2057400"/>
          <a:ext cx="4038600" cy="274320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371103393"/>
                    </a:ext>
                  </a:extLst>
                </a:gridCol>
                <a:gridCol w="1346200">
                  <a:extLst>
                    <a:ext uri="{9D8B030D-6E8A-4147-A177-3AD203B41FA5}">
                      <a16:colId xmlns:a16="http://schemas.microsoft.com/office/drawing/2014/main" val="886405159"/>
                    </a:ext>
                  </a:extLst>
                </a:gridCol>
                <a:gridCol w="1346200">
                  <a:extLst>
                    <a:ext uri="{9D8B030D-6E8A-4147-A177-3AD203B41FA5}">
                      <a16:colId xmlns:a16="http://schemas.microsoft.com/office/drawing/2014/main" val="3965155038"/>
                    </a:ext>
                  </a:extLst>
                </a:gridCol>
              </a:tblGrid>
              <a:tr h="685800">
                <a:tc>
                  <a:txBody>
                    <a:bodyPr/>
                    <a:lstStyle/>
                    <a:p>
                      <a:pPr algn="ctr"/>
                      <a:r>
                        <a:rPr lang="en-US" sz="1800" dirty="0">
                          <a:latin typeface="Arial" panose="020B0604020202020204" pitchFamily="34" charset="0"/>
                          <a:cs typeface="Arial" panose="020B0604020202020204" pitchFamily="34" charset="0"/>
                        </a:rPr>
                        <a:t>Variable</a:t>
                      </a:r>
                    </a:p>
                  </a:txBody>
                  <a:tcPr anchor="b"/>
                </a:tc>
                <a:tc>
                  <a:txBody>
                    <a:bodyPr/>
                    <a:lstStyle/>
                    <a:p>
                      <a:pPr algn="ctr"/>
                      <a:r>
                        <a:rPr lang="en-US" sz="1800" dirty="0">
                          <a:latin typeface="Arial" panose="020B0604020202020204" pitchFamily="34" charset="0"/>
                          <a:cs typeface="Arial" panose="020B0604020202020204" pitchFamily="34" charset="0"/>
                        </a:rPr>
                        <a:t>Error Variance</a:t>
                      </a:r>
                    </a:p>
                  </a:txBody>
                  <a:tcPr anchor="b"/>
                </a:tc>
                <a:tc>
                  <a:txBody>
                    <a:bodyPr/>
                    <a:lstStyle/>
                    <a:p>
                      <a:pPr algn="ctr"/>
                      <a:r>
                        <a:rPr lang="en-US" sz="1800" dirty="0">
                          <a:latin typeface="Arial" panose="020B0604020202020204" pitchFamily="34" charset="0"/>
                          <a:cs typeface="Arial" panose="020B0604020202020204" pitchFamily="34" charset="0"/>
                        </a:rPr>
                        <a:t>Explained Variance</a:t>
                      </a:r>
                    </a:p>
                  </a:txBody>
                  <a:tcPr anchor="b"/>
                </a:tc>
                <a:extLst>
                  <a:ext uri="{0D108BD9-81ED-4DB2-BD59-A6C34878D82A}">
                    <a16:rowId xmlns:a16="http://schemas.microsoft.com/office/drawing/2014/main" val="1551005956"/>
                  </a:ext>
                </a:extLst>
              </a:tr>
              <a:tr h="990600">
                <a:tc>
                  <a:txBody>
                    <a:bodyPr/>
                    <a:lstStyle/>
                    <a:p>
                      <a:pPr algn="ctr"/>
                      <a:r>
                        <a:rPr lang="en-US" sz="2000" dirty="0">
                          <a:latin typeface="Arial" panose="020B0604020202020204" pitchFamily="34" charset="0"/>
                          <a:cs typeface="Arial" panose="020B0604020202020204" pitchFamily="34" charset="0"/>
                        </a:rPr>
                        <a:t>IC</a:t>
                      </a:r>
                    </a:p>
                  </a:txBody>
                  <a:tcPr anchor="ctr"/>
                </a:tc>
                <a:tc>
                  <a:txBody>
                    <a:bodyPr/>
                    <a:lstStyle/>
                    <a:p>
                      <a:pPr algn="ctr"/>
                      <a:r>
                        <a:rPr lang="en-US" sz="2400" dirty="0">
                          <a:latin typeface="Arial" panose="020B0604020202020204" pitchFamily="34" charset="0"/>
                          <a:cs typeface="Arial" panose="020B0604020202020204" pitchFamily="34" charset="0"/>
                        </a:rPr>
                        <a:t>0.664</a:t>
                      </a:r>
                    </a:p>
                  </a:txBody>
                  <a:tcPr anchor="ctr"/>
                </a:tc>
                <a:tc>
                  <a:txBody>
                    <a:bodyPr/>
                    <a:lstStyle/>
                    <a:p>
                      <a:pPr algn="ctr"/>
                      <a:r>
                        <a:rPr lang="en-US" sz="2400" b="1" dirty="0">
                          <a:latin typeface="Arial" panose="020B0604020202020204" pitchFamily="34" charset="0"/>
                          <a:cs typeface="Arial" panose="020B0604020202020204" pitchFamily="34" charset="0"/>
                        </a:rPr>
                        <a:t>0.336</a:t>
                      </a:r>
                    </a:p>
                  </a:txBody>
                  <a:tcPr anchor="ctr"/>
                </a:tc>
                <a:extLst>
                  <a:ext uri="{0D108BD9-81ED-4DB2-BD59-A6C34878D82A}">
                    <a16:rowId xmlns:a16="http://schemas.microsoft.com/office/drawing/2014/main" val="4287703248"/>
                  </a:ext>
                </a:extLst>
              </a:tr>
              <a:tr h="1066800">
                <a:tc>
                  <a:txBody>
                    <a:bodyPr/>
                    <a:lstStyle/>
                    <a:p>
                      <a:pPr algn="ctr"/>
                      <a:r>
                        <a:rPr lang="en-US" sz="2000" dirty="0">
                          <a:latin typeface="Arial" panose="020B0604020202020204" pitchFamily="34" charset="0"/>
                          <a:cs typeface="Arial" panose="020B0604020202020204" pitchFamily="34" charset="0"/>
                        </a:rPr>
                        <a:t>Retention</a:t>
                      </a:r>
                    </a:p>
                  </a:txBody>
                  <a:tcPr anchor="ctr"/>
                </a:tc>
                <a:tc>
                  <a:txBody>
                    <a:bodyPr/>
                    <a:lstStyle/>
                    <a:p>
                      <a:pPr algn="ctr"/>
                      <a:r>
                        <a:rPr lang="en-US" sz="2400" dirty="0">
                          <a:latin typeface="Arial" panose="020B0604020202020204" pitchFamily="34" charset="0"/>
                          <a:cs typeface="Arial" panose="020B0604020202020204" pitchFamily="34" charset="0"/>
                        </a:rPr>
                        <a:t>0.793</a:t>
                      </a:r>
                    </a:p>
                  </a:txBody>
                  <a:tcPr anchor="ctr"/>
                </a:tc>
                <a:tc>
                  <a:txBody>
                    <a:bodyPr/>
                    <a:lstStyle/>
                    <a:p>
                      <a:pPr algn="ctr"/>
                      <a:r>
                        <a:rPr lang="en-US" sz="2400" b="1" dirty="0">
                          <a:latin typeface="Arial" panose="020B0604020202020204" pitchFamily="34" charset="0"/>
                          <a:cs typeface="Arial" panose="020B0604020202020204" pitchFamily="34" charset="0"/>
                        </a:rPr>
                        <a:t>0.207</a:t>
                      </a:r>
                    </a:p>
                  </a:txBody>
                  <a:tcPr anchor="ctr"/>
                </a:tc>
                <a:extLst>
                  <a:ext uri="{0D108BD9-81ED-4DB2-BD59-A6C34878D82A}">
                    <a16:rowId xmlns:a16="http://schemas.microsoft.com/office/drawing/2014/main" val="2646050520"/>
                  </a:ext>
                </a:extLst>
              </a:tr>
            </a:tbl>
          </a:graphicData>
        </a:graphic>
      </p:graphicFrame>
      <p:sp>
        <p:nvSpPr>
          <p:cNvPr id="6" name="Content Placeholder 5">
            <a:extLst>
              <a:ext uri="{FF2B5EF4-FFF2-40B4-BE49-F238E27FC236}">
                <a16:creationId xmlns:a16="http://schemas.microsoft.com/office/drawing/2014/main" id="{EFFB6E3A-8BE1-41B9-A99D-2F37187D8BE9}"/>
              </a:ext>
            </a:extLst>
          </p:cNvPr>
          <p:cNvSpPr>
            <a:spLocks noGrp="1"/>
          </p:cNvSpPr>
          <p:nvPr>
            <p:ph sz="half" idx="2"/>
          </p:nvPr>
        </p:nvSpPr>
        <p:spPr>
          <a:xfrm>
            <a:off x="4648200" y="1600201"/>
            <a:ext cx="4038600" cy="4038600"/>
          </a:xfrm>
        </p:spPr>
        <p:txBody>
          <a:bodyPr>
            <a:normAutofit fontScale="92500" lnSpcReduction="10000"/>
          </a:bodyPr>
          <a:lstStyle/>
          <a:p>
            <a:r>
              <a:rPr lang="en-US" i="1" dirty="0"/>
              <a:t>r</a:t>
            </a:r>
            <a:r>
              <a:rPr lang="en-US" i="1" baseline="30000" dirty="0"/>
              <a:t>2</a:t>
            </a:r>
            <a:r>
              <a:rPr lang="en-US" dirty="0"/>
              <a:t> values (squared multiple correlations) can tell us how much variance can be explained by the model</a:t>
            </a:r>
          </a:p>
          <a:p>
            <a:r>
              <a:rPr lang="en-US" dirty="0">
                <a:solidFill>
                  <a:srgbClr val="00B050"/>
                </a:solidFill>
              </a:rPr>
              <a:t>KEY</a:t>
            </a:r>
            <a:r>
              <a:rPr lang="en-US" dirty="0"/>
              <a:t>: Even this model can only explain 33% of the variance in Institutional Commitment and 20% of the variance in Retention</a:t>
            </a:r>
          </a:p>
        </p:txBody>
      </p:sp>
      <p:sp>
        <p:nvSpPr>
          <p:cNvPr id="8" name="TextBox 7">
            <a:extLst>
              <a:ext uri="{FF2B5EF4-FFF2-40B4-BE49-F238E27FC236}">
                <a16:creationId xmlns:a16="http://schemas.microsoft.com/office/drawing/2014/main" id="{9B33BC02-9882-45F8-B3E1-5B100CEBD5B7}"/>
              </a:ext>
            </a:extLst>
          </p:cNvPr>
          <p:cNvSpPr txBox="1"/>
          <p:nvPr/>
        </p:nvSpPr>
        <p:spPr>
          <a:xfrm>
            <a:off x="457200" y="5410200"/>
            <a:ext cx="8229599" cy="1200329"/>
          </a:xfrm>
          <a:prstGeom prst="rect">
            <a:avLst/>
          </a:prstGeom>
          <a:noFill/>
        </p:spPr>
        <p:txBody>
          <a:bodyPr wrap="square" rtlCol="0">
            <a:spAutoFit/>
          </a:bodyPr>
          <a:lstStyle/>
          <a:p>
            <a:r>
              <a:rPr lang="en-US" dirty="0">
                <a:solidFill>
                  <a:srgbClr val="00B050"/>
                </a:solidFill>
              </a:rPr>
              <a:t>KEY</a:t>
            </a:r>
            <a:r>
              <a:rPr lang="en-US" dirty="0">
                <a:solidFill>
                  <a:schemeClr val="bg1"/>
                </a:solidFill>
              </a:rPr>
              <a:t>: There is no silver bullet.  There is no magic switch.  Even a fully-connected, confident, engaged, and supported student might leave your institution for a hundred different reasons.  </a:t>
            </a:r>
            <a:r>
              <a:rPr lang="en-US" i="1" dirty="0">
                <a:solidFill>
                  <a:schemeClr val="bg1"/>
                </a:solidFill>
              </a:rPr>
              <a:t>But do it anyway.  </a:t>
            </a:r>
            <a:r>
              <a:rPr lang="en-US" dirty="0">
                <a:solidFill>
                  <a:schemeClr val="bg1"/>
                </a:solidFill>
              </a:rPr>
              <a:t>Connect, validate, engage, and support your students.  These things do not operate in isolation.</a:t>
            </a:r>
          </a:p>
        </p:txBody>
      </p:sp>
    </p:spTree>
    <p:extLst>
      <p:ext uri="{BB962C8B-B14F-4D97-AF65-F5344CB8AC3E}">
        <p14:creationId xmlns:p14="http://schemas.microsoft.com/office/powerpoint/2010/main" val="2985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42E35-6F29-4C4F-AEA6-CE14F7B2B833}"/>
              </a:ext>
            </a:extLst>
          </p:cNvPr>
          <p:cNvSpPr>
            <a:spLocks noGrp="1"/>
          </p:cNvSpPr>
          <p:nvPr>
            <p:ph type="title"/>
          </p:nvPr>
        </p:nvSpPr>
        <p:spPr/>
        <p:txBody>
          <a:bodyPr/>
          <a:lstStyle/>
          <a:p>
            <a:r>
              <a:rPr lang="en-US" dirty="0"/>
              <a:t>Qualitative Phase</a:t>
            </a:r>
          </a:p>
        </p:txBody>
      </p:sp>
      <p:graphicFrame>
        <p:nvGraphicFramePr>
          <p:cNvPr id="7" name="Content Placeholder 6">
            <a:extLst>
              <a:ext uri="{FF2B5EF4-FFF2-40B4-BE49-F238E27FC236}">
                <a16:creationId xmlns:a16="http://schemas.microsoft.com/office/drawing/2014/main" id="{9B0E7199-C0ED-4CCA-8E4D-F01A3FAB669F}"/>
              </a:ext>
            </a:extLst>
          </p:cNvPr>
          <p:cNvGraphicFramePr>
            <a:graphicFrameLocks noGrp="1"/>
          </p:cNvGraphicFramePr>
          <p:nvPr>
            <p:ph idx="1"/>
            <p:extLst>
              <p:ext uri="{D42A27DB-BD31-4B8C-83A1-F6EECF244321}">
                <p14:modId xmlns:p14="http://schemas.microsoft.com/office/powerpoint/2010/main" val="1208866438"/>
              </p:ext>
            </p:extLst>
          </p:nvPr>
        </p:nvGraphicFramePr>
        <p:xfrm>
          <a:off x="228600" y="1600200"/>
          <a:ext cx="8763000" cy="445008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1140864886"/>
                    </a:ext>
                  </a:extLst>
                </a:gridCol>
                <a:gridCol w="1955800">
                  <a:extLst>
                    <a:ext uri="{9D8B030D-6E8A-4147-A177-3AD203B41FA5}">
                      <a16:colId xmlns:a16="http://schemas.microsoft.com/office/drawing/2014/main" val="3402490466"/>
                    </a:ext>
                  </a:extLst>
                </a:gridCol>
                <a:gridCol w="3886200">
                  <a:extLst>
                    <a:ext uri="{9D8B030D-6E8A-4147-A177-3AD203B41FA5}">
                      <a16:colId xmlns:a16="http://schemas.microsoft.com/office/drawing/2014/main" val="4242052571"/>
                    </a:ext>
                  </a:extLst>
                </a:gridCol>
              </a:tblGrid>
              <a:tr h="370840">
                <a:tc>
                  <a:txBody>
                    <a:bodyPr/>
                    <a:lstStyle/>
                    <a:p>
                      <a:pPr algn="ctr"/>
                      <a:r>
                        <a:rPr lang="en-US" dirty="0"/>
                        <a:t>Construct</a:t>
                      </a:r>
                    </a:p>
                  </a:txBody>
                  <a:tcPr/>
                </a:tc>
                <a:tc>
                  <a:txBody>
                    <a:bodyPr/>
                    <a:lstStyle/>
                    <a:p>
                      <a:pPr algn="ctr"/>
                      <a:r>
                        <a:rPr lang="en-US" dirty="0"/>
                        <a:t>Difference for AA</a:t>
                      </a:r>
                    </a:p>
                  </a:txBody>
                  <a:tcPr/>
                </a:tc>
                <a:tc>
                  <a:txBody>
                    <a:bodyPr/>
                    <a:lstStyle/>
                    <a:p>
                      <a:pPr algn="ctr"/>
                      <a:r>
                        <a:rPr lang="en-US" dirty="0"/>
                        <a:t>Research Subquestion</a:t>
                      </a:r>
                    </a:p>
                  </a:txBody>
                  <a:tcPr/>
                </a:tc>
                <a:extLst>
                  <a:ext uri="{0D108BD9-81ED-4DB2-BD59-A6C34878D82A}">
                    <a16:rowId xmlns:a16="http://schemas.microsoft.com/office/drawing/2014/main" val="1578560847"/>
                  </a:ext>
                </a:extLst>
              </a:tr>
              <a:tr h="370840">
                <a:tc>
                  <a:txBody>
                    <a:bodyPr/>
                    <a:lstStyle/>
                    <a:p>
                      <a:r>
                        <a:rPr lang="en-US" dirty="0"/>
                        <a:t>Goal Commitment</a:t>
                      </a:r>
                    </a:p>
                  </a:txBody>
                  <a:tcPr>
                    <a:solidFill>
                      <a:schemeClr val="accent1">
                        <a:lumMod val="20000"/>
                        <a:lumOff val="80000"/>
                      </a:schemeClr>
                    </a:solidFill>
                  </a:tcPr>
                </a:tc>
                <a:tc>
                  <a:txBody>
                    <a:bodyPr/>
                    <a:lstStyle/>
                    <a:p>
                      <a:pPr algn="ctr"/>
                      <a:r>
                        <a:rPr lang="en-US" dirty="0">
                          <a:latin typeface="Calibri" panose="020F0502020204030204" pitchFamily="34" charset="0"/>
                          <a:cs typeface="Calibri" panose="020F0502020204030204" pitchFamily="34" charset="0"/>
                        </a:rPr>
                        <a:t>↑</a:t>
                      </a:r>
                      <a:endParaRPr lang="en-US" dirty="0"/>
                    </a:p>
                  </a:txBody>
                  <a:tcPr>
                    <a:solidFill>
                      <a:schemeClr val="accent1">
                        <a:lumMod val="20000"/>
                        <a:lumOff val="80000"/>
                      </a:schemeClr>
                    </a:solidFill>
                  </a:tcPr>
                </a:tc>
                <a:tc rowSpan="3">
                  <a:txBody>
                    <a:bodyPr/>
                    <a:lstStyle/>
                    <a:p>
                      <a:r>
                        <a:rPr lang="en-US" b="1" i="1" dirty="0"/>
                        <a:t>How do Black second-years describe their commitments and connections to their goals and to the University?</a:t>
                      </a:r>
                    </a:p>
                  </a:txBody>
                  <a:tcPr anchor="ctr">
                    <a:solidFill>
                      <a:schemeClr val="accent1">
                        <a:lumMod val="20000"/>
                        <a:lumOff val="80000"/>
                      </a:schemeClr>
                    </a:solidFill>
                  </a:tcPr>
                </a:tc>
                <a:extLst>
                  <a:ext uri="{0D108BD9-81ED-4DB2-BD59-A6C34878D82A}">
                    <a16:rowId xmlns:a16="http://schemas.microsoft.com/office/drawing/2014/main" val="3169686611"/>
                  </a:ext>
                </a:extLst>
              </a:tr>
              <a:tr h="370840">
                <a:tc>
                  <a:txBody>
                    <a:bodyPr/>
                    <a:lstStyle/>
                    <a:p>
                      <a:r>
                        <a:rPr lang="en-US" dirty="0"/>
                        <a:t>Institutional Commitment</a:t>
                      </a:r>
                    </a:p>
                  </a:txBody>
                  <a:tcPr>
                    <a:solidFill>
                      <a:schemeClr val="accent1">
                        <a:lumMod val="40000"/>
                        <a:lumOff val="60000"/>
                      </a:schemeClr>
                    </a:solidFill>
                  </a:tcPr>
                </a:tc>
                <a:tc>
                  <a:txBody>
                    <a:bodyPr/>
                    <a:lstStyle/>
                    <a:p>
                      <a:pPr algn="ctr"/>
                      <a:r>
                        <a:rPr lang="en-US" dirty="0">
                          <a:latin typeface="Calibri" panose="020F0502020204030204" pitchFamily="34" charset="0"/>
                          <a:cs typeface="Calibri" panose="020F0502020204030204" pitchFamily="34" charset="0"/>
                        </a:rPr>
                        <a:t>↓↓</a:t>
                      </a:r>
                      <a:endParaRPr lang="en-US" dirty="0"/>
                    </a:p>
                  </a:txBody>
                  <a:tcPr>
                    <a:solidFill>
                      <a:schemeClr val="accent1">
                        <a:lumMod val="40000"/>
                        <a:lumOff val="60000"/>
                      </a:schemeClr>
                    </a:solidFill>
                  </a:tcPr>
                </a:tc>
                <a:tc vMerge="1">
                  <a:txBody>
                    <a:bodyPr/>
                    <a:lstStyle/>
                    <a:p>
                      <a:endParaRPr lang="en-US" dirty="0"/>
                    </a:p>
                  </a:txBody>
                  <a:tcPr/>
                </a:tc>
                <a:extLst>
                  <a:ext uri="{0D108BD9-81ED-4DB2-BD59-A6C34878D82A}">
                    <a16:rowId xmlns:a16="http://schemas.microsoft.com/office/drawing/2014/main" val="1769615124"/>
                  </a:ext>
                </a:extLst>
              </a:tr>
              <a:tr h="370840">
                <a:tc>
                  <a:txBody>
                    <a:bodyPr/>
                    <a:lstStyle/>
                    <a:p>
                      <a:r>
                        <a:rPr lang="en-US" dirty="0"/>
                        <a:t>Sense of Belonging</a:t>
                      </a:r>
                    </a:p>
                  </a:txBody>
                  <a:tcPr>
                    <a:solidFill>
                      <a:schemeClr val="accent1">
                        <a:lumMod val="20000"/>
                        <a:lumOff val="80000"/>
                      </a:schemeClr>
                    </a:solidFill>
                  </a:tcPr>
                </a:tc>
                <a:tc>
                  <a:txBody>
                    <a:bodyPr/>
                    <a:lstStyle/>
                    <a:p>
                      <a:pPr algn="ctr"/>
                      <a:r>
                        <a:rPr lang="en-US" dirty="0">
                          <a:latin typeface="Calibri" panose="020F0502020204030204" pitchFamily="34" charset="0"/>
                          <a:cs typeface="Calibri" panose="020F0502020204030204" pitchFamily="34" charset="0"/>
                        </a:rPr>
                        <a:t>↓↓</a:t>
                      </a:r>
                      <a:endParaRPr lang="en-US" dirty="0"/>
                    </a:p>
                  </a:txBody>
                  <a:tcP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599313083"/>
                  </a:ext>
                </a:extLst>
              </a:tr>
              <a:tr h="370840">
                <a:tc>
                  <a:txBody>
                    <a:bodyPr/>
                    <a:lstStyle/>
                    <a:p>
                      <a:r>
                        <a:rPr lang="en-US" dirty="0"/>
                        <a:t>Engaged Learning</a:t>
                      </a:r>
                    </a:p>
                  </a:txBody>
                  <a:tcPr>
                    <a:solidFill>
                      <a:schemeClr val="accent4">
                        <a:lumMod val="20000"/>
                        <a:lumOff val="80000"/>
                      </a:schemeClr>
                    </a:solidFill>
                  </a:tcPr>
                </a:tc>
                <a:tc>
                  <a:txBody>
                    <a:bodyPr/>
                    <a:lstStyle/>
                    <a:p>
                      <a:pPr algn="ctr"/>
                      <a:r>
                        <a:rPr lang="en-US" dirty="0">
                          <a:latin typeface="Calibri" panose="020F0502020204030204" pitchFamily="34" charset="0"/>
                          <a:cs typeface="Calibri" panose="020F0502020204030204" pitchFamily="34" charset="0"/>
                        </a:rPr>
                        <a:t>↓↓↓</a:t>
                      </a:r>
                      <a:endParaRPr lang="en-US" dirty="0"/>
                    </a:p>
                  </a:txBody>
                  <a:tcPr>
                    <a:solidFill>
                      <a:schemeClr val="accent4">
                        <a:lumMod val="20000"/>
                        <a:lumOff val="80000"/>
                      </a:schemeClr>
                    </a:solidFill>
                  </a:tcPr>
                </a:tc>
                <a:tc rowSpan="2">
                  <a:txBody>
                    <a:bodyPr/>
                    <a:lstStyle/>
                    <a:p>
                      <a:r>
                        <a:rPr lang="en-US" b="1" i="1" dirty="0"/>
                        <a:t>How do Black second-years describe their engagement with academics?</a:t>
                      </a:r>
                    </a:p>
                  </a:txBody>
                  <a:tcPr anchor="ctr">
                    <a:solidFill>
                      <a:schemeClr val="accent4">
                        <a:lumMod val="20000"/>
                        <a:lumOff val="80000"/>
                      </a:schemeClr>
                    </a:solidFill>
                  </a:tcPr>
                </a:tc>
                <a:extLst>
                  <a:ext uri="{0D108BD9-81ED-4DB2-BD59-A6C34878D82A}">
                    <a16:rowId xmlns:a16="http://schemas.microsoft.com/office/drawing/2014/main" val="929314939"/>
                  </a:ext>
                </a:extLst>
              </a:tr>
              <a:tr h="370840">
                <a:tc>
                  <a:txBody>
                    <a:bodyPr/>
                    <a:lstStyle/>
                    <a:p>
                      <a:r>
                        <a:rPr lang="en-US" dirty="0"/>
                        <a:t>Major Confidence</a:t>
                      </a: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t>
                      </a:r>
                      <a:endParaRPr lang="en-US" dirty="0"/>
                    </a:p>
                  </a:txBody>
                  <a:tcPr>
                    <a:solidFill>
                      <a:schemeClr val="accent4">
                        <a:lumMod val="40000"/>
                        <a:lumOff val="60000"/>
                      </a:schemeClr>
                    </a:solidFill>
                  </a:tcPr>
                </a:tc>
                <a:tc vMerge="1">
                  <a:txBody>
                    <a:bodyPr/>
                    <a:lstStyle/>
                    <a:p>
                      <a:endParaRPr lang="en-US" dirty="0"/>
                    </a:p>
                  </a:txBody>
                  <a:tcPr/>
                </a:tc>
                <a:extLst>
                  <a:ext uri="{0D108BD9-81ED-4DB2-BD59-A6C34878D82A}">
                    <a16:rowId xmlns:a16="http://schemas.microsoft.com/office/drawing/2014/main" val="213727577"/>
                  </a:ext>
                </a:extLst>
              </a:tr>
              <a:tr h="370840">
                <a:tc>
                  <a:txBody>
                    <a:bodyPr/>
                    <a:lstStyle/>
                    <a:p>
                      <a:r>
                        <a:rPr lang="en-US" dirty="0"/>
                        <a:t>Validation</a:t>
                      </a:r>
                    </a:p>
                  </a:txBody>
                  <a:tcPr>
                    <a:solidFill>
                      <a:schemeClr val="tx2">
                        <a:lumMod val="20000"/>
                        <a:lumOff val="80000"/>
                      </a:schemeClr>
                    </a:solidFill>
                  </a:tcPr>
                </a:tc>
                <a:tc>
                  <a:txBody>
                    <a:bodyPr/>
                    <a:lstStyle/>
                    <a:p>
                      <a:pPr algn="ctr"/>
                      <a:r>
                        <a:rPr lang="en-US" dirty="0">
                          <a:latin typeface="Calibri" panose="020F0502020204030204" pitchFamily="34" charset="0"/>
                          <a:cs typeface="Calibri" panose="020F0502020204030204" pitchFamily="34" charset="0"/>
                        </a:rPr>
                        <a:t>-</a:t>
                      </a:r>
                      <a:endParaRPr lang="en-US" dirty="0"/>
                    </a:p>
                  </a:txBody>
                  <a:tcPr>
                    <a:solidFill>
                      <a:schemeClr val="tx2">
                        <a:lumMod val="20000"/>
                        <a:lumOff val="80000"/>
                      </a:schemeClr>
                    </a:solidFill>
                  </a:tcPr>
                </a:tc>
                <a:tc rowSpan="4">
                  <a:txBody>
                    <a:bodyPr/>
                    <a:lstStyle/>
                    <a:p>
                      <a:r>
                        <a:rPr lang="en-US" b="1" i="1" dirty="0"/>
                        <a:t>How do Black second-years describe their relationships and interactions with faculty, staff, and other students?</a:t>
                      </a:r>
                    </a:p>
                  </a:txBody>
                  <a:tcPr anchor="ctr">
                    <a:solidFill>
                      <a:schemeClr val="tx2">
                        <a:lumMod val="20000"/>
                        <a:lumOff val="80000"/>
                      </a:schemeClr>
                    </a:solidFill>
                  </a:tcPr>
                </a:tc>
                <a:extLst>
                  <a:ext uri="{0D108BD9-81ED-4DB2-BD59-A6C34878D82A}">
                    <a16:rowId xmlns:a16="http://schemas.microsoft.com/office/drawing/2014/main" val="643560666"/>
                  </a:ext>
                </a:extLst>
              </a:tr>
              <a:tr h="370840">
                <a:tc>
                  <a:txBody>
                    <a:bodyPr/>
                    <a:lstStyle/>
                    <a:p>
                      <a:r>
                        <a:rPr lang="en-US" dirty="0"/>
                        <a:t>Perception of Racial Climate</a:t>
                      </a:r>
                    </a:p>
                  </a:txBody>
                  <a:tcPr>
                    <a:solidFill>
                      <a:schemeClr val="bg2">
                        <a:lumMod val="90000"/>
                      </a:schemeClr>
                    </a:solidFill>
                  </a:tcPr>
                </a:tc>
                <a:tc>
                  <a:txBody>
                    <a:bodyPr/>
                    <a:lstStyle/>
                    <a:p>
                      <a:pPr algn="ctr"/>
                      <a:r>
                        <a:rPr lang="en-US" dirty="0">
                          <a:latin typeface="Calibri" panose="020F0502020204030204" pitchFamily="34" charset="0"/>
                          <a:cs typeface="Calibri" panose="020F0502020204030204" pitchFamily="34" charset="0"/>
                        </a:rPr>
                        <a:t>↓↓↓ *</a:t>
                      </a:r>
                      <a:endParaRPr lang="en-US" dirty="0"/>
                    </a:p>
                  </a:txBody>
                  <a:tcPr>
                    <a:solidFill>
                      <a:schemeClr val="bg2">
                        <a:lumMod val="90000"/>
                      </a:schemeClr>
                    </a:solidFill>
                  </a:tcPr>
                </a:tc>
                <a:tc vMerge="1">
                  <a:txBody>
                    <a:bodyPr/>
                    <a:lstStyle/>
                    <a:p>
                      <a:endParaRPr lang="en-US" dirty="0"/>
                    </a:p>
                  </a:txBody>
                  <a:tcPr/>
                </a:tc>
                <a:extLst>
                  <a:ext uri="{0D108BD9-81ED-4DB2-BD59-A6C34878D82A}">
                    <a16:rowId xmlns:a16="http://schemas.microsoft.com/office/drawing/2014/main" val="2056571355"/>
                  </a:ext>
                </a:extLst>
              </a:tr>
              <a:tr h="370840">
                <a:tc>
                  <a:txBody>
                    <a:bodyPr/>
                    <a:lstStyle/>
                    <a:p>
                      <a:r>
                        <a:rPr lang="en-US" dirty="0"/>
                        <a:t>Faculty Relationships</a:t>
                      </a:r>
                    </a:p>
                  </a:txBody>
                  <a:tcPr>
                    <a:solidFill>
                      <a:schemeClr val="tx2">
                        <a:lumMod val="40000"/>
                        <a:lumOff val="60000"/>
                      </a:schemeClr>
                    </a:solidFill>
                  </a:tcPr>
                </a:tc>
                <a:tc>
                  <a:txBody>
                    <a:bodyPr/>
                    <a:lstStyle/>
                    <a:p>
                      <a:pPr algn="ctr"/>
                      <a:r>
                        <a:rPr lang="en-US" dirty="0"/>
                        <a:t>-</a:t>
                      </a:r>
                    </a:p>
                  </a:txBody>
                  <a:tcPr>
                    <a:solidFill>
                      <a:schemeClr val="tx2">
                        <a:lumMod val="40000"/>
                        <a:lumOff val="60000"/>
                      </a:schemeClr>
                    </a:solidFill>
                  </a:tcPr>
                </a:tc>
                <a:tc vMerge="1">
                  <a:txBody>
                    <a:bodyPr/>
                    <a:lstStyle/>
                    <a:p>
                      <a:endParaRPr lang="en-US" dirty="0"/>
                    </a:p>
                  </a:txBody>
                  <a:tcPr/>
                </a:tc>
                <a:extLst>
                  <a:ext uri="{0D108BD9-81ED-4DB2-BD59-A6C34878D82A}">
                    <a16:rowId xmlns:a16="http://schemas.microsoft.com/office/drawing/2014/main" val="456452168"/>
                  </a:ext>
                </a:extLst>
              </a:tr>
              <a:tr h="370840">
                <a:tc>
                  <a:txBody>
                    <a:bodyPr/>
                    <a:lstStyle/>
                    <a:p>
                      <a:r>
                        <a:rPr lang="en-US" dirty="0"/>
                        <a:t>Peer Relationships</a:t>
                      </a:r>
                    </a:p>
                  </a:txBody>
                  <a:tcPr>
                    <a:solidFill>
                      <a:schemeClr val="bg2">
                        <a:lumMod val="75000"/>
                      </a:schemeClr>
                    </a:solidFill>
                  </a:tcPr>
                </a:tc>
                <a:tc>
                  <a:txBody>
                    <a:bodyPr/>
                    <a:lstStyle/>
                    <a:p>
                      <a:pPr algn="ctr"/>
                      <a:r>
                        <a:rPr lang="en-US" dirty="0"/>
                        <a:t>-</a:t>
                      </a:r>
                    </a:p>
                  </a:txBody>
                  <a:tcPr>
                    <a:solidFill>
                      <a:schemeClr val="bg2">
                        <a:lumMod val="75000"/>
                      </a:schemeClr>
                    </a:solidFill>
                  </a:tcPr>
                </a:tc>
                <a:tc vMerge="1">
                  <a:txBody>
                    <a:bodyPr/>
                    <a:lstStyle/>
                    <a:p>
                      <a:endParaRPr lang="en-US" dirty="0"/>
                    </a:p>
                  </a:txBody>
                  <a:tcPr/>
                </a:tc>
                <a:extLst>
                  <a:ext uri="{0D108BD9-81ED-4DB2-BD59-A6C34878D82A}">
                    <a16:rowId xmlns:a16="http://schemas.microsoft.com/office/drawing/2014/main" val="2786826980"/>
                  </a:ext>
                </a:extLst>
              </a:tr>
              <a:tr h="370840">
                <a:tc>
                  <a:txBody>
                    <a:bodyPr/>
                    <a:lstStyle/>
                    <a:p>
                      <a:r>
                        <a:rPr lang="en-US" dirty="0"/>
                        <a:t>Academic Self-Concept</a:t>
                      </a:r>
                    </a:p>
                  </a:txBody>
                  <a:tcPr>
                    <a:solidFill>
                      <a:schemeClr val="accent3">
                        <a:lumMod val="90000"/>
                      </a:schemeClr>
                    </a:solidFill>
                  </a:tcPr>
                </a:tc>
                <a:tc>
                  <a:txBody>
                    <a:bodyPr/>
                    <a:lstStyle/>
                    <a:p>
                      <a:pPr algn="ctr"/>
                      <a:r>
                        <a:rPr lang="en-US" dirty="0"/>
                        <a:t>-</a:t>
                      </a:r>
                    </a:p>
                  </a:txBody>
                  <a:tcPr>
                    <a:solidFill>
                      <a:schemeClr val="accent3">
                        <a:lumMod val="90000"/>
                      </a:schemeClr>
                    </a:solidFill>
                  </a:tcPr>
                </a:tc>
                <a:tc rowSpan="2">
                  <a:txBody>
                    <a:bodyPr/>
                    <a:lstStyle/>
                    <a:p>
                      <a:r>
                        <a:rPr lang="en-US" b="1" i="1" dirty="0"/>
                        <a:t>How do Black second-years describe themselves?</a:t>
                      </a:r>
                    </a:p>
                  </a:txBody>
                  <a:tcPr anchor="ctr">
                    <a:solidFill>
                      <a:schemeClr val="accent3"/>
                    </a:solidFill>
                  </a:tcPr>
                </a:tc>
                <a:extLst>
                  <a:ext uri="{0D108BD9-81ED-4DB2-BD59-A6C34878D82A}">
                    <a16:rowId xmlns:a16="http://schemas.microsoft.com/office/drawing/2014/main" val="3996440903"/>
                  </a:ext>
                </a:extLst>
              </a:tr>
              <a:tr h="370840">
                <a:tc>
                  <a:txBody>
                    <a:bodyPr/>
                    <a:lstStyle/>
                    <a:p>
                      <a:r>
                        <a:rPr lang="en-US" dirty="0"/>
                        <a:t>Social Self-Concept</a:t>
                      </a:r>
                    </a:p>
                  </a:txBody>
                  <a:tcP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 **</a:t>
                      </a:r>
                      <a:endParaRPr lang="en-US" dirty="0"/>
                    </a:p>
                  </a:txBody>
                  <a:tcPr>
                    <a:solidFill>
                      <a:schemeClr val="accent3">
                        <a:lumMod val="75000"/>
                      </a:schemeClr>
                    </a:solidFill>
                  </a:tcPr>
                </a:tc>
                <a:tc vMerge="1">
                  <a:txBody>
                    <a:bodyPr/>
                    <a:lstStyle/>
                    <a:p>
                      <a:endParaRPr lang="en-US" dirty="0"/>
                    </a:p>
                  </a:txBody>
                  <a:tcPr/>
                </a:tc>
                <a:extLst>
                  <a:ext uri="{0D108BD9-81ED-4DB2-BD59-A6C34878D82A}">
                    <a16:rowId xmlns:a16="http://schemas.microsoft.com/office/drawing/2014/main" val="95551430"/>
                  </a:ext>
                </a:extLst>
              </a:tr>
            </a:tbl>
          </a:graphicData>
        </a:graphic>
      </p:graphicFrame>
      <p:sp>
        <p:nvSpPr>
          <p:cNvPr id="8" name="TextBox 7">
            <a:extLst>
              <a:ext uri="{FF2B5EF4-FFF2-40B4-BE49-F238E27FC236}">
                <a16:creationId xmlns:a16="http://schemas.microsoft.com/office/drawing/2014/main" id="{0B4D74C2-4CF7-41D5-9302-35111C070264}"/>
              </a:ext>
            </a:extLst>
          </p:cNvPr>
          <p:cNvSpPr txBox="1"/>
          <p:nvPr/>
        </p:nvSpPr>
        <p:spPr>
          <a:xfrm>
            <a:off x="3276600" y="6324600"/>
            <a:ext cx="1828800" cy="369332"/>
          </a:xfrm>
          <a:prstGeom prst="rect">
            <a:avLst/>
          </a:prstGeom>
          <a:noFill/>
        </p:spPr>
        <p:txBody>
          <a:bodyPr wrap="square" rtlCol="0">
            <a:spAutoFit/>
          </a:bodyPr>
          <a:lstStyle/>
          <a:p>
            <a:r>
              <a:rPr lang="en-US" dirty="0">
                <a:solidFill>
                  <a:schemeClr val="bg1"/>
                </a:solidFill>
              </a:rPr>
              <a:t>*p&lt;.05   **p&lt;.01</a:t>
            </a:r>
          </a:p>
        </p:txBody>
      </p:sp>
    </p:spTree>
    <p:extLst>
      <p:ext uri="{BB962C8B-B14F-4D97-AF65-F5344CB8AC3E}">
        <p14:creationId xmlns:p14="http://schemas.microsoft.com/office/powerpoint/2010/main" val="5552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1011-BDE7-4450-973C-BCBBC12D81B9}"/>
              </a:ext>
            </a:extLst>
          </p:cNvPr>
          <p:cNvSpPr>
            <a:spLocks noGrp="1"/>
          </p:cNvSpPr>
          <p:nvPr>
            <p:ph type="title"/>
          </p:nvPr>
        </p:nvSpPr>
        <p:spPr/>
        <p:txBody>
          <a:bodyPr/>
          <a:lstStyle/>
          <a:p>
            <a:r>
              <a:rPr lang="en-US" dirty="0"/>
              <a:t>Qualitative Phase</a:t>
            </a:r>
          </a:p>
        </p:txBody>
      </p:sp>
      <p:sp>
        <p:nvSpPr>
          <p:cNvPr id="3" name="Content Placeholder 2">
            <a:extLst>
              <a:ext uri="{FF2B5EF4-FFF2-40B4-BE49-F238E27FC236}">
                <a16:creationId xmlns:a16="http://schemas.microsoft.com/office/drawing/2014/main" id="{FC7E5695-72EA-49CC-8FA7-0A80C3EADE2B}"/>
              </a:ext>
            </a:extLst>
          </p:cNvPr>
          <p:cNvSpPr>
            <a:spLocks noGrp="1"/>
          </p:cNvSpPr>
          <p:nvPr>
            <p:ph idx="1"/>
          </p:nvPr>
        </p:nvSpPr>
        <p:spPr/>
        <p:txBody>
          <a:bodyPr>
            <a:normAutofit lnSpcReduction="10000"/>
          </a:bodyPr>
          <a:lstStyle/>
          <a:p>
            <a:r>
              <a:rPr lang="en-US" dirty="0"/>
              <a:t>The Second Year Student Success Study</a:t>
            </a:r>
          </a:p>
          <a:p>
            <a:pPr lvl="1"/>
            <a:r>
              <a:rPr lang="en-US" dirty="0"/>
              <a:t>Two research assistants (undergraduate students employed by the Black Student Center)</a:t>
            </a:r>
          </a:p>
          <a:p>
            <a:pPr lvl="1"/>
            <a:r>
              <a:rPr lang="en-US" dirty="0"/>
              <a:t>One-on-one interviews</a:t>
            </a:r>
          </a:p>
          <a:p>
            <a:pPr lvl="1"/>
            <a:r>
              <a:rPr lang="en-US" dirty="0"/>
              <a:t>14 interview sign ups but 3 no-shows and 2 with technical difficulties</a:t>
            </a:r>
          </a:p>
          <a:p>
            <a:pPr lvl="1"/>
            <a:r>
              <a:rPr lang="en-US" dirty="0"/>
              <a:t>9 interviews recorded out of 67 Black second-year students: 13% of the population interviewed</a:t>
            </a:r>
          </a:p>
          <a:p>
            <a:pPr lvl="1"/>
            <a:r>
              <a:rPr lang="en-US" dirty="0"/>
              <a:t>6 men and 3 women</a:t>
            </a:r>
          </a:p>
        </p:txBody>
      </p:sp>
    </p:spTree>
    <p:extLst>
      <p:ext uri="{BB962C8B-B14F-4D97-AF65-F5344CB8AC3E}">
        <p14:creationId xmlns:p14="http://schemas.microsoft.com/office/powerpoint/2010/main" val="24553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t>Six major categories:</a:t>
            </a:r>
          </a:p>
          <a:p>
            <a:r>
              <a:rPr lang="en-US" sz="2600" dirty="0"/>
              <a:t>Involvement</a:t>
            </a:r>
          </a:p>
          <a:p>
            <a:r>
              <a:rPr lang="en-US" sz="2600" dirty="0"/>
              <a:t>Community</a:t>
            </a:r>
          </a:p>
          <a:p>
            <a:r>
              <a:rPr lang="en-US" sz="2600" dirty="0"/>
              <a:t>Academic Engagement</a:t>
            </a:r>
          </a:p>
          <a:p>
            <a:r>
              <a:rPr lang="en-US" sz="2600" dirty="0"/>
              <a:t>Outreach</a:t>
            </a:r>
          </a:p>
          <a:p>
            <a:r>
              <a:rPr lang="en-US" sz="2600" dirty="0"/>
              <a:t>Self-Confidence</a:t>
            </a:r>
          </a:p>
          <a:p>
            <a:r>
              <a:rPr lang="en-US" sz="2600" dirty="0"/>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lstStyle/>
          <a:p>
            <a:endParaRPr lang="en-US" dirty="0"/>
          </a:p>
        </p:txBody>
      </p:sp>
    </p:spTree>
    <p:extLst>
      <p:ext uri="{BB962C8B-B14F-4D97-AF65-F5344CB8AC3E}">
        <p14:creationId xmlns:p14="http://schemas.microsoft.com/office/powerpoint/2010/main" val="402551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b="1" dirty="0"/>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85000" lnSpcReduction="10000"/>
          </a:bodyPr>
          <a:lstStyle/>
          <a:p>
            <a:r>
              <a:rPr lang="en-US" dirty="0"/>
              <a:t>Answers to </a:t>
            </a:r>
            <a:r>
              <a:rPr lang="en-US" dirty="0" err="1"/>
              <a:t>SoB</a:t>
            </a:r>
            <a:r>
              <a:rPr lang="en-US" dirty="0"/>
              <a:t> questions tended to be in the form of “involvement”</a:t>
            </a:r>
          </a:p>
          <a:p>
            <a:pPr marL="0" indent="0">
              <a:buNone/>
            </a:pPr>
            <a:r>
              <a:rPr lang="en-US" i="1" dirty="0"/>
              <a:t>Do you feel like you are a part of the campus community at CSUSM?  Why or why not?</a:t>
            </a:r>
          </a:p>
          <a:p>
            <a:pPr marL="0" indent="0">
              <a:buNone/>
            </a:pPr>
            <a:r>
              <a:rPr lang="en-US" b="1" i="1" dirty="0"/>
              <a:t>Yeah, I do feel like it because um, I just, I just involve myself in a lot of things. Like for BSU and I was in the sorority too. So I feel like I'm really connected, like I go onto campus and I'll say hi, like I always see somebody that I know. So I feel like pretty involved and connected with it.</a:t>
            </a:r>
          </a:p>
        </p:txBody>
      </p:sp>
    </p:spTree>
    <p:extLst>
      <p:ext uri="{BB962C8B-B14F-4D97-AF65-F5344CB8AC3E}">
        <p14:creationId xmlns:p14="http://schemas.microsoft.com/office/powerpoint/2010/main" val="22403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b="1" dirty="0"/>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92500" lnSpcReduction="20000"/>
          </a:bodyPr>
          <a:lstStyle/>
          <a:p>
            <a:r>
              <a:rPr lang="en-US" b="1" dirty="0">
                <a:solidFill>
                  <a:srgbClr val="00B050"/>
                </a:solidFill>
              </a:rPr>
              <a:t>KEY</a:t>
            </a:r>
            <a:r>
              <a:rPr lang="en-US" dirty="0"/>
              <a:t>: If belonging and “connections” are a result of “involvement” then these students see it as their responsibility</a:t>
            </a:r>
          </a:p>
          <a:p>
            <a:pPr marL="0" indent="0">
              <a:buNone/>
            </a:pPr>
            <a:r>
              <a:rPr lang="en-US" b="1" i="1" dirty="0"/>
              <a:t>I was involved a lot in high school, and after my first year of doing nothing, I felt disconnected from the campus, I knew I had to do something.</a:t>
            </a:r>
          </a:p>
          <a:p>
            <a:r>
              <a:rPr lang="en-US" dirty="0"/>
              <a:t>Involvement has tangible benefits and requires initiative,  energy, and time</a:t>
            </a:r>
          </a:p>
        </p:txBody>
      </p:sp>
    </p:spTree>
    <p:extLst>
      <p:ext uri="{BB962C8B-B14F-4D97-AF65-F5344CB8AC3E}">
        <p14:creationId xmlns:p14="http://schemas.microsoft.com/office/powerpoint/2010/main" val="225728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b="1" dirty="0"/>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92500" lnSpcReduction="10000"/>
          </a:bodyPr>
          <a:lstStyle/>
          <a:p>
            <a:r>
              <a:rPr lang="en-US" dirty="0"/>
              <a:t>Students see direct value in belonging</a:t>
            </a:r>
          </a:p>
          <a:p>
            <a:pPr marL="0" indent="0">
              <a:buNone/>
            </a:pPr>
            <a:r>
              <a:rPr lang="en-US" b="1" i="1" dirty="0"/>
              <a:t>And, um, it's like even when I do want to have like my days when I just want to be by myself they're always there checking on me, or like always encouraging me like when I'm struggling in classes, even though we're not even in the same major or same classes it's like I have someone I can like lean on when things get tough.</a:t>
            </a:r>
          </a:p>
        </p:txBody>
      </p:sp>
    </p:spTree>
    <p:extLst>
      <p:ext uri="{BB962C8B-B14F-4D97-AF65-F5344CB8AC3E}">
        <p14:creationId xmlns:p14="http://schemas.microsoft.com/office/powerpoint/2010/main" val="23997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00C1-705E-45CE-ACB3-0E5D175BC426}"/>
              </a:ext>
            </a:extLst>
          </p:cNvPr>
          <p:cNvSpPr>
            <a:spLocks noGrp="1"/>
          </p:cNvSpPr>
          <p:nvPr>
            <p:ph type="title"/>
          </p:nvPr>
        </p:nvSpPr>
        <p:spPr/>
        <p:txBody>
          <a:bodyPr/>
          <a:lstStyle/>
          <a:p>
            <a:r>
              <a:rPr lang="en-US" dirty="0"/>
              <a:t>Background</a:t>
            </a:r>
          </a:p>
        </p:txBody>
      </p:sp>
      <p:graphicFrame>
        <p:nvGraphicFramePr>
          <p:cNvPr id="4" name="Content Placeholder 5">
            <a:extLst>
              <a:ext uri="{FF2B5EF4-FFF2-40B4-BE49-F238E27FC236}">
                <a16:creationId xmlns:a16="http://schemas.microsoft.com/office/drawing/2014/main" id="{9F95D549-840C-45F6-96A7-DCF601A59BD3}"/>
              </a:ext>
            </a:extLst>
          </p:cNvPr>
          <p:cNvGraphicFramePr>
            <a:graphicFrameLocks noGrp="1"/>
          </p:cNvGraphicFramePr>
          <p:nvPr>
            <p:ph idx="1"/>
            <p:extLst>
              <p:ext uri="{D42A27DB-BD31-4B8C-83A1-F6EECF244321}">
                <p14:modId xmlns:p14="http://schemas.microsoft.com/office/powerpoint/2010/main" val="1761759203"/>
              </p:ext>
            </p:extLst>
          </p:nvPr>
        </p:nvGraphicFramePr>
        <p:xfrm>
          <a:off x="220884" y="1828800"/>
          <a:ext cx="8763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F3D62752-E07B-4DE5-8DF5-A069CA0A6446}"/>
              </a:ext>
            </a:extLst>
          </p:cNvPr>
          <p:cNvSpPr/>
          <p:nvPr/>
        </p:nvSpPr>
        <p:spPr>
          <a:xfrm>
            <a:off x="7162800" y="1905000"/>
            <a:ext cx="1174282" cy="9240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18.7% gap in 2008</a:t>
            </a:r>
          </a:p>
        </p:txBody>
      </p:sp>
    </p:spTree>
    <p:extLst>
      <p:ext uri="{BB962C8B-B14F-4D97-AF65-F5344CB8AC3E}">
        <p14:creationId xmlns:p14="http://schemas.microsoft.com/office/powerpoint/2010/main" val="24695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b="1" dirty="0"/>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85000" lnSpcReduction="10000"/>
          </a:bodyPr>
          <a:lstStyle/>
          <a:p>
            <a:r>
              <a:rPr lang="en-US" b="1" dirty="0">
                <a:solidFill>
                  <a:srgbClr val="00B050"/>
                </a:solidFill>
              </a:rPr>
              <a:t>KEY</a:t>
            </a:r>
            <a:r>
              <a:rPr lang="en-US" dirty="0"/>
              <a:t>: Students clearly articulated their participation in multiple communities and the value of this participation</a:t>
            </a:r>
          </a:p>
          <a:p>
            <a:pPr marL="0" indent="0">
              <a:buNone/>
            </a:pPr>
            <a:r>
              <a:rPr lang="en-US" b="1" i="1" dirty="0"/>
              <a:t>It's definitely worth it </a:t>
            </a:r>
            <a:r>
              <a:rPr lang="en-US" b="1" i="1" dirty="0" err="1"/>
              <a:t>'cause</a:t>
            </a:r>
            <a:r>
              <a:rPr lang="en-US" b="1" i="1" dirty="0"/>
              <a:t> it's ... </a:t>
            </a:r>
            <a:r>
              <a:rPr lang="en-US" b="1" i="1" dirty="0" err="1"/>
              <a:t>'cause</a:t>
            </a:r>
            <a:r>
              <a:rPr lang="en-US" b="1" i="1" dirty="0"/>
              <a:t> I don't, um ... My upper di- ... some of my upper division classes. So, you definitely both communities. So, you need your major community for people to help you. And then also if you’re stressed, </a:t>
            </a:r>
            <a:r>
              <a:rPr lang="en-US" b="1" i="1" dirty="0" err="1"/>
              <a:t>'cause</a:t>
            </a:r>
            <a:r>
              <a:rPr lang="en-US" b="1" i="1" dirty="0"/>
              <a:t> the community is not seeing you go through your major.</a:t>
            </a:r>
          </a:p>
        </p:txBody>
      </p:sp>
    </p:spTree>
    <p:extLst>
      <p:ext uri="{BB962C8B-B14F-4D97-AF65-F5344CB8AC3E}">
        <p14:creationId xmlns:p14="http://schemas.microsoft.com/office/powerpoint/2010/main" val="14218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b="1" dirty="0"/>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85000" lnSpcReduction="10000"/>
          </a:bodyPr>
          <a:lstStyle/>
          <a:p>
            <a:r>
              <a:rPr lang="en-US" dirty="0"/>
              <a:t>Most descriptions of the full “campus community” mentioned a lack of community</a:t>
            </a:r>
          </a:p>
          <a:p>
            <a:pPr marL="0" indent="0">
              <a:buNone/>
            </a:pPr>
            <a:r>
              <a:rPr lang="en-US" b="1" i="1" dirty="0"/>
              <a:t>Uh, just there is a lot going on for activities and stuff that I do know of, but then when it comes to everything else, like there're clubs and stuff, I'm in part of some, but I don't feel as though everything's </a:t>
            </a:r>
            <a:r>
              <a:rPr lang="en-US" b="1" i="1" dirty="0" err="1"/>
              <a:t>kinda</a:t>
            </a:r>
            <a:r>
              <a:rPr lang="en-US" b="1" i="1" dirty="0"/>
              <a:t> unified, you know? …I feel like everything's </a:t>
            </a:r>
            <a:r>
              <a:rPr lang="en-US" b="1" i="1" dirty="0" err="1"/>
              <a:t>kinda</a:t>
            </a:r>
            <a:r>
              <a:rPr lang="en-US" b="1" i="1" dirty="0"/>
              <a:t> doing their own thing rather than knowing what truly is everything going on or so.</a:t>
            </a:r>
          </a:p>
        </p:txBody>
      </p:sp>
    </p:spTree>
    <p:extLst>
      <p:ext uri="{BB962C8B-B14F-4D97-AF65-F5344CB8AC3E}">
        <p14:creationId xmlns:p14="http://schemas.microsoft.com/office/powerpoint/2010/main" val="7068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b="1" dirty="0"/>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a:bodyPr>
          <a:lstStyle/>
          <a:p>
            <a:r>
              <a:rPr lang="en-US" dirty="0"/>
              <a:t>Answers to questions of engagement in academics tended to begin with faculty, particularly with instructors</a:t>
            </a:r>
          </a:p>
          <a:p>
            <a:r>
              <a:rPr lang="en-US" dirty="0"/>
              <a:t>Interest does seem to play a role in the classroom but was brought up more in questions about major</a:t>
            </a:r>
          </a:p>
        </p:txBody>
      </p:sp>
    </p:spTree>
    <p:extLst>
      <p:ext uri="{BB962C8B-B14F-4D97-AF65-F5344CB8AC3E}">
        <p14:creationId xmlns:p14="http://schemas.microsoft.com/office/powerpoint/2010/main" val="91960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b="1" dirty="0"/>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92500" lnSpcReduction="20000"/>
          </a:bodyPr>
          <a:lstStyle/>
          <a:p>
            <a:r>
              <a:rPr lang="en-US" dirty="0"/>
              <a:t>Most said their courses were harder (both in terms of difficulty and work load) but connection to faculty and peers can help</a:t>
            </a:r>
          </a:p>
          <a:p>
            <a:pPr marL="0" indent="0">
              <a:buNone/>
            </a:pPr>
            <a:r>
              <a:rPr lang="en-US" b="1" i="1" dirty="0"/>
              <a:t>[talking about when she’s engaged in class] Honestly when I know people I have in the classroom. Like I've always been a little bit more participating when I'm comfortable with people I'm around.  And it's like I don't know, but it's like there's a little, kind of a barrier there kind of protecting me.</a:t>
            </a:r>
          </a:p>
        </p:txBody>
      </p:sp>
    </p:spTree>
    <p:extLst>
      <p:ext uri="{BB962C8B-B14F-4D97-AF65-F5344CB8AC3E}">
        <p14:creationId xmlns:p14="http://schemas.microsoft.com/office/powerpoint/2010/main" val="230847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b="1" dirty="0"/>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fontScale="85000" lnSpcReduction="10000"/>
          </a:bodyPr>
          <a:lstStyle/>
          <a:p>
            <a:r>
              <a:rPr lang="en-US" dirty="0"/>
              <a:t>Students emphasized and clearly articulated the value of individual connection to faculty and staff</a:t>
            </a:r>
          </a:p>
          <a:p>
            <a:pPr marL="0" indent="0">
              <a:buNone/>
            </a:pPr>
            <a:r>
              <a:rPr lang="en-US" b="1" i="1" dirty="0"/>
              <a:t>I feel like it's made me believe in myself even more, because somebody else is believing in me, and they see the potential in me that I may not see in myself all the time.</a:t>
            </a:r>
          </a:p>
          <a:p>
            <a:pPr marL="0" indent="0">
              <a:buNone/>
            </a:pPr>
            <a:r>
              <a:rPr lang="en-US" b="1" i="1" dirty="0"/>
              <a:t>I feel that if someone takes an interest in me, I respond better. And I feel like I want to live up to it, impress them, make, make sure that I'm okay, so that they know I'm okay.</a:t>
            </a:r>
          </a:p>
        </p:txBody>
      </p:sp>
    </p:spTree>
    <p:extLst>
      <p:ext uri="{BB962C8B-B14F-4D97-AF65-F5344CB8AC3E}">
        <p14:creationId xmlns:p14="http://schemas.microsoft.com/office/powerpoint/2010/main" val="278120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b="1" dirty="0"/>
              <a:t>Outreach</a:t>
            </a:r>
          </a:p>
          <a:p>
            <a:r>
              <a:rPr lang="en-US" sz="2600" dirty="0">
                <a:solidFill>
                  <a:schemeClr val="tx2">
                    <a:lumMod val="75000"/>
                  </a:schemeClr>
                </a:solidFill>
              </a:rPr>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953000"/>
          </a:xfrm>
        </p:spPr>
        <p:txBody>
          <a:bodyPr>
            <a:normAutofit fontScale="85000" lnSpcReduction="20000"/>
          </a:bodyPr>
          <a:lstStyle/>
          <a:p>
            <a:r>
              <a:rPr lang="en-US" b="1" dirty="0">
                <a:solidFill>
                  <a:srgbClr val="00B050"/>
                </a:solidFill>
              </a:rPr>
              <a:t>KEY</a:t>
            </a:r>
            <a:r>
              <a:rPr lang="en-US" b="1" dirty="0"/>
              <a:t>: </a:t>
            </a:r>
            <a:r>
              <a:rPr lang="en-US" dirty="0"/>
              <a:t>Students place significant value on faculty outreach (over student-initiated contact)</a:t>
            </a:r>
          </a:p>
          <a:p>
            <a:pPr marL="0" indent="0">
              <a:buNone/>
            </a:pPr>
            <a:r>
              <a:rPr lang="en-US" b="1" i="1" dirty="0"/>
              <a:t>He saw that I was, </a:t>
            </a:r>
            <a:r>
              <a:rPr lang="en-US" b="1" i="1" dirty="0" err="1"/>
              <a:t>'cause</a:t>
            </a:r>
            <a:r>
              <a:rPr lang="en-US" b="1" i="1" dirty="0"/>
              <a:t> he takes attendance and he saw that I was missing a couple classes and that I missed a quiz and he actually reached out to me. He emailed me. He was like, "Is everything okay at home? Like if you ever needed any help, just let me know. Come to office hours. Talk to me." Blah, blah, blah. And I was like, oh, like that was really cool. </a:t>
            </a:r>
            <a:r>
              <a:rPr lang="en-US" b="1" i="1" dirty="0" err="1"/>
              <a:t>'Cause</a:t>
            </a:r>
            <a:r>
              <a:rPr lang="en-US" b="1" i="1" dirty="0"/>
              <a:t> I'd never had a professor do that before. So I thought that was really cool of him. And that was really nice.</a:t>
            </a:r>
          </a:p>
        </p:txBody>
      </p:sp>
    </p:spTree>
    <p:extLst>
      <p:ext uri="{BB962C8B-B14F-4D97-AF65-F5344CB8AC3E}">
        <p14:creationId xmlns:p14="http://schemas.microsoft.com/office/powerpoint/2010/main" val="277262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b="1" dirty="0"/>
              <a:t>Self-Confidence</a:t>
            </a:r>
          </a:p>
          <a:p>
            <a:r>
              <a:rPr lang="en-US" sz="2600" dirty="0">
                <a:solidFill>
                  <a:schemeClr val="tx2">
                    <a:lumMod val="75000"/>
                  </a:schemeClr>
                </a:solidFill>
              </a:rPr>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525963"/>
          </a:xfrm>
        </p:spPr>
        <p:txBody>
          <a:bodyPr>
            <a:normAutofit/>
          </a:bodyPr>
          <a:lstStyle/>
          <a:p>
            <a:r>
              <a:rPr lang="en-US" dirty="0"/>
              <a:t>Self-confidence was mentioned many times throughout the interviews; touched on every one of the other constructs</a:t>
            </a:r>
          </a:p>
          <a:p>
            <a:r>
              <a:rPr lang="en-US" dirty="0"/>
              <a:t>Students clearly articulated how their self-confidence affected and was affected by peers, faculty, and academics</a:t>
            </a:r>
          </a:p>
        </p:txBody>
      </p:sp>
    </p:spTree>
    <p:extLst>
      <p:ext uri="{BB962C8B-B14F-4D97-AF65-F5344CB8AC3E}">
        <p14:creationId xmlns:p14="http://schemas.microsoft.com/office/powerpoint/2010/main" val="267996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b="1" dirty="0"/>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953000"/>
          </a:xfrm>
        </p:spPr>
        <p:txBody>
          <a:bodyPr>
            <a:normAutofit fontScale="85000" lnSpcReduction="20000"/>
          </a:bodyPr>
          <a:lstStyle/>
          <a:p>
            <a:r>
              <a:rPr lang="en-US" b="1" dirty="0">
                <a:solidFill>
                  <a:srgbClr val="00B050"/>
                </a:solidFill>
              </a:rPr>
              <a:t>KEY</a:t>
            </a:r>
            <a:r>
              <a:rPr lang="en-US" dirty="0"/>
              <a:t>: Students are able to clearly articulate the lack of critical mass of Black people (students and staff/faculty) and the effects that has on them</a:t>
            </a:r>
          </a:p>
          <a:p>
            <a:pPr marL="0" indent="0">
              <a:buNone/>
            </a:pPr>
            <a:r>
              <a:rPr lang="en-US" b="1" i="1" dirty="0"/>
              <a:t>[When asked about racial climate] Um, that was like a very, very important like, for example, like you walk in class on the first day of school and usually I'm like the only Black person.  So it's kind of like you stand out more and like people, like, look at you differently I feel like. Like, I just feel like I have higher expectations than people that are in my class.</a:t>
            </a:r>
          </a:p>
        </p:txBody>
      </p:sp>
    </p:spTree>
    <p:extLst>
      <p:ext uri="{BB962C8B-B14F-4D97-AF65-F5344CB8AC3E}">
        <p14:creationId xmlns:p14="http://schemas.microsoft.com/office/powerpoint/2010/main" val="38090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F2C98-6DC3-4167-9A18-03B182E3DCDE}"/>
              </a:ext>
            </a:extLst>
          </p:cNvPr>
          <p:cNvSpPr>
            <a:spLocks noGrp="1"/>
          </p:cNvSpPr>
          <p:nvPr>
            <p:ph type="title"/>
          </p:nvPr>
        </p:nvSpPr>
        <p:spPr/>
        <p:txBody>
          <a:bodyPr/>
          <a:lstStyle/>
          <a:p>
            <a:r>
              <a:rPr lang="en-US" dirty="0"/>
              <a:t>Qualitative Phase</a:t>
            </a:r>
          </a:p>
        </p:txBody>
      </p:sp>
      <p:sp>
        <p:nvSpPr>
          <p:cNvPr id="5" name="Content Placeholder 4">
            <a:extLst>
              <a:ext uri="{FF2B5EF4-FFF2-40B4-BE49-F238E27FC236}">
                <a16:creationId xmlns:a16="http://schemas.microsoft.com/office/drawing/2014/main" id="{82F6DE1F-FD47-4D75-BD98-0CD6F7AC82AC}"/>
              </a:ext>
            </a:extLst>
          </p:cNvPr>
          <p:cNvSpPr>
            <a:spLocks noGrp="1"/>
          </p:cNvSpPr>
          <p:nvPr>
            <p:ph sz="half" idx="1"/>
          </p:nvPr>
        </p:nvSpPr>
        <p:spPr>
          <a:xfrm>
            <a:off x="457200" y="1600200"/>
            <a:ext cx="2971800" cy="4525963"/>
          </a:xfrm>
        </p:spPr>
        <p:txBody>
          <a:bodyPr>
            <a:noAutofit/>
          </a:bodyPr>
          <a:lstStyle/>
          <a:p>
            <a:pPr marL="0" indent="0">
              <a:buNone/>
            </a:pPr>
            <a:r>
              <a:rPr lang="en-US" sz="2600" dirty="0">
                <a:solidFill>
                  <a:schemeClr val="tx2">
                    <a:lumMod val="75000"/>
                  </a:schemeClr>
                </a:solidFill>
              </a:rPr>
              <a:t>Six major categories:</a:t>
            </a:r>
          </a:p>
          <a:p>
            <a:r>
              <a:rPr lang="en-US" sz="2600" dirty="0">
                <a:solidFill>
                  <a:schemeClr val="tx2">
                    <a:lumMod val="75000"/>
                  </a:schemeClr>
                </a:solidFill>
              </a:rPr>
              <a:t>Involvement</a:t>
            </a:r>
          </a:p>
          <a:p>
            <a:r>
              <a:rPr lang="en-US" sz="2600" dirty="0">
                <a:solidFill>
                  <a:schemeClr val="tx2">
                    <a:lumMod val="75000"/>
                  </a:schemeClr>
                </a:solidFill>
              </a:rPr>
              <a:t>Community</a:t>
            </a:r>
          </a:p>
          <a:p>
            <a:r>
              <a:rPr lang="en-US" sz="2600" dirty="0">
                <a:solidFill>
                  <a:schemeClr val="tx2">
                    <a:lumMod val="75000"/>
                  </a:schemeClr>
                </a:solidFill>
              </a:rPr>
              <a:t>Academic Engagement</a:t>
            </a:r>
          </a:p>
          <a:p>
            <a:r>
              <a:rPr lang="en-US" sz="2600" dirty="0">
                <a:solidFill>
                  <a:schemeClr val="tx2">
                    <a:lumMod val="75000"/>
                  </a:schemeClr>
                </a:solidFill>
              </a:rPr>
              <a:t>Outreach</a:t>
            </a:r>
          </a:p>
          <a:p>
            <a:r>
              <a:rPr lang="en-US" sz="2600" dirty="0">
                <a:solidFill>
                  <a:schemeClr val="tx2">
                    <a:lumMod val="75000"/>
                  </a:schemeClr>
                </a:solidFill>
              </a:rPr>
              <a:t>Self-Confidence</a:t>
            </a:r>
          </a:p>
          <a:p>
            <a:r>
              <a:rPr lang="en-US" sz="2600" b="1" dirty="0"/>
              <a:t>Separation</a:t>
            </a:r>
          </a:p>
          <a:p>
            <a:endParaRPr lang="en-US" sz="2600" dirty="0"/>
          </a:p>
        </p:txBody>
      </p:sp>
      <p:sp>
        <p:nvSpPr>
          <p:cNvPr id="6" name="Content Placeholder 5">
            <a:extLst>
              <a:ext uri="{FF2B5EF4-FFF2-40B4-BE49-F238E27FC236}">
                <a16:creationId xmlns:a16="http://schemas.microsoft.com/office/drawing/2014/main" id="{F6F88636-D00F-4156-8B10-4A8E4A8299C3}"/>
              </a:ext>
            </a:extLst>
          </p:cNvPr>
          <p:cNvSpPr>
            <a:spLocks noGrp="1"/>
          </p:cNvSpPr>
          <p:nvPr>
            <p:ph sz="half" idx="2"/>
          </p:nvPr>
        </p:nvSpPr>
        <p:spPr>
          <a:xfrm>
            <a:off x="3581400" y="1600200"/>
            <a:ext cx="5105400" cy="4953000"/>
          </a:xfrm>
        </p:spPr>
        <p:txBody>
          <a:bodyPr>
            <a:noAutofit/>
          </a:bodyPr>
          <a:lstStyle/>
          <a:p>
            <a:r>
              <a:rPr lang="en-US" sz="2100" dirty="0"/>
              <a:t>Students tended to emphasize student hostility while giving the University a pass</a:t>
            </a:r>
          </a:p>
          <a:p>
            <a:pPr marL="0" indent="0">
              <a:buNone/>
            </a:pPr>
            <a:r>
              <a:rPr lang="en-US" sz="2100" b="1" i="1" dirty="0"/>
              <a:t>Student: Yeah, I feel like the faculty is okay when it comes to race. It's just the students sometimes that have a problem, and I'm like…</a:t>
            </a:r>
          </a:p>
          <a:p>
            <a:pPr marL="0" indent="0">
              <a:buNone/>
            </a:pPr>
            <a:r>
              <a:rPr lang="en-US" sz="2100" i="1" dirty="0"/>
              <a:t>Interviewer: What do you mean, help me, give me an example, I don’t--</a:t>
            </a:r>
          </a:p>
          <a:p>
            <a:pPr marL="0" indent="0">
              <a:buNone/>
            </a:pPr>
            <a:r>
              <a:rPr lang="en-US" sz="2100" b="1" i="1" dirty="0"/>
              <a:t>Student: There's, I would say in order to be employed at Cal State San Marcos, you would have to accept diversity, but in order to be a student at Cal State San Marcos, you don't necessarily have to have that same requirement.</a:t>
            </a:r>
          </a:p>
        </p:txBody>
      </p:sp>
    </p:spTree>
    <p:extLst>
      <p:ext uri="{BB962C8B-B14F-4D97-AF65-F5344CB8AC3E}">
        <p14:creationId xmlns:p14="http://schemas.microsoft.com/office/powerpoint/2010/main" val="41124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466AEA-1C4A-419C-BF9B-7ADBB2E16D65}"/>
              </a:ext>
            </a:extLst>
          </p:cNvPr>
          <p:cNvSpPr>
            <a:spLocks noGrp="1"/>
          </p:cNvSpPr>
          <p:nvPr>
            <p:ph type="title"/>
          </p:nvPr>
        </p:nvSpPr>
        <p:spPr/>
        <p:txBody>
          <a:bodyPr/>
          <a:lstStyle/>
          <a:p>
            <a:r>
              <a:rPr lang="en-US" dirty="0"/>
              <a:t>Summary of Key Findings</a:t>
            </a:r>
          </a:p>
        </p:txBody>
      </p:sp>
      <p:sp>
        <p:nvSpPr>
          <p:cNvPr id="3" name="Content Placeholder 2">
            <a:extLst>
              <a:ext uri="{FF2B5EF4-FFF2-40B4-BE49-F238E27FC236}">
                <a16:creationId xmlns:a16="http://schemas.microsoft.com/office/drawing/2014/main" id="{57B08986-8A47-49C2-9312-C14B82AE35E8}"/>
              </a:ext>
            </a:extLst>
          </p:cNvPr>
          <p:cNvSpPr>
            <a:spLocks noGrp="1"/>
          </p:cNvSpPr>
          <p:nvPr>
            <p:ph sz="half" idx="1"/>
          </p:nvPr>
        </p:nvSpPr>
        <p:spPr/>
        <p:txBody>
          <a:bodyPr>
            <a:noAutofit/>
          </a:bodyPr>
          <a:lstStyle/>
          <a:p>
            <a:pPr marL="0" indent="0">
              <a:buNone/>
            </a:pPr>
            <a:r>
              <a:rPr lang="en-US" sz="1600" b="1" u="sng" dirty="0">
                <a:solidFill>
                  <a:srgbClr val="00B050"/>
                </a:solidFill>
              </a:rPr>
              <a:t>Key Quantitative Findings</a:t>
            </a:r>
          </a:p>
          <a:p>
            <a:r>
              <a:rPr lang="en-US" sz="1600" dirty="0"/>
              <a:t>Institutional Commitment predicts 2Y Retention, not Goal Commitment</a:t>
            </a:r>
          </a:p>
          <a:p>
            <a:r>
              <a:rPr lang="en-US" sz="1600" dirty="0"/>
              <a:t>Grades are not strongly correlated with retention</a:t>
            </a:r>
          </a:p>
          <a:p>
            <a:r>
              <a:rPr lang="en-US" sz="1600" dirty="0">
                <a:latin typeface="Calibri" panose="020F0502020204030204" pitchFamily="34" charset="0"/>
                <a:cs typeface="Calibri" panose="020F0502020204030204" pitchFamily="34" charset="0"/>
              </a:rPr>
              <a:t>Feelings of connection and belonging are a necessary condition for retention in the second year.  Belongingness contributes to commitment to the institution and academic engagement, both of which contribute to retention.</a:t>
            </a:r>
          </a:p>
          <a:p>
            <a:r>
              <a:rPr lang="en-US" sz="1600" dirty="0">
                <a:latin typeface="Calibri" panose="020F0502020204030204" pitchFamily="34" charset="0"/>
                <a:cs typeface="Calibri" panose="020F0502020204030204" pitchFamily="34" charset="0"/>
              </a:rPr>
              <a:t>Academic engagement requires both belonging and self-confidence, both of which are influenced by positive relationships.</a:t>
            </a:r>
          </a:p>
          <a:p>
            <a:r>
              <a:rPr lang="en-US" sz="1600" dirty="0"/>
              <a:t>Even this model can only explain 33% of the variance in Institutional Commitment and 20% of the variance in Retention</a:t>
            </a:r>
          </a:p>
          <a:p>
            <a:endParaRPr lang="en-US" sz="1600" dirty="0"/>
          </a:p>
        </p:txBody>
      </p:sp>
      <p:sp>
        <p:nvSpPr>
          <p:cNvPr id="5" name="Content Placeholder 4">
            <a:extLst>
              <a:ext uri="{FF2B5EF4-FFF2-40B4-BE49-F238E27FC236}">
                <a16:creationId xmlns:a16="http://schemas.microsoft.com/office/drawing/2014/main" id="{5651673C-420C-4221-B91E-4A94A0F6F05B}"/>
              </a:ext>
            </a:extLst>
          </p:cNvPr>
          <p:cNvSpPr>
            <a:spLocks noGrp="1"/>
          </p:cNvSpPr>
          <p:nvPr>
            <p:ph sz="half" idx="2"/>
          </p:nvPr>
        </p:nvSpPr>
        <p:spPr/>
        <p:txBody>
          <a:bodyPr>
            <a:noAutofit/>
          </a:bodyPr>
          <a:lstStyle/>
          <a:p>
            <a:r>
              <a:rPr lang="en-US" sz="1600" dirty="0"/>
              <a:t>Connect, validate, engage, and support your students.  These things do not operate in isolation.</a:t>
            </a:r>
          </a:p>
          <a:p>
            <a:endParaRPr lang="en-US" sz="1600" dirty="0">
              <a:latin typeface="Calibri" panose="020F0502020204030204" pitchFamily="34" charset="0"/>
              <a:cs typeface="Calibri" panose="020F0502020204030204" pitchFamily="34" charset="0"/>
            </a:endParaRPr>
          </a:p>
          <a:p>
            <a:pPr marL="0" indent="0">
              <a:buNone/>
            </a:pPr>
            <a:r>
              <a:rPr lang="en-US" sz="1600" b="1" u="sng" dirty="0">
                <a:solidFill>
                  <a:srgbClr val="00B050"/>
                </a:solidFill>
                <a:latin typeface="Calibri" panose="020F0502020204030204" pitchFamily="34" charset="0"/>
                <a:cs typeface="Calibri" panose="020F0502020204030204" pitchFamily="34" charset="0"/>
              </a:rPr>
              <a:t>Key Qualitative Findings</a:t>
            </a:r>
          </a:p>
          <a:p>
            <a:r>
              <a:rPr lang="en-US" sz="1600" dirty="0"/>
              <a:t>If belonging and “connections” are a result of “involvement” then these students see it as their responsibility</a:t>
            </a:r>
          </a:p>
          <a:p>
            <a:r>
              <a:rPr lang="en-US" sz="1600" dirty="0"/>
              <a:t>Students clearly articulated their participation in multiple communities and the value of this participation</a:t>
            </a:r>
          </a:p>
          <a:p>
            <a:r>
              <a:rPr lang="en-US" sz="1600" dirty="0"/>
              <a:t>Students place significant value on faculty outreach (over student-initiated contact)</a:t>
            </a:r>
          </a:p>
          <a:p>
            <a:r>
              <a:rPr lang="en-US" sz="1600" dirty="0"/>
              <a:t>Students are able to clearly articulate the lack of critical mass of Black people (students and staff/faculty) and the effects that has on them</a:t>
            </a:r>
          </a:p>
          <a:p>
            <a:endParaRPr lang="en-US" sz="1600" dirty="0"/>
          </a:p>
        </p:txBody>
      </p:sp>
    </p:spTree>
    <p:extLst>
      <p:ext uri="{BB962C8B-B14F-4D97-AF65-F5344CB8AC3E}">
        <p14:creationId xmlns:p14="http://schemas.microsoft.com/office/powerpoint/2010/main" val="132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F180-D732-4DA7-A8D7-FC8A576E37E1}"/>
              </a:ext>
            </a:extLst>
          </p:cNvPr>
          <p:cNvSpPr>
            <a:spLocks noGrp="1"/>
          </p:cNvSpPr>
          <p:nvPr>
            <p:ph type="title"/>
          </p:nvPr>
        </p:nvSpPr>
        <p:spPr/>
        <p:txBody>
          <a:bodyPr/>
          <a:lstStyle/>
          <a:p>
            <a:r>
              <a:rPr lang="en-US" dirty="0"/>
              <a:t>Background</a:t>
            </a:r>
          </a:p>
        </p:txBody>
      </p:sp>
      <p:sp>
        <p:nvSpPr>
          <p:cNvPr id="4" name="Content Placeholder 2">
            <a:extLst>
              <a:ext uri="{FF2B5EF4-FFF2-40B4-BE49-F238E27FC236}">
                <a16:creationId xmlns:a16="http://schemas.microsoft.com/office/drawing/2014/main" id="{6AA7A240-EEBD-4D79-B842-B2B80B2EC915}"/>
              </a:ext>
            </a:extLst>
          </p:cNvPr>
          <p:cNvSpPr>
            <a:spLocks noGrp="1"/>
          </p:cNvSpPr>
          <p:nvPr>
            <p:ph idx="1"/>
          </p:nvPr>
        </p:nvSpPr>
        <p:spPr/>
        <p:txBody>
          <a:bodyPr>
            <a:normAutofit lnSpcReduction="10000"/>
          </a:bodyPr>
          <a:lstStyle/>
          <a:p>
            <a:pPr marL="0" indent="0">
              <a:buNone/>
            </a:pPr>
            <a:r>
              <a:rPr lang="en-US" sz="2800" dirty="0"/>
              <a:t>Out of every </a:t>
            </a:r>
            <a:r>
              <a:rPr lang="en-US" sz="2800" b="1" dirty="0">
                <a:solidFill>
                  <a:srgbClr val="00B050"/>
                </a:solidFill>
              </a:rPr>
              <a:t>100</a:t>
            </a:r>
            <a:r>
              <a:rPr lang="en-US" sz="2800" dirty="0"/>
              <a:t> Black students who started in Fall 2010 in the California State University system:</a:t>
            </a:r>
            <a:r>
              <a:rPr lang="en-US" sz="2800" baseline="30000" dirty="0"/>
              <a:t>1</a:t>
            </a:r>
          </a:p>
          <a:p>
            <a:r>
              <a:rPr lang="en-US" sz="2800" dirty="0"/>
              <a:t> </a:t>
            </a:r>
            <a:r>
              <a:rPr lang="en-US" sz="2800" b="1" dirty="0">
                <a:solidFill>
                  <a:srgbClr val="C00000"/>
                </a:solidFill>
              </a:rPr>
              <a:t>25</a:t>
            </a:r>
            <a:r>
              <a:rPr lang="en-US" sz="2800" dirty="0"/>
              <a:t> left before the second year</a:t>
            </a:r>
          </a:p>
          <a:p>
            <a:r>
              <a:rPr lang="en-US" sz="2800" dirty="0"/>
              <a:t> </a:t>
            </a:r>
            <a:r>
              <a:rPr lang="en-US" sz="2800" b="1" dirty="0">
                <a:solidFill>
                  <a:srgbClr val="C00000"/>
                </a:solidFill>
              </a:rPr>
              <a:t>10</a:t>
            </a:r>
            <a:r>
              <a:rPr lang="en-US" sz="2800" dirty="0"/>
              <a:t> more left before the third year</a:t>
            </a:r>
          </a:p>
          <a:p>
            <a:r>
              <a:rPr lang="en-US" sz="2800" dirty="0"/>
              <a:t> </a:t>
            </a:r>
            <a:r>
              <a:rPr lang="en-US" sz="2800" b="1" dirty="0">
                <a:solidFill>
                  <a:srgbClr val="C00000"/>
                </a:solidFill>
              </a:rPr>
              <a:t>17</a:t>
            </a:r>
            <a:r>
              <a:rPr lang="en-US" sz="2800" dirty="0"/>
              <a:t> more left before the fifth year</a:t>
            </a:r>
          </a:p>
          <a:p>
            <a:r>
              <a:rPr lang="en-US" sz="2800" dirty="0"/>
              <a:t> </a:t>
            </a:r>
            <a:r>
              <a:rPr lang="en-US" sz="2800" b="1" dirty="0">
                <a:solidFill>
                  <a:srgbClr val="C00000"/>
                </a:solidFill>
              </a:rPr>
              <a:t>44</a:t>
            </a:r>
            <a:r>
              <a:rPr lang="en-US" sz="2800" dirty="0">
                <a:solidFill>
                  <a:srgbClr val="C00000"/>
                </a:solidFill>
              </a:rPr>
              <a:t> of them have graduated by the end of the sixth year</a:t>
            </a:r>
          </a:p>
          <a:p>
            <a:endParaRPr lang="en-US" sz="2800" dirty="0"/>
          </a:p>
          <a:p>
            <a:pPr marL="0" indent="0">
              <a:buNone/>
            </a:pPr>
            <a:r>
              <a:rPr lang="en-US" sz="2800" dirty="0"/>
              <a:t>At many regional universities, </a:t>
            </a:r>
            <a:r>
              <a:rPr lang="en-US" sz="3200" b="1" dirty="0">
                <a:solidFill>
                  <a:srgbClr val="C00000"/>
                </a:solidFill>
              </a:rPr>
              <a:t>1 in 5 </a:t>
            </a:r>
            <a:r>
              <a:rPr lang="en-US" sz="2800" dirty="0"/>
              <a:t>Black students who make it to the second year do not return for a third year</a:t>
            </a:r>
            <a:r>
              <a:rPr lang="en-US" sz="2800" baseline="30000" dirty="0"/>
              <a:t>2</a:t>
            </a:r>
          </a:p>
        </p:txBody>
      </p:sp>
    </p:spTree>
    <p:extLst>
      <p:ext uri="{BB962C8B-B14F-4D97-AF65-F5344CB8AC3E}">
        <p14:creationId xmlns:p14="http://schemas.microsoft.com/office/powerpoint/2010/main" val="36007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1A32-D71B-41DA-A2B6-51D7C398C3E7}"/>
              </a:ext>
            </a:extLst>
          </p:cNvPr>
          <p:cNvSpPr>
            <a:spLocks noGrp="1"/>
          </p:cNvSpPr>
          <p:nvPr>
            <p:ph type="title"/>
          </p:nvPr>
        </p:nvSpPr>
        <p:spPr/>
        <p:txBody>
          <a:bodyPr/>
          <a:lstStyle/>
          <a:p>
            <a:r>
              <a:rPr lang="en-US" dirty="0"/>
              <a:t>Implications</a:t>
            </a:r>
          </a:p>
        </p:txBody>
      </p:sp>
      <p:sp>
        <p:nvSpPr>
          <p:cNvPr id="3" name="TextBox 2">
            <a:extLst>
              <a:ext uri="{FF2B5EF4-FFF2-40B4-BE49-F238E27FC236}">
                <a16:creationId xmlns:a16="http://schemas.microsoft.com/office/drawing/2014/main" id="{F5851521-4A10-482B-8898-852B1D28888E}"/>
              </a:ext>
            </a:extLst>
          </p:cNvPr>
          <p:cNvSpPr txBox="1"/>
          <p:nvPr/>
        </p:nvSpPr>
        <p:spPr>
          <a:xfrm>
            <a:off x="2209800" y="1676400"/>
            <a:ext cx="6705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To improve second-year retention, focus on programming that creates / facilitates / strengthens personal connections</a:t>
            </a:r>
          </a:p>
          <a:p>
            <a:pPr marL="742950" lvl="1" indent="-285750">
              <a:buFont typeface="Arial" panose="020B0604020202020204" pitchFamily="34" charset="0"/>
              <a:buChar char="•"/>
            </a:pPr>
            <a:r>
              <a:rPr lang="en-US" dirty="0">
                <a:solidFill>
                  <a:schemeClr val="bg1"/>
                </a:solidFill>
              </a:rPr>
              <a:t>With faculty</a:t>
            </a:r>
          </a:p>
          <a:p>
            <a:pPr marL="742950" lvl="1" indent="-285750">
              <a:buFont typeface="Arial" panose="020B0604020202020204" pitchFamily="34" charset="0"/>
              <a:buChar char="•"/>
            </a:pPr>
            <a:r>
              <a:rPr lang="en-US" dirty="0">
                <a:solidFill>
                  <a:schemeClr val="bg1"/>
                </a:solidFill>
              </a:rPr>
              <a:t>With other students</a:t>
            </a:r>
          </a:p>
          <a:p>
            <a:pPr marL="285750" indent="-285750">
              <a:buFont typeface="Arial" panose="020B0604020202020204" pitchFamily="34" charset="0"/>
              <a:buChar char="•"/>
            </a:pPr>
            <a:r>
              <a:rPr lang="en-US" dirty="0">
                <a:solidFill>
                  <a:schemeClr val="bg1"/>
                </a:solidFill>
              </a:rPr>
              <a:t>Think about how your institution can encourage or support outreach from faculty (tenure-track and adjunct)</a:t>
            </a:r>
          </a:p>
          <a:p>
            <a:pPr marL="285750" indent="-285750">
              <a:buFont typeface="Arial" panose="020B0604020202020204" pitchFamily="34" charset="0"/>
              <a:buChar char="•"/>
            </a:pPr>
            <a:r>
              <a:rPr lang="en-US" dirty="0">
                <a:solidFill>
                  <a:schemeClr val="bg1"/>
                </a:solidFill>
              </a:rPr>
              <a:t>Grades do not independently predict risk of dropout after the first year.  Do not assume that your predictive models behave the same year-over-year.</a:t>
            </a:r>
          </a:p>
          <a:p>
            <a:pPr marL="285750" indent="-285750">
              <a:buFont typeface="Arial" panose="020B0604020202020204" pitchFamily="34" charset="0"/>
              <a:buChar char="•"/>
            </a:pPr>
            <a:r>
              <a:rPr lang="en-US" dirty="0">
                <a:solidFill>
                  <a:schemeClr val="bg1"/>
                </a:solidFill>
              </a:rPr>
              <a:t>Use Sense of Belonging survey data to look for positive deviance in academic departments.  Success data will naturally vary across disciplines but </a:t>
            </a:r>
            <a:r>
              <a:rPr lang="en-US" dirty="0" err="1">
                <a:solidFill>
                  <a:schemeClr val="bg1"/>
                </a:solidFill>
              </a:rPr>
              <a:t>SoB</a:t>
            </a:r>
            <a:r>
              <a:rPr lang="en-US" dirty="0">
                <a:solidFill>
                  <a:schemeClr val="bg1"/>
                </a:solidFill>
              </a:rPr>
              <a:t> might be able to tell you who’s doing good work inside a department.  Then find out how to support and/or replicate that work.</a:t>
            </a:r>
          </a:p>
          <a:p>
            <a:pPr marL="285750" indent="-285750">
              <a:buFont typeface="Arial" panose="020B0604020202020204" pitchFamily="34" charset="0"/>
              <a:buChar char="•"/>
            </a:pPr>
            <a:r>
              <a:rPr lang="en-US" dirty="0">
                <a:solidFill>
                  <a:schemeClr val="bg1"/>
                </a:solidFill>
              </a:rPr>
              <a:t>Invest in understanding your students.  Don’t just collect survey data, use it.  Plan for systematic and continual qualitative data collection.</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3085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1A32-D71B-41DA-A2B6-51D7C398C3E7}"/>
              </a:ext>
            </a:extLst>
          </p:cNvPr>
          <p:cNvSpPr>
            <a:spLocks noGrp="1"/>
          </p:cNvSpPr>
          <p:nvPr>
            <p:ph type="title"/>
          </p:nvPr>
        </p:nvSpPr>
        <p:spPr/>
        <p:txBody>
          <a:bodyPr>
            <a:normAutofit fontScale="90000"/>
          </a:bodyPr>
          <a:lstStyle/>
          <a:p>
            <a:r>
              <a:rPr lang="en-US" dirty="0"/>
              <a:t>What are we doing at CSUSM?</a:t>
            </a:r>
          </a:p>
        </p:txBody>
      </p:sp>
      <p:sp>
        <p:nvSpPr>
          <p:cNvPr id="3" name="TextBox 2">
            <a:extLst>
              <a:ext uri="{FF2B5EF4-FFF2-40B4-BE49-F238E27FC236}">
                <a16:creationId xmlns:a16="http://schemas.microsoft.com/office/drawing/2014/main" id="{F5851521-4A10-482B-8898-852B1D28888E}"/>
              </a:ext>
            </a:extLst>
          </p:cNvPr>
          <p:cNvSpPr txBox="1"/>
          <p:nvPr/>
        </p:nvSpPr>
        <p:spPr>
          <a:xfrm>
            <a:off x="2209800" y="1676400"/>
            <a:ext cx="6705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Data Fellows Program: cohort-based professional development in data literacy with a goal of improving campus data culture</a:t>
            </a:r>
          </a:p>
          <a:p>
            <a:pPr indent="457200"/>
            <a:r>
              <a:rPr lang="en-US" dirty="0">
                <a:solidFill>
                  <a:schemeClr val="bg1"/>
                </a:solidFill>
                <a:hlinkClick r:id="rId2"/>
              </a:rPr>
              <a:t>https://www.csusm.edu/ipa/datafellows/index.html</a:t>
            </a:r>
            <a:r>
              <a:rPr lang="en-US" dirty="0">
                <a:solidFill>
                  <a:schemeClr val="bg1"/>
                </a:solidFill>
              </a:rPr>
              <a:t>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Business Professional Development in the College of Business Administration: connecting second-year business students to faculty, alumni, and community members to develop skills to succeed in modern business settings</a:t>
            </a:r>
          </a:p>
          <a:p>
            <a:pPr marL="457200"/>
            <a:r>
              <a:rPr lang="en-US" dirty="0">
                <a:solidFill>
                  <a:schemeClr val="bg1"/>
                </a:solidFill>
                <a:hlinkClick r:id="rId3"/>
              </a:rPr>
              <a:t>https://www.csusm.edu/coba/signature-programs/bpd/index.html</a:t>
            </a: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Community of Inquiry, Practice, and Action (CIPA) on Second Year Students: faculty learning community focused on professional learning through the Fall semester and program development in the Spring semester</a:t>
            </a:r>
          </a:p>
          <a:p>
            <a:pPr indent="457200"/>
            <a:r>
              <a:rPr lang="en-US" dirty="0">
                <a:solidFill>
                  <a:schemeClr val="bg1"/>
                </a:solidFill>
                <a:hlinkClick r:id="rId4"/>
              </a:rPr>
              <a:t>https://www.csusm.edu/asc/faculty/cipa.html</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6601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9602-F6ED-4740-9358-D6486C34D7A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124BA66-DFC3-4AD7-A1E9-4CC658F03EA7}"/>
              </a:ext>
            </a:extLst>
          </p:cNvPr>
          <p:cNvSpPr>
            <a:spLocks noGrp="1"/>
          </p:cNvSpPr>
          <p:nvPr>
            <p:ph idx="1"/>
          </p:nvPr>
        </p:nvSpPr>
        <p:spPr/>
        <p:txBody>
          <a:bodyPr/>
          <a:lstStyle/>
          <a:p>
            <a:r>
              <a:rPr lang="en-US" dirty="0"/>
              <a:t>Contact: </a:t>
            </a:r>
            <a:r>
              <a:rPr lang="en-US" dirty="0">
                <a:hlinkClick r:id="rId2"/>
              </a:rPr>
              <a:t>apetersen@csusm.edu</a:t>
            </a:r>
            <a:endParaRPr lang="en-US" dirty="0"/>
          </a:p>
          <a:p>
            <a:r>
              <a:rPr lang="en-US" dirty="0"/>
              <a:t>All slides and materials online: </a:t>
            </a:r>
            <a:r>
              <a:rPr lang="en-US" sz="2400" dirty="0">
                <a:hlinkClick r:id="rId3"/>
              </a:rPr>
              <a:t>https://www.csusm.edu/ougs/students/secondyear.html</a:t>
            </a:r>
            <a:r>
              <a:rPr lang="en-US" sz="2400" dirty="0"/>
              <a:t> </a:t>
            </a:r>
          </a:p>
          <a:p>
            <a:r>
              <a:rPr lang="en-US" dirty="0"/>
              <a:t>Please remember to submit your evaluation on Guidebook: </a:t>
            </a:r>
            <a:r>
              <a:rPr lang="en-US" dirty="0">
                <a:hlinkClick r:id="rId4"/>
              </a:rPr>
              <a:t>https://guidebook.com/g/sit2018/</a:t>
            </a:r>
            <a:r>
              <a:rPr lang="en-US" dirty="0"/>
              <a:t> </a:t>
            </a:r>
          </a:p>
        </p:txBody>
      </p:sp>
    </p:spTree>
    <p:extLst>
      <p:ext uri="{BB962C8B-B14F-4D97-AF65-F5344CB8AC3E}">
        <p14:creationId xmlns:p14="http://schemas.microsoft.com/office/powerpoint/2010/main" val="3405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5BF6-7F77-4DD1-85D6-E7327E1CF840}"/>
              </a:ext>
            </a:extLst>
          </p:cNvPr>
          <p:cNvSpPr>
            <a:spLocks noGrp="1"/>
          </p:cNvSpPr>
          <p:nvPr>
            <p:ph type="title"/>
          </p:nvPr>
        </p:nvSpPr>
        <p:spPr/>
        <p:txBody>
          <a:bodyPr/>
          <a:lstStyle/>
          <a:p>
            <a:r>
              <a:rPr lang="en-US" dirty="0"/>
              <a:t>Literature Review</a:t>
            </a:r>
          </a:p>
        </p:txBody>
      </p:sp>
      <p:sp>
        <p:nvSpPr>
          <p:cNvPr id="4" name="Content Placeholder 2">
            <a:extLst>
              <a:ext uri="{FF2B5EF4-FFF2-40B4-BE49-F238E27FC236}">
                <a16:creationId xmlns:a16="http://schemas.microsoft.com/office/drawing/2014/main" id="{7C04550C-AC8E-4682-AC63-09A940AF5DFE}"/>
              </a:ext>
            </a:extLst>
          </p:cNvPr>
          <p:cNvSpPr>
            <a:spLocks noGrp="1"/>
          </p:cNvSpPr>
          <p:nvPr>
            <p:ph idx="1"/>
          </p:nvPr>
        </p:nvSpPr>
        <p:spPr/>
        <p:txBody>
          <a:bodyPr>
            <a:normAutofit fontScale="92500" lnSpcReduction="20000"/>
          </a:bodyPr>
          <a:lstStyle/>
          <a:p>
            <a:r>
              <a:rPr lang="en-US" sz="2800" dirty="0"/>
              <a:t>There is empirical support for Tinto’s theory, particularly for the influence of social integration </a:t>
            </a:r>
            <a:r>
              <a:rPr lang="en-US" sz="1800" dirty="0">
                <a:solidFill>
                  <a:schemeClr val="accent3"/>
                </a:solidFill>
              </a:rPr>
              <a:t>(Terenzini &amp; Pascarella, 1980; Braxton, Sullivan, &amp; Johnson, 1997)</a:t>
            </a:r>
          </a:p>
          <a:p>
            <a:r>
              <a:rPr lang="en-US" sz="2800" dirty="0"/>
              <a:t>Less support for the influence of academic integration </a:t>
            </a:r>
            <a:r>
              <a:rPr lang="en-US" sz="1800" dirty="0">
                <a:solidFill>
                  <a:schemeClr val="accent3"/>
                </a:solidFill>
              </a:rPr>
              <a:t>(Braxton, Sullivan, &amp; Johnson, 1997)</a:t>
            </a:r>
          </a:p>
          <a:p>
            <a:r>
              <a:rPr lang="en-US" sz="2800" dirty="0"/>
              <a:t>Criticism of integration as a concept:</a:t>
            </a:r>
          </a:p>
          <a:p>
            <a:pPr lvl="1"/>
            <a:r>
              <a:rPr lang="en-US" sz="2400" dirty="0"/>
              <a:t>Poorly and/or inconsistently operationalized </a:t>
            </a:r>
            <a:r>
              <a:rPr lang="en-US" sz="1900" dirty="0">
                <a:solidFill>
                  <a:schemeClr val="accent3"/>
                </a:solidFill>
              </a:rPr>
              <a:t>(Bean, 1980, 1983; Braxton &amp; Lien, 2000)</a:t>
            </a:r>
          </a:p>
          <a:p>
            <a:pPr lvl="1"/>
            <a:r>
              <a:rPr lang="en-US" sz="2400" dirty="0"/>
              <a:t>Integration requires separation, which can be harmful for traditionally underserved students </a:t>
            </a:r>
            <a:r>
              <a:rPr lang="en-US" sz="1900" dirty="0">
                <a:solidFill>
                  <a:schemeClr val="accent3"/>
                </a:solidFill>
              </a:rPr>
              <a:t>(Hurtado &amp; Carter, 1997; Tierney, 1992, 2000)</a:t>
            </a:r>
          </a:p>
          <a:p>
            <a:pPr lvl="1"/>
            <a:r>
              <a:rPr lang="en-US" sz="2400" dirty="0"/>
              <a:t>Social integration is particularly challenging and possibly even dangerous for minority students in environments they perceive as hostile </a:t>
            </a:r>
            <a:r>
              <a:rPr lang="en-US" sz="1900" dirty="0">
                <a:solidFill>
                  <a:schemeClr val="accent3"/>
                </a:solidFill>
              </a:rPr>
              <a:t>(Harper et al., 2011; Rendón et al., 2000)</a:t>
            </a:r>
          </a:p>
        </p:txBody>
      </p:sp>
    </p:spTree>
    <p:extLst>
      <p:ext uri="{BB962C8B-B14F-4D97-AF65-F5344CB8AC3E}">
        <p14:creationId xmlns:p14="http://schemas.microsoft.com/office/powerpoint/2010/main" val="1614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4B0A8-7E4C-4184-A90A-A7CC2466EC5D}"/>
              </a:ext>
            </a:extLst>
          </p:cNvPr>
          <p:cNvSpPr>
            <a:spLocks noGrp="1"/>
          </p:cNvSpPr>
          <p:nvPr>
            <p:ph type="title"/>
          </p:nvPr>
        </p:nvSpPr>
        <p:spPr/>
        <p:txBody>
          <a:bodyPr/>
          <a:lstStyle/>
          <a:p>
            <a:r>
              <a:rPr lang="en-US" dirty="0"/>
              <a:t>Literature Review</a:t>
            </a:r>
          </a:p>
        </p:txBody>
      </p:sp>
      <p:sp>
        <p:nvSpPr>
          <p:cNvPr id="7" name="Content Placeholder 4">
            <a:extLst>
              <a:ext uri="{FF2B5EF4-FFF2-40B4-BE49-F238E27FC236}">
                <a16:creationId xmlns:a16="http://schemas.microsoft.com/office/drawing/2014/main" id="{0E4664FE-85B0-434D-A27A-DFF8E845DDF5}"/>
              </a:ext>
            </a:extLst>
          </p:cNvPr>
          <p:cNvSpPr>
            <a:spLocks noGrp="1"/>
          </p:cNvSpPr>
          <p:nvPr>
            <p:ph sz="half" idx="1"/>
          </p:nvPr>
        </p:nvSpPr>
        <p:spPr/>
        <p:txBody>
          <a:bodyPr>
            <a:normAutofit lnSpcReduction="10000"/>
          </a:bodyPr>
          <a:lstStyle/>
          <a:p>
            <a:r>
              <a:rPr lang="en-US" sz="3200" dirty="0"/>
              <a:t>Disproportionate </a:t>
            </a:r>
            <a:r>
              <a:rPr lang="en-US" sz="3200" dirty="0">
                <a:solidFill>
                  <a:srgbClr val="C00000"/>
                </a:solidFill>
              </a:rPr>
              <a:t>negative</a:t>
            </a:r>
            <a:r>
              <a:rPr lang="en-US" sz="3200" dirty="0"/>
              <a:t> effects of </a:t>
            </a:r>
            <a:r>
              <a:rPr lang="en-US" sz="3200" b="1" i="1" dirty="0"/>
              <a:t>campus racial climate </a:t>
            </a:r>
            <a:r>
              <a:rPr lang="en-US" sz="1900" dirty="0">
                <a:solidFill>
                  <a:schemeClr val="accent3"/>
                </a:solidFill>
              </a:rPr>
              <a:t>(Cabrera et al., 1999; Fischer, 2007; Hurtado &amp; Carter, 1997)</a:t>
            </a:r>
          </a:p>
          <a:p>
            <a:r>
              <a:rPr lang="en-US" sz="3200" dirty="0"/>
              <a:t>Disproportionate </a:t>
            </a:r>
            <a:r>
              <a:rPr lang="en-US" sz="3200" dirty="0">
                <a:solidFill>
                  <a:srgbClr val="00B050"/>
                </a:solidFill>
              </a:rPr>
              <a:t>positive</a:t>
            </a:r>
            <a:r>
              <a:rPr lang="en-US" sz="3200" dirty="0"/>
              <a:t> effects of </a:t>
            </a:r>
            <a:r>
              <a:rPr lang="en-US" sz="3200" b="1" i="1" dirty="0"/>
              <a:t>sense of belonging</a:t>
            </a:r>
            <a:r>
              <a:rPr lang="en-US" sz="3200" b="1" i="1" dirty="0">
                <a:solidFill>
                  <a:schemeClr val="accent3"/>
                </a:solidFill>
              </a:rPr>
              <a:t> </a:t>
            </a:r>
            <a:r>
              <a:rPr lang="en-US" sz="1900" dirty="0">
                <a:solidFill>
                  <a:schemeClr val="accent3"/>
                </a:solidFill>
              </a:rPr>
              <a:t>(</a:t>
            </a:r>
            <a:r>
              <a:rPr lang="en-US" sz="1900" dirty="0" err="1">
                <a:solidFill>
                  <a:schemeClr val="accent3"/>
                </a:solidFill>
              </a:rPr>
              <a:t>Hausmann</a:t>
            </a:r>
            <a:r>
              <a:rPr lang="en-US" sz="1900" dirty="0">
                <a:solidFill>
                  <a:schemeClr val="accent3"/>
                </a:solidFill>
              </a:rPr>
              <a:t> et al., 1997; Hoffman et al., 2002; Strayhorn, 2008)</a:t>
            </a:r>
          </a:p>
          <a:p>
            <a:endParaRPr lang="en-US" b="1" i="1" dirty="0"/>
          </a:p>
        </p:txBody>
      </p:sp>
      <p:sp>
        <p:nvSpPr>
          <p:cNvPr id="8" name="Content Placeholder 5">
            <a:extLst>
              <a:ext uri="{FF2B5EF4-FFF2-40B4-BE49-F238E27FC236}">
                <a16:creationId xmlns:a16="http://schemas.microsoft.com/office/drawing/2014/main" id="{D0B9CB43-D456-4A1C-965A-2836A42987FA}"/>
              </a:ext>
            </a:extLst>
          </p:cNvPr>
          <p:cNvSpPr>
            <a:spLocks noGrp="1"/>
          </p:cNvSpPr>
          <p:nvPr>
            <p:ph sz="half" idx="2"/>
          </p:nvPr>
        </p:nvSpPr>
        <p:spPr/>
        <p:txBody>
          <a:bodyPr>
            <a:normAutofit fontScale="92500"/>
          </a:bodyPr>
          <a:lstStyle/>
          <a:p>
            <a:r>
              <a:rPr lang="en-US" sz="3200" b="1" i="1" dirty="0"/>
              <a:t>Positive interactions with faculty </a:t>
            </a:r>
            <a:r>
              <a:rPr lang="en-US" sz="3200" dirty="0"/>
              <a:t>contribute to success </a:t>
            </a:r>
            <a:r>
              <a:rPr lang="en-US" sz="1900" dirty="0">
                <a:solidFill>
                  <a:schemeClr val="accent3"/>
                </a:solidFill>
              </a:rPr>
              <a:t>(Guiffrida, 2005; Lundberg &amp; Schreiner, 2004; Nettles et al., 1986)</a:t>
            </a:r>
          </a:p>
          <a:p>
            <a:r>
              <a:rPr lang="en-US" sz="3200" b="1" i="1" dirty="0"/>
              <a:t>Interpersonal validation</a:t>
            </a:r>
            <a:r>
              <a:rPr lang="en-US" sz="3200" dirty="0"/>
              <a:t>, especially from faculty, is very powerful </a:t>
            </a:r>
            <a:r>
              <a:rPr lang="en-US" sz="1900" dirty="0">
                <a:solidFill>
                  <a:schemeClr val="accent3"/>
                </a:solidFill>
              </a:rPr>
              <a:t>(Barnett, 2010; Rendón, 1994; Terenzini et al., 1994</a:t>
            </a:r>
            <a:r>
              <a:rPr lang="en-US" sz="1900" dirty="0">
                <a:solidFill>
                  <a:schemeClr val="tx1">
                    <a:lumMod val="50000"/>
                  </a:schemeClr>
                </a:solidFill>
              </a:rPr>
              <a:t>)</a:t>
            </a:r>
          </a:p>
        </p:txBody>
      </p:sp>
    </p:spTree>
    <p:extLst>
      <p:ext uri="{BB962C8B-B14F-4D97-AF65-F5344CB8AC3E}">
        <p14:creationId xmlns:p14="http://schemas.microsoft.com/office/powerpoint/2010/main" val="410513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35514-CDA2-46BB-955B-CB9BFA87CA82}"/>
              </a:ext>
            </a:extLst>
          </p:cNvPr>
          <p:cNvSpPr>
            <a:spLocks noGrp="1"/>
          </p:cNvSpPr>
          <p:nvPr>
            <p:ph type="title"/>
          </p:nvPr>
        </p:nvSpPr>
        <p:spPr/>
        <p:txBody>
          <a:bodyPr/>
          <a:lstStyle/>
          <a:p>
            <a:r>
              <a:rPr lang="en-US" dirty="0"/>
              <a:t>Literature Review</a:t>
            </a:r>
          </a:p>
        </p:txBody>
      </p:sp>
      <p:sp>
        <p:nvSpPr>
          <p:cNvPr id="6" name="Text Placeholder 5">
            <a:extLst>
              <a:ext uri="{FF2B5EF4-FFF2-40B4-BE49-F238E27FC236}">
                <a16:creationId xmlns:a16="http://schemas.microsoft.com/office/drawing/2014/main" id="{99E5E3BD-245B-4DCE-BBD9-30D983B99011}"/>
              </a:ext>
            </a:extLst>
          </p:cNvPr>
          <p:cNvSpPr>
            <a:spLocks noGrp="1"/>
          </p:cNvSpPr>
          <p:nvPr>
            <p:ph type="body" idx="1"/>
          </p:nvPr>
        </p:nvSpPr>
        <p:spPr>
          <a:xfrm>
            <a:off x="304800" y="1535113"/>
            <a:ext cx="4192588" cy="639762"/>
          </a:xfrm>
        </p:spPr>
        <p:txBody>
          <a:bodyPr>
            <a:normAutofit/>
          </a:bodyPr>
          <a:lstStyle/>
          <a:p>
            <a:pPr algn="ctr"/>
            <a:r>
              <a:rPr lang="en-US" sz="2100" dirty="0"/>
              <a:t>Second-year students are:</a:t>
            </a:r>
          </a:p>
        </p:txBody>
      </p:sp>
      <p:sp>
        <p:nvSpPr>
          <p:cNvPr id="8" name="Text Placeholder 7">
            <a:extLst>
              <a:ext uri="{FF2B5EF4-FFF2-40B4-BE49-F238E27FC236}">
                <a16:creationId xmlns:a16="http://schemas.microsoft.com/office/drawing/2014/main" id="{AB4ABFD5-3604-4CA1-98B0-B29CEF684958}"/>
              </a:ext>
            </a:extLst>
          </p:cNvPr>
          <p:cNvSpPr>
            <a:spLocks noGrp="1"/>
          </p:cNvSpPr>
          <p:nvPr>
            <p:ph type="body" sz="quarter" idx="3"/>
          </p:nvPr>
        </p:nvSpPr>
        <p:spPr>
          <a:xfrm>
            <a:off x="4645025" y="1535113"/>
            <a:ext cx="4192588" cy="639762"/>
          </a:xfrm>
        </p:spPr>
        <p:txBody>
          <a:bodyPr>
            <a:noAutofit/>
          </a:bodyPr>
          <a:lstStyle/>
          <a:p>
            <a:pPr algn="ctr"/>
            <a:r>
              <a:rPr lang="en-US" sz="2100" dirty="0"/>
              <a:t>Second-year students can also be:</a:t>
            </a:r>
          </a:p>
        </p:txBody>
      </p:sp>
      <p:sp>
        <p:nvSpPr>
          <p:cNvPr id="10" name="Content Placeholder 5">
            <a:extLst>
              <a:ext uri="{FF2B5EF4-FFF2-40B4-BE49-F238E27FC236}">
                <a16:creationId xmlns:a16="http://schemas.microsoft.com/office/drawing/2014/main" id="{2FDB3AD8-6428-4978-90C9-A81F16765234}"/>
              </a:ext>
            </a:extLst>
          </p:cNvPr>
          <p:cNvSpPr>
            <a:spLocks noGrp="1"/>
          </p:cNvSpPr>
          <p:nvPr>
            <p:ph sz="half" idx="2"/>
          </p:nvPr>
        </p:nvSpPr>
        <p:spPr/>
        <p:txBody>
          <a:bodyPr/>
          <a:lstStyle/>
          <a:p>
            <a:r>
              <a:rPr lang="en-US" dirty="0"/>
              <a:t>Increasingly more active and less passive in their education </a:t>
            </a:r>
            <a:r>
              <a:rPr lang="en-US" sz="1800" dirty="0">
                <a:solidFill>
                  <a:schemeClr val="accent3"/>
                </a:solidFill>
              </a:rPr>
              <a:t>(Baxter Magolda, 1992; Schaller, 2005, 2007)</a:t>
            </a:r>
          </a:p>
          <a:p>
            <a:r>
              <a:rPr lang="en-US" dirty="0"/>
              <a:t>More likely to be retained if they report frequent and positive </a:t>
            </a:r>
            <a:r>
              <a:rPr lang="en-US" b="1" i="1" dirty="0"/>
              <a:t>interactions with faculty </a:t>
            </a:r>
            <a:r>
              <a:rPr lang="en-US" sz="1800" dirty="0">
                <a:solidFill>
                  <a:schemeClr val="tx1">
                    <a:lumMod val="50000"/>
                  </a:schemeClr>
                </a:solidFill>
              </a:rPr>
              <a:t>(</a:t>
            </a:r>
            <a:r>
              <a:rPr lang="en-US" sz="1800" dirty="0">
                <a:solidFill>
                  <a:schemeClr val="accent3"/>
                </a:solidFill>
              </a:rPr>
              <a:t>Graunke &amp; </a:t>
            </a:r>
            <a:r>
              <a:rPr lang="en-US" sz="1800" dirty="0" err="1">
                <a:solidFill>
                  <a:schemeClr val="accent3"/>
                </a:solidFill>
              </a:rPr>
              <a:t>Woosley</a:t>
            </a:r>
            <a:r>
              <a:rPr lang="en-US" sz="1800" dirty="0">
                <a:solidFill>
                  <a:schemeClr val="accent3"/>
                </a:solidFill>
              </a:rPr>
              <a:t>, 2005; Schreiner, 2010; Young et al., 2015)</a:t>
            </a:r>
          </a:p>
          <a:p>
            <a:pPr lvl="1"/>
            <a:endParaRPr lang="en-US" dirty="0"/>
          </a:p>
        </p:txBody>
      </p:sp>
      <p:sp>
        <p:nvSpPr>
          <p:cNvPr id="11" name="Content Placeholder 8">
            <a:extLst>
              <a:ext uri="{FF2B5EF4-FFF2-40B4-BE49-F238E27FC236}">
                <a16:creationId xmlns:a16="http://schemas.microsoft.com/office/drawing/2014/main" id="{758AA2F0-410D-4481-93B9-49BFA1F0FC02}"/>
              </a:ext>
            </a:extLst>
          </p:cNvPr>
          <p:cNvSpPr>
            <a:spLocks noGrp="1"/>
          </p:cNvSpPr>
          <p:nvPr>
            <p:ph sz="quarter" idx="4"/>
          </p:nvPr>
        </p:nvSpPr>
        <p:spPr/>
        <p:txBody>
          <a:bodyPr/>
          <a:lstStyle/>
          <a:p>
            <a:r>
              <a:rPr lang="en-US" dirty="0"/>
              <a:t>Less satisfied in general </a:t>
            </a:r>
            <a:r>
              <a:rPr lang="en-US" sz="1800" dirty="0">
                <a:solidFill>
                  <a:schemeClr val="accent3"/>
                </a:solidFill>
              </a:rPr>
              <a:t>(</a:t>
            </a:r>
            <a:r>
              <a:rPr lang="en-US" sz="1800" dirty="0" err="1">
                <a:solidFill>
                  <a:schemeClr val="accent3"/>
                </a:solidFill>
              </a:rPr>
              <a:t>Juillerat</a:t>
            </a:r>
            <a:r>
              <a:rPr lang="en-US" sz="1800" dirty="0">
                <a:solidFill>
                  <a:schemeClr val="accent3"/>
                </a:solidFill>
              </a:rPr>
              <a:t>, 2000)</a:t>
            </a:r>
          </a:p>
          <a:p>
            <a:r>
              <a:rPr lang="en-US" b="1" i="1" dirty="0"/>
              <a:t>Academically disengaged</a:t>
            </a:r>
            <a:r>
              <a:rPr lang="en-US" dirty="0"/>
              <a:t>, especially in the classroom </a:t>
            </a:r>
            <a:r>
              <a:rPr lang="en-US" sz="1800" dirty="0">
                <a:solidFill>
                  <a:schemeClr val="accent3"/>
                </a:solidFill>
              </a:rPr>
              <a:t>(Gardner, 2000; </a:t>
            </a:r>
            <a:r>
              <a:rPr lang="en-US" sz="1800" dirty="0" err="1">
                <a:solidFill>
                  <a:schemeClr val="accent3"/>
                </a:solidFill>
              </a:rPr>
              <a:t>Kuh</a:t>
            </a:r>
            <a:r>
              <a:rPr lang="en-US" sz="1800" dirty="0">
                <a:solidFill>
                  <a:schemeClr val="accent3"/>
                </a:solidFill>
              </a:rPr>
              <a:t> &amp; Hu, 2001, Schreiner, 2010)</a:t>
            </a:r>
          </a:p>
          <a:p>
            <a:r>
              <a:rPr lang="en-US" dirty="0"/>
              <a:t>Deeply concerned about </a:t>
            </a:r>
            <a:r>
              <a:rPr lang="en-US" b="1" i="1" dirty="0"/>
              <a:t>major choice </a:t>
            </a:r>
            <a:r>
              <a:rPr lang="en-US" sz="1800" dirty="0">
                <a:solidFill>
                  <a:schemeClr val="tx1">
                    <a:lumMod val="50000"/>
                  </a:schemeClr>
                </a:solidFill>
              </a:rPr>
              <a:t>(</a:t>
            </a:r>
            <a:r>
              <a:rPr lang="en-US" sz="1800" dirty="0">
                <a:solidFill>
                  <a:schemeClr val="accent3"/>
                </a:solidFill>
              </a:rPr>
              <a:t>Gardner, 2000; Graunke &amp; </a:t>
            </a:r>
            <a:r>
              <a:rPr lang="en-US" sz="1800" dirty="0" err="1">
                <a:solidFill>
                  <a:schemeClr val="accent3"/>
                </a:solidFill>
              </a:rPr>
              <a:t>Woosley</a:t>
            </a:r>
            <a:r>
              <a:rPr lang="en-US" sz="1800" dirty="0">
                <a:solidFill>
                  <a:schemeClr val="accent3"/>
                </a:solidFill>
              </a:rPr>
              <a:t>, 2005; </a:t>
            </a:r>
            <a:r>
              <a:rPr lang="en-US" sz="1800" dirty="0" err="1">
                <a:solidFill>
                  <a:schemeClr val="accent3"/>
                </a:solidFill>
              </a:rPr>
              <a:t>Tobolowsky</a:t>
            </a:r>
            <a:r>
              <a:rPr lang="en-US" sz="1800" dirty="0">
                <a:solidFill>
                  <a:schemeClr val="accent3"/>
                </a:solidFill>
              </a:rPr>
              <a:t>, 2008)</a:t>
            </a:r>
          </a:p>
        </p:txBody>
      </p:sp>
    </p:spTree>
    <p:extLst>
      <p:ext uri="{BB962C8B-B14F-4D97-AF65-F5344CB8AC3E}">
        <p14:creationId xmlns:p14="http://schemas.microsoft.com/office/powerpoint/2010/main" val="16469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57AF-F245-49B4-9369-225BF0C0DAF2}"/>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02187F35-EF01-46A4-9EF1-5D7918A3E561}"/>
              </a:ext>
            </a:extLst>
          </p:cNvPr>
          <p:cNvSpPr>
            <a:spLocks noGrp="1"/>
          </p:cNvSpPr>
          <p:nvPr>
            <p:ph idx="1"/>
          </p:nvPr>
        </p:nvSpPr>
        <p:spPr>
          <a:xfrm>
            <a:off x="228600" y="1600200"/>
            <a:ext cx="8763000" cy="5105400"/>
          </a:xfrm>
        </p:spPr>
        <p:txBody>
          <a:bodyPr>
            <a:normAutofit fontScale="92500" lnSpcReduction="10000"/>
          </a:bodyPr>
          <a:lstStyle/>
          <a:p>
            <a:pPr marL="0" indent="0">
              <a:buNone/>
            </a:pPr>
            <a:r>
              <a:rPr lang="en-US" dirty="0"/>
              <a:t>Key questions from the literature:</a:t>
            </a:r>
          </a:p>
          <a:p>
            <a:r>
              <a:rPr lang="en-US" dirty="0"/>
              <a:t>How does Tinto’s theory apply to the second year?</a:t>
            </a:r>
          </a:p>
          <a:p>
            <a:pPr lvl="1"/>
            <a:r>
              <a:rPr lang="en-US" dirty="0"/>
              <a:t>What is “academic integration” in year two?</a:t>
            </a:r>
          </a:p>
          <a:p>
            <a:pPr lvl="1"/>
            <a:r>
              <a:rPr lang="en-US" dirty="0"/>
              <a:t>What is “social integration” in year two?</a:t>
            </a:r>
          </a:p>
          <a:p>
            <a:r>
              <a:rPr lang="en-US" dirty="0"/>
              <a:t>How much influence do each of these factors have in second-year retention?</a:t>
            </a:r>
          </a:p>
          <a:p>
            <a:pPr lvl="1"/>
            <a:r>
              <a:rPr lang="en-US" dirty="0"/>
              <a:t>Sense of belonging</a:t>
            </a:r>
          </a:p>
          <a:p>
            <a:pPr lvl="1"/>
            <a:r>
              <a:rPr lang="en-US" dirty="0"/>
              <a:t>Interactions with faculty</a:t>
            </a:r>
          </a:p>
          <a:p>
            <a:pPr lvl="1"/>
            <a:r>
              <a:rPr lang="en-US" dirty="0"/>
              <a:t>Interactions with peers</a:t>
            </a:r>
          </a:p>
          <a:p>
            <a:pPr lvl="1"/>
            <a:r>
              <a:rPr lang="en-US" dirty="0"/>
              <a:t>Academic engagement</a:t>
            </a:r>
          </a:p>
          <a:p>
            <a:pPr lvl="1"/>
            <a:r>
              <a:rPr lang="en-US" dirty="0"/>
              <a:t>Confidence in major choice</a:t>
            </a:r>
          </a:p>
          <a:p>
            <a:pPr lvl="1"/>
            <a:endParaRPr lang="en-US" dirty="0"/>
          </a:p>
          <a:p>
            <a:pPr lvl="1"/>
            <a:endParaRPr lang="en-US" dirty="0"/>
          </a:p>
        </p:txBody>
      </p:sp>
    </p:spTree>
    <p:extLst>
      <p:ext uri="{BB962C8B-B14F-4D97-AF65-F5344CB8AC3E}">
        <p14:creationId xmlns:p14="http://schemas.microsoft.com/office/powerpoint/2010/main" val="211882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susmPowerPointTemplate_Blue">
  <a:themeElements>
    <a:clrScheme name="Custom 2">
      <a:dk1>
        <a:sysClr val="windowText" lastClr="000000"/>
      </a:dk1>
      <a:lt1>
        <a:srgbClr val="FFFFFF"/>
      </a:lt1>
      <a:dk2>
        <a:srgbClr val="1F497D"/>
      </a:dk2>
      <a:lt2>
        <a:srgbClr val="DBE5F1"/>
      </a:lt2>
      <a:accent1>
        <a:srgbClr val="4F81BD"/>
      </a:accent1>
      <a:accent2>
        <a:srgbClr val="9999FF"/>
      </a:accent2>
      <a:accent3>
        <a:srgbClr val="B7DDE8"/>
      </a:accent3>
      <a:accent4>
        <a:srgbClr val="2E36D6"/>
      </a:accent4>
      <a:accent5>
        <a:srgbClr val="0070C0"/>
      </a:accent5>
      <a:accent6>
        <a:srgbClr val="31859B"/>
      </a:accent6>
      <a:hlink>
        <a:srgbClr val="00B0F0"/>
      </a:hlink>
      <a:folHlink>
        <a:srgbClr val="DFD4BA"/>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36208</TotalTime>
  <Words>3867</Words>
  <Application>Microsoft Office PowerPoint</Application>
  <PresentationFormat>On-screen Show (4:3)</PresentationFormat>
  <Paragraphs>711</Paragraphs>
  <Slides>52</Slides>
  <Notes>0</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Corbel</vt:lpstr>
      <vt:lpstr>Times New Roman</vt:lpstr>
      <vt:lpstr>csusmPowerPointTemplate_Blue</vt:lpstr>
      <vt:lpstr>Mixed-Methods Investigation of Second-Year Success for Black Undergraduates</vt:lpstr>
      <vt:lpstr>The Plan for the Next Hour</vt:lpstr>
      <vt:lpstr>Background</vt:lpstr>
      <vt:lpstr>Background</vt:lpstr>
      <vt:lpstr>Background</vt:lpstr>
      <vt:lpstr>Literature Review</vt:lpstr>
      <vt:lpstr>Literature Review</vt:lpstr>
      <vt:lpstr>Literature Review</vt:lpstr>
      <vt:lpstr>Literature Review</vt:lpstr>
      <vt:lpstr>Methods</vt:lpstr>
      <vt:lpstr>Data Collection &amp; Analysis</vt:lpstr>
      <vt:lpstr>PowerPoint Presentation</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Quantitative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Qualitative Phase</vt:lpstr>
      <vt:lpstr>Summary of Key Findings</vt:lpstr>
      <vt:lpstr>Implications</vt:lpstr>
      <vt:lpstr>What are we doing at CSUSM?</vt:lpstr>
      <vt:lpstr>Questions?</vt:lpstr>
    </vt:vector>
  </TitlesOfParts>
  <Company>Cal State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IITS</dc:creator>
  <cp:lastModifiedBy>Adam Petersen</cp:lastModifiedBy>
  <cp:revision>174</cp:revision>
  <dcterms:created xsi:type="dcterms:W3CDTF">2013-07-24T19:55:00Z</dcterms:created>
  <dcterms:modified xsi:type="dcterms:W3CDTF">2018-10-14T20:34:34Z</dcterms:modified>
</cp:coreProperties>
</file>