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0" r:id="rId5"/>
    <p:sldId id="312" r:id="rId6"/>
    <p:sldId id="257" r:id="rId7"/>
    <p:sldId id="315" r:id="rId8"/>
    <p:sldId id="323" r:id="rId9"/>
    <p:sldId id="300" r:id="rId10"/>
    <p:sldId id="313" r:id="rId11"/>
    <p:sldId id="314" r:id="rId12"/>
    <p:sldId id="316" r:id="rId13"/>
    <p:sldId id="264" r:id="rId14"/>
    <p:sldId id="265" r:id="rId15"/>
    <p:sldId id="311" r:id="rId16"/>
    <p:sldId id="301" r:id="rId17"/>
    <p:sldId id="321" r:id="rId18"/>
    <p:sldId id="282" r:id="rId19"/>
    <p:sldId id="318" r:id="rId20"/>
    <p:sldId id="319" r:id="rId21"/>
    <p:sldId id="307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3EB2D-73F4-4318-A640-88E1DECC2483}" v="29" dt="2023-08-01T16:53:31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achi Harper" userId="S::mharper@csusm.edu::cc303a89-d4c9-4635-8300-b2e689b4e440" providerId="AD" clId="Web-{B7CA0563-304A-EC6F-53A7-50B72812EDB9}"/>
    <pc:docChg chg="modSld">
      <pc:chgData name="Malachi Harper" userId="S::mharper@csusm.edu::cc303a89-d4c9-4635-8300-b2e689b4e440" providerId="AD" clId="Web-{B7CA0563-304A-EC6F-53A7-50B72812EDB9}" dt="2023-08-01T16:55:04.126" v="49"/>
      <pc:docMkLst>
        <pc:docMk/>
      </pc:docMkLst>
      <pc:sldChg chg="addSp delSp modSp">
        <pc:chgData name="Malachi Harper" userId="S::mharper@csusm.edu::cc303a89-d4c9-4635-8300-b2e689b4e440" providerId="AD" clId="Web-{B7CA0563-304A-EC6F-53A7-50B72812EDB9}" dt="2023-08-01T16:55:04.126" v="49"/>
        <pc:sldMkLst>
          <pc:docMk/>
          <pc:sldMk cId="3020565542" sldId="323"/>
        </pc:sldMkLst>
        <pc:spChg chg="add del mod">
          <ac:chgData name="Malachi Harper" userId="S::mharper@csusm.edu::cc303a89-d4c9-4635-8300-b2e689b4e440" providerId="AD" clId="Web-{B7CA0563-304A-EC6F-53A7-50B72812EDB9}" dt="2023-08-01T16:55:04.126" v="49"/>
          <ac:spMkLst>
            <pc:docMk/>
            <pc:sldMk cId="3020565542" sldId="323"/>
            <ac:spMk id="3" creationId="{3D544AF9-D532-121B-6E88-95F644393CDF}"/>
          </ac:spMkLst>
        </pc:spChg>
      </pc:sldChg>
    </pc:docChg>
  </pc:docChgLst>
  <pc:docChgLst>
    <pc:chgData name="Maria Rasimas" userId="66e27636-4adb-43b8-b0ad-581453be3b75" providerId="ADAL" clId="{FDA3EB2D-73F4-4318-A640-88E1DECC2483}"/>
    <pc:docChg chg="undo custSel addSld delSld modSld">
      <pc:chgData name="Maria Rasimas" userId="66e27636-4adb-43b8-b0ad-581453be3b75" providerId="ADAL" clId="{FDA3EB2D-73F4-4318-A640-88E1DECC2483}" dt="2023-08-03T22:29:54.181" v="124" actId="20577"/>
      <pc:docMkLst>
        <pc:docMk/>
      </pc:docMkLst>
      <pc:sldChg chg="modSp mod">
        <pc:chgData name="Maria Rasimas" userId="66e27636-4adb-43b8-b0ad-581453be3b75" providerId="ADAL" clId="{FDA3EB2D-73F4-4318-A640-88E1DECC2483}" dt="2023-08-03T22:27:32.239" v="36" actId="20577"/>
        <pc:sldMkLst>
          <pc:docMk/>
          <pc:sldMk cId="1717188256" sldId="280"/>
        </pc:sldMkLst>
        <pc:spChg chg="mod">
          <ac:chgData name="Maria Rasimas" userId="66e27636-4adb-43b8-b0ad-581453be3b75" providerId="ADAL" clId="{FDA3EB2D-73F4-4318-A640-88E1DECC2483}" dt="2023-08-03T22:27:32.239" v="36" actId="20577"/>
          <ac:spMkLst>
            <pc:docMk/>
            <pc:sldMk cId="1717188256" sldId="280"/>
            <ac:spMk id="4" creationId="{A40EBB4B-2B14-D8D9-A98D-95CD8FD450B8}"/>
          </ac:spMkLst>
        </pc:spChg>
      </pc:sldChg>
      <pc:sldChg chg="modSp mod">
        <pc:chgData name="Maria Rasimas" userId="66e27636-4adb-43b8-b0ad-581453be3b75" providerId="ADAL" clId="{FDA3EB2D-73F4-4318-A640-88E1DECC2483}" dt="2023-08-03T19:36:16.574" v="29" actId="20577"/>
        <pc:sldMkLst>
          <pc:docMk/>
          <pc:sldMk cId="1338609258" sldId="307"/>
        </pc:sldMkLst>
        <pc:spChg chg="mod">
          <ac:chgData name="Maria Rasimas" userId="66e27636-4adb-43b8-b0ad-581453be3b75" providerId="ADAL" clId="{FDA3EB2D-73F4-4318-A640-88E1DECC2483}" dt="2023-08-03T19:36:16.574" v="29" actId="20577"/>
          <ac:spMkLst>
            <pc:docMk/>
            <pc:sldMk cId="1338609258" sldId="307"/>
            <ac:spMk id="2" creationId="{00000000-0000-0000-0000-000000000000}"/>
          </ac:spMkLst>
        </pc:spChg>
      </pc:sldChg>
      <pc:sldChg chg="modSp mod">
        <pc:chgData name="Maria Rasimas" userId="66e27636-4adb-43b8-b0ad-581453be3b75" providerId="ADAL" clId="{FDA3EB2D-73F4-4318-A640-88E1DECC2483}" dt="2023-08-03T22:29:54.181" v="124" actId="20577"/>
        <pc:sldMkLst>
          <pc:docMk/>
          <pc:sldMk cId="1430572697" sldId="316"/>
        </pc:sldMkLst>
        <pc:spChg chg="mod">
          <ac:chgData name="Maria Rasimas" userId="66e27636-4adb-43b8-b0ad-581453be3b75" providerId="ADAL" clId="{FDA3EB2D-73F4-4318-A640-88E1DECC2483}" dt="2023-08-03T22:29:54.181" v="124" actId="20577"/>
          <ac:spMkLst>
            <pc:docMk/>
            <pc:sldMk cId="1430572697" sldId="316"/>
            <ac:spMk id="3" creationId="{8022F4E8-BE9F-F148-9CAD-C70626800749}"/>
          </ac:spMkLst>
        </pc:spChg>
      </pc:sldChg>
      <pc:sldChg chg="addSp delSp modSp del mod">
        <pc:chgData name="Maria Rasimas" userId="66e27636-4adb-43b8-b0ad-581453be3b75" providerId="ADAL" clId="{FDA3EB2D-73F4-4318-A640-88E1DECC2483}" dt="2023-08-01T16:53:19.016" v="12" actId="2696"/>
        <pc:sldMkLst>
          <pc:docMk/>
          <pc:sldMk cId="3686542535" sldId="322"/>
        </pc:sldMkLst>
        <pc:spChg chg="del">
          <ac:chgData name="Maria Rasimas" userId="66e27636-4adb-43b8-b0ad-581453be3b75" providerId="ADAL" clId="{FDA3EB2D-73F4-4318-A640-88E1DECC2483}" dt="2023-08-01T16:52:24.992" v="3" actId="21"/>
          <ac:spMkLst>
            <pc:docMk/>
            <pc:sldMk cId="3686542535" sldId="322"/>
            <ac:spMk id="3" creationId="{33F45A94-66F9-4AF3-ABA4-7B7BDA407666}"/>
          </ac:spMkLst>
        </pc:spChg>
        <pc:spChg chg="add del mod">
          <ac:chgData name="Maria Rasimas" userId="66e27636-4adb-43b8-b0ad-581453be3b75" providerId="ADAL" clId="{FDA3EB2D-73F4-4318-A640-88E1DECC2483}" dt="2023-08-01T16:52:42.843" v="4" actId="21"/>
          <ac:spMkLst>
            <pc:docMk/>
            <pc:sldMk cId="3686542535" sldId="322"/>
            <ac:spMk id="6" creationId="{AEDB86F8-825D-6FA6-B7FE-CD829FEC4D59}"/>
          </ac:spMkLst>
        </pc:spChg>
        <pc:picChg chg="add del mod">
          <ac:chgData name="Maria Rasimas" userId="66e27636-4adb-43b8-b0ad-581453be3b75" providerId="ADAL" clId="{FDA3EB2D-73F4-4318-A640-88E1DECC2483}" dt="2023-08-01T16:53:12.546" v="10" actId="21"/>
          <ac:picMkLst>
            <pc:docMk/>
            <pc:sldMk cId="3686542535" sldId="322"/>
            <ac:picMk id="4" creationId="{3B9AF2A8-334E-B01B-569F-AAD8EF2889F5}"/>
          </ac:picMkLst>
        </pc:picChg>
      </pc:sldChg>
      <pc:sldChg chg="addSp modSp new mod">
        <pc:chgData name="Maria Rasimas" userId="66e27636-4adb-43b8-b0ad-581453be3b75" providerId="ADAL" clId="{FDA3EB2D-73F4-4318-A640-88E1DECC2483}" dt="2023-08-01T16:53:31.822" v="14" actId="14100"/>
        <pc:sldMkLst>
          <pc:docMk/>
          <pc:sldMk cId="3020565542" sldId="323"/>
        </pc:sldMkLst>
        <pc:picChg chg="add mod">
          <ac:chgData name="Maria Rasimas" userId="66e27636-4adb-43b8-b0ad-581453be3b75" providerId="ADAL" clId="{FDA3EB2D-73F4-4318-A640-88E1DECC2483}" dt="2023-08-01T16:53:31.822" v="14" actId="14100"/>
          <ac:picMkLst>
            <pc:docMk/>
            <pc:sldMk cId="3020565542" sldId="323"/>
            <ac:picMk id="2" creationId="{36700A59-C0F0-E1E8-E22C-5827B367A8DC}"/>
          </ac:picMkLst>
        </pc:picChg>
      </pc:sldChg>
    </pc:docChg>
  </pc:docChgLst>
  <pc:docChgLst>
    <pc:chgData name="Malachi Harper" userId="S::mharper@csusm.edu::cc303a89-d4c9-4635-8300-b2e689b4e440" providerId="AD" clId="Web-{CBCB5D56-DF55-8466-2AFC-19112811AA5F}"/>
    <pc:docChg chg="addSld modSld">
      <pc:chgData name="Malachi Harper" userId="S::mharper@csusm.edu::cc303a89-d4c9-4635-8300-b2e689b4e440" providerId="AD" clId="Web-{CBCB5D56-DF55-8466-2AFC-19112811AA5F}" dt="2023-08-01T16:46:02.772" v="319" actId="20577"/>
      <pc:docMkLst>
        <pc:docMk/>
      </pc:docMkLst>
      <pc:sldChg chg="modSp">
        <pc:chgData name="Malachi Harper" userId="S::mharper@csusm.edu::cc303a89-d4c9-4635-8300-b2e689b4e440" providerId="AD" clId="Web-{CBCB5D56-DF55-8466-2AFC-19112811AA5F}" dt="2023-08-01T16:11:38.376" v="4" actId="20577"/>
        <pc:sldMkLst>
          <pc:docMk/>
          <pc:sldMk cId="1756901609" sldId="257"/>
        </pc:sldMkLst>
        <pc:spChg chg="mod">
          <ac:chgData name="Malachi Harper" userId="S::mharper@csusm.edu::cc303a89-d4c9-4635-8300-b2e689b4e440" providerId="AD" clId="Web-{CBCB5D56-DF55-8466-2AFC-19112811AA5F}" dt="2023-08-01T16:11:38.376" v="4" actId="20577"/>
          <ac:spMkLst>
            <pc:docMk/>
            <pc:sldMk cId="1756901609" sldId="257"/>
            <ac:spMk id="3" creationId="{00000000-0000-0000-0000-000000000000}"/>
          </ac:spMkLst>
        </pc:spChg>
      </pc:sldChg>
      <pc:sldChg chg="addSp modSp">
        <pc:chgData name="Malachi Harper" userId="S::mharper@csusm.edu::cc303a89-d4c9-4635-8300-b2e689b4e440" providerId="AD" clId="Web-{CBCB5D56-DF55-8466-2AFC-19112811AA5F}" dt="2023-08-01T16:42:04.435" v="186" actId="14100"/>
        <pc:sldMkLst>
          <pc:docMk/>
          <pc:sldMk cId="1717188256" sldId="280"/>
        </pc:sldMkLst>
        <pc:spChg chg="add mod">
          <ac:chgData name="Malachi Harper" userId="S::mharper@csusm.edu::cc303a89-d4c9-4635-8300-b2e689b4e440" providerId="AD" clId="Web-{CBCB5D56-DF55-8466-2AFC-19112811AA5F}" dt="2023-08-01T16:42:04.435" v="186" actId="14100"/>
          <ac:spMkLst>
            <pc:docMk/>
            <pc:sldMk cId="1717188256" sldId="280"/>
            <ac:spMk id="3" creationId="{CD79B146-B165-BA47-4D26-98D35BEFBFDF}"/>
          </ac:spMkLst>
        </pc:spChg>
        <pc:spChg chg="add mod">
          <ac:chgData name="Malachi Harper" userId="S::mharper@csusm.edu::cc303a89-d4c9-4635-8300-b2e689b4e440" providerId="AD" clId="Web-{CBCB5D56-DF55-8466-2AFC-19112811AA5F}" dt="2023-08-01T16:31:25.382" v="161" actId="20577"/>
          <ac:spMkLst>
            <pc:docMk/>
            <pc:sldMk cId="1717188256" sldId="280"/>
            <ac:spMk id="4" creationId="{A40EBB4B-2B14-D8D9-A98D-95CD8FD450B8}"/>
          </ac:spMkLst>
        </pc:spChg>
        <pc:spChg chg="mod">
          <ac:chgData name="Malachi Harper" userId="S::mharper@csusm.edu::cc303a89-d4c9-4635-8300-b2e689b4e440" providerId="AD" clId="Web-{CBCB5D56-DF55-8466-2AFC-19112811AA5F}" dt="2023-08-01T16:31:21.210" v="159" actId="20577"/>
          <ac:spMkLst>
            <pc:docMk/>
            <pc:sldMk cId="1717188256" sldId="280"/>
            <ac:spMk id="5" creationId="{00000000-0000-0000-0000-000000000000}"/>
          </ac:spMkLst>
        </pc:spChg>
      </pc:sldChg>
      <pc:sldChg chg="modSp">
        <pc:chgData name="Malachi Harper" userId="S::mharper@csusm.edu::cc303a89-d4c9-4635-8300-b2e689b4e440" providerId="AD" clId="Web-{CBCB5D56-DF55-8466-2AFC-19112811AA5F}" dt="2023-08-01T16:46:02.772" v="319" actId="20577"/>
        <pc:sldMkLst>
          <pc:docMk/>
          <pc:sldMk cId="1577786870" sldId="282"/>
        </pc:sldMkLst>
        <pc:spChg chg="mod">
          <ac:chgData name="Malachi Harper" userId="S::mharper@csusm.edu::cc303a89-d4c9-4635-8300-b2e689b4e440" providerId="AD" clId="Web-{CBCB5D56-DF55-8466-2AFC-19112811AA5F}" dt="2023-08-01T16:46:02.772" v="319" actId="20577"/>
          <ac:spMkLst>
            <pc:docMk/>
            <pc:sldMk cId="1577786870" sldId="282"/>
            <ac:spMk id="2" creationId="{00000000-0000-0000-0000-000000000000}"/>
          </ac:spMkLst>
        </pc:spChg>
      </pc:sldChg>
      <pc:sldChg chg="modSp">
        <pc:chgData name="Malachi Harper" userId="S::mharper@csusm.edu::cc303a89-d4c9-4635-8300-b2e689b4e440" providerId="AD" clId="Web-{CBCB5D56-DF55-8466-2AFC-19112811AA5F}" dt="2023-08-01T16:41:02.542" v="173" actId="20577"/>
        <pc:sldMkLst>
          <pc:docMk/>
          <pc:sldMk cId="2546364458" sldId="311"/>
        </pc:sldMkLst>
        <pc:spChg chg="mod">
          <ac:chgData name="Malachi Harper" userId="S::mharper@csusm.edu::cc303a89-d4c9-4635-8300-b2e689b4e440" providerId="AD" clId="Web-{CBCB5D56-DF55-8466-2AFC-19112811AA5F}" dt="2023-08-01T16:41:02.542" v="173" actId="20577"/>
          <ac:spMkLst>
            <pc:docMk/>
            <pc:sldMk cId="2546364458" sldId="311"/>
            <ac:spMk id="3" creationId="{00000000-0000-0000-0000-000000000000}"/>
          </ac:spMkLst>
        </pc:spChg>
      </pc:sldChg>
      <pc:sldChg chg="delSp">
        <pc:chgData name="Malachi Harper" userId="S::mharper@csusm.edu::cc303a89-d4c9-4635-8300-b2e689b4e440" providerId="AD" clId="Web-{CBCB5D56-DF55-8466-2AFC-19112811AA5F}" dt="2023-08-01T16:18:48.014" v="7"/>
        <pc:sldMkLst>
          <pc:docMk/>
          <pc:sldMk cId="16577267" sldId="315"/>
        </pc:sldMkLst>
        <pc:spChg chg="del">
          <ac:chgData name="Malachi Harper" userId="S::mharper@csusm.edu::cc303a89-d4c9-4635-8300-b2e689b4e440" providerId="AD" clId="Web-{CBCB5D56-DF55-8466-2AFC-19112811AA5F}" dt="2023-08-01T16:18:48.014" v="7"/>
          <ac:spMkLst>
            <pc:docMk/>
            <pc:sldMk cId="16577267" sldId="315"/>
            <ac:spMk id="5" creationId="{00000000-0000-0000-0000-000000000000}"/>
          </ac:spMkLst>
        </pc:spChg>
      </pc:sldChg>
      <pc:sldChg chg="modSp">
        <pc:chgData name="Malachi Harper" userId="S::mharper@csusm.edu::cc303a89-d4c9-4635-8300-b2e689b4e440" providerId="AD" clId="Web-{CBCB5D56-DF55-8466-2AFC-19112811AA5F}" dt="2023-08-01T16:45:51.223" v="317" actId="20577"/>
        <pc:sldMkLst>
          <pc:docMk/>
          <pc:sldMk cId="1956923541" sldId="321"/>
        </pc:sldMkLst>
        <pc:spChg chg="mod">
          <ac:chgData name="Malachi Harper" userId="S::mharper@csusm.edu::cc303a89-d4c9-4635-8300-b2e689b4e440" providerId="AD" clId="Web-{CBCB5D56-DF55-8466-2AFC-19112811AA5F}" dt="2023-08-01T16:45:51.223" v="317" actId="20577"/>
          <ac:spMkLst>
            <pc:docMk/>
            <pc:sldMk cId="1956923541" sldId="321"/>
            <ac:spMk id="3" creationId="{00000000-0000-0000-0000-000000000000}"/>
          </ac:spMkLst>
        </pc:spChg>
      </pc:sldChg>
      <pc:sldChg chg="addSp delSp modSp new">
        <pc:chgData name="Malachi Harper" userId="S::mharper@csusm.edu::cc303a89-d4c9-4635-8300-b2e689b4e440" providerId="AD" clId="Web-{CBCB5D56-DF55-8466-2AFC-19112811AA5F}" dt="2023-08-01T16:23:45.789" v="10"/>
        <pc:sldMkLst>
          <pc:docMk/>
          <pc:sldMk cId="3686542535" sldId="322"/>
        </pc:sldMkLst>
        <pc:spChg chg="add del">
          <ac:chgData name="Malachi Harper" userId="S::mharper@csusm.edu::cc303a89-d4c9-4635-8300-b2e689b4e440" providerId="AD" clId="Web-{CBCB5D56-DF55-8466-2AFC-19112811AA5F}" dt="2023-08-01T16:23:45.789" v="10"/>
          <ac:spMkLst>
            <pc:docMk/>
            <pc:sldMk cId="3686542535" sldId="322"/>
            <ac:spMk id="3" creationId="{33F45A94-66F9-4AF3-ABA4-7B7BDA407666}"/>
          </ac:spMkLst>
        </pc:spChg>
        <pc:picChg chg="add del mod ord">
          <ac:chgData name="Malachi Harper" userId="S::mharper@csusm.edu::cc303a89-d4c9-4635-8300-b2e689b4e440" providerId="AD" clId="Web-{CBCB5D56-DF55-8466-2AFC-19112811AA5F}" dt="2023-08-01T16:23:45.789" v="10"/>
          <ac:picMkLst>
            <pc:docMk/>
            <pc:sldMk cId="3686542535" sldId="322"/>
            <ac:picMk id="4" creationId="{52BBAFFD-7D31-9905-637A-7114E8BF059D}"/>
          </ac:picMkLst>
        </pc:picChg>
      </pc:sldChg>
    </pc:docChg>
  </pc:docChgLst>
  <pc:docChgLst>
    <pc:chgData name="Amy Armstrong" userId="S::aarmstrong@csusm.edu::dd20c275-6faf-4541-a674-b73878d0d2e0" providerId="AD" clId="Web-{3807EEE7-4E9C-FD5E-8999-2F645A2CBF1D}"/>
    <pc:docChg chg="addSld delSld modSld">
      <pc:chgData name="Amy Armstrong" userId="S::aarmstrong@csusm.edu::dd20c275-6faf-4541-a674-b73878d0d2e0" providerId="AD" clId="Web-{3807EEE7-4E9C-FD5E-8999-2F645A2CBF1D}" dt="2023-08-01T16:44:30.758" v="574" actId="20577"/>
      <pc:docMkLst>
        <pc:docMk/>
      </pc:docMkLst>
      <pc:sldChg chg="modSp">
        <pc:chgData name="Amy Armstrong" userId="S::aarmstrong@csusm.edu::dd20c275-6faf-4541-a674-b73878d0d2e0" providerId="AD" clId="Web-{3807EEE7-4E9C-FD5E-8999-2F645A2CBF1D}" dt="2023-08-01T16:40:38.063" v="531" actId="20577"/>
        <pc:sldMkLst>
          <pc:docMk/>
          <pc:sldMk cId="2546364458" sldId="311"/>
        </pc:sldMkLst>
        <pc:spChg chg="mod">
          <ac:chgData name="Amy Armstrong" userId="S::aarmstrong@csusm.edu::dd20c275-6faf-4541-a674-b73878d0d2e0" providerId="AD" clId="Web-{3807EEE7-4E9C-FD5E-8999-2F645A2CBF1D}" dt="2023-08-01T16:40:38.063" v="531" actId="20577"/>
          <ac:spMkLst>
            <pc:docMk/>
            <pc:sldMk cId="2546364458" sldId="311"/>
            <ac:spMk id="3" creationId="{00000000-0000-0000-0000-000000000000}"/>
          </ac:spMkLst>
        </pc:spChg>
      </pc:sldChg>
      <pc:sldChg chg="modSp">
        <pc:chgData name="Amy Armstrong" userId="S::aarmstrong@csusm.edu::dd20c275-6faf-4541-a674-b73878d0d2e0" providerId="AD" clId="Web-{3807EEE7-4E9C-FD5E-8999-2F645A2CBF1D}" dt="2023-08-01T16:32:21.517" v="350" actId="20577"/>
        <pc:sldMkLst>
          <pc:docMk/>
          <pc:sldMk cId="170086764" sldId="314"/>
        </pc:sldMkLst>
        <pc:spChg chg="mod">
          <ac:chgData name="Amy Armstrong" userId="S::aarmstrong@csusm.edu::dd20c275-6faf-4541-a674-b73878d0d2e0" providerId="AD" clId="Web-{3807EEE7-4E9C-FD5E-8999-2F645A2CBF1D}" dt="2023-08-01T16:32:21.517" v="350" actId="20577"/>
          <ac:spMkLst>
            <pc:docMk/>
            <pc:sldMk cId="170086764" sldId="314"/>
            <ac:spMk id="3" creationId="{8022F4E8-BE9F-F148-9CAD-C70626800749}"/>
          </ac:spMkLst>
        </pc:spChg>
      </pc:sldChg>
      <pc:sldChg chg="modSp">
        <pc:chgData name="Amy Armstrong" userId="S::aarmstrong@csusm.edu::dd20c275-6faf-4541-a674-b73878d0d2e0" providerId="AD" clId="Web-{3807EEE7-4E9C-FD5E-8999-2F645A2CBF1D}" dt="2023-08-01T16:35:00.616" v="407" actId="20577"/>
        <pc:sldMkLst>
          <pc:docMk/>
          <pc:sldMk cId="1430572697" sldId="316"/>
        </pc:sldMkLst>
        <pc:spChg chg="mod">
          <ac:chgData name="Amy Armstrong" userId="S::aarmstrong@csusm.edu::dd20c275-6faf-4541-a674-b73878d0d2e0" providerId="AD" clId="Web-{3807EEE7-4E9C-FD5E-8999-2F645A2CBF1D}" dt="2023-08-01T16:35:00.616" v="407" actId="20577"/>
          <ac:spMkLst>
            <pc:docMk/>
            <pc:sldMk cId="1430572697" sldId="316"/>
            <ac:spMk id="3" creationId="{8022F4E8-BE9F-F148-9CAD-C70626800749}"/>
          </ac:spMkLst>
        </pc:spChg>
      </pc:sldChg>
      <pc:sldChg chg="del">
        <pc:chgData name="Amy Armstrong" userId="S::aarmstrong@csusm.edu::dd20c275-6faf-4541-a674-b73878d0d2e0" providerId="AD" clId="Web-{3807EEE7-4E9C-FD5E-8999-2F645A2CBF1D}" dt="2023-08-01T16:38:31.028" v="408"/>
        <pc:sldMkLst>
          <pc:docMk/>
          <pc:sldMk cId="1169051087" sldId="320"/>
        </pc:sldMkLst>
      </pc:sldChg>
      <pc:sldChg chg="modSp">
        <pc:chgData name="Amy Armstrong" userId="S::aarmstrong@csusm.edu::dd20c275-6faf-4541-a674-b73878d0d2e0" providerId="AD" clId="Web-{3807EEE7-4E9C-FD5E-8999-2F645A2CBF1D}" dt="2023-08-01T16:44:30.758" v="574" actId="20577"/>
        <pc:sldMkLst>
          <pc:docMk/>
          <pc:sldMk cId="1956923541" sldId="321"/>
        </pc:sldMkLst>
        <pc:spChg chg="mod">
          <ac:chgData name="Amy Armstrong" userId="S::aarmstrong@csusm.edu::dd20c275-6faf-4541-a674-b73878d0d2e0" providerId="AD" clId="Web-{3807EEE7-4E9C-FD5E-8999-2F645A2CBF1D}" dt="2023-08-01T15:42:11.515" v="127" actId="20577"/>
          <ac:spMkLst>
            <pc:docMk/>
            <pc:sldMk cId="1956923541" sldId="321"/>
            <ac:spMk id="2" creationId="{00000000-0000-0000-0000-000000000000}"/>
          </ac:spMkLst>
        </pc:spChg>
        <pc:spChg chg="mod">
          <ac:chgData name="Amy Armstrong" userId="S::aarmstrong@csusm.edu::dd20c275-6faf-4541-a674-b73878d0d2e0" providerId="AD" clId="Web-{3807EEE7-4E9C-FD5E-8999-2F645A2CBF1D}" dt="2023-08-01T16:44:30.758" v="574" actId="20577"/>
          <ac:spMkLst>
            <pc:docMk/>
            <pc:sldMk cId="1956923541" sldId="321"/>
            <ac:spMk id="3" creationId="{00000000-0000-0000-0000-000000000000}"/>
          </ac:spMkLst>
        </pc:spChg>
      </pc:sldChg>
      <pc:sldChg chg="modSp">
        <pc:chgData name="Amy Armstrong" userId="S::aarmstrong@csusm.edu::dd20c275-6faf-4541-a674-b73878d0d2e0" providerId="AD" clId="Web-{3807EEE7-4E9C-FD5E-8999-2F645A2CBF1D}" dt="2023-08-01T16:27:41.696" v="325" actId="20577"/>
        <pc:sldMkLst>
          <pc:docMk/>
          <pc:sldMk cId="3686542535" sldId="322"/>
        </pc:sldMkLst>
        <pc:spChg chg="mod">
          <ac:chgData name="Amy Armstrong" userId="S::aarmstrong@csusm.edu::dd20c275-6faf-4541-a674-b73878d0d2e0" providerId="AD" clId="Web-{3807EEE7-4E9C-FD5E-8999-2F645A2CBF1D}" dt="2023-08-01T16:27:36.149" v="315" actId="20577"/>
          <ac:spMkLst>
            <pc:docMk/>
            <pc:sldMk cId="3686542535" sldId="322"/>
            <ac:spMk id="2" creationId="{E5DA0762-7227-FD13-18B5-0E9237B52067}"/>
          </ac:spMkLst>
        </pc:spChg>
        <pc:spChg chg="mod">
          <ac:chgData name="Amy Armstrong" userId="S::aarmstrong@csusm.edu::dd20c275-6faf-4541-a674-b73878d0d2e0" providerId="AD" clId="Web-{3807EEE7-4E9C-FD5E-8999-2F645A2CBF1D}" dt="2023-08-01T16:27:41.696" v="325" actId="20577"/>
          <ac:spMkLst>
            <pc:docMk/>
            <pc:sldMk cId="3686542535" sldId="322"/>
            <ac:spMk id="3" creationId="{33F45A94-66F9-4AF3-ABA4-7B7BDA407666}"/>
          </ac:spMkLst>
        </pc:spChg>
      </pc:sldChg>
      <pc:sldChg chg="add replId">
        <pc:chgData name="Amy Armstrong" userId="S::aarmstrong@csusm.edu::dd20c275-6faf-4541-a674-b73878d0d2e0" providerId="AD" clId="Web-{3807EEE7-4E9C-FD5E-8999-2F645A2CBF1D}" dt="2023-08-01T16:22:21.451" v="297"/>
        <pc:sldMkLst>
          <pc:docMk/>
          <pc:sldMk cId="3689995058" sldId="322"/>
        </pc:sldMkLst>
      </pc:sldChg>
      <pc:sldChg chg="del">
        <pc:chgData name="Amy Armstrong" userId="S::aarmstrong@csusm.edu::dd20c275-6faf-4541-a674-b73878d0d2e0" providerId="AD" clId="Web-{3807EEE7-4E9C-FD5E-8999-2F645A2CBF1D}" dt="2023-08-01T16:27:55.055" v="326"/>
        <pc:sldMkLst>
          <pc:docMk/>
          <pc:sldMk cId="3689995058" sldId="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63E709DE-9B78-4F13-8B7C-D9FA1485A6B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F42A4806-5BCE-4115-A43F-FBEE28F8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9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57B84F84-8B54-489C-8B13-CD16A82A64F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8D7CB70D-45C5-40DC-85E3-5409EDF1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sm.edu/par/resource_operations/index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6405"/>
            <a:ext cx="9601196" cy="1691014"/>
          </a:xfrm>
        </p:spPr>
        <p:txBody>
          <a:bodyPr>
            <a:noAutofit/>
          </a:bodyPr>
          <a:lstStyle/>
          <a:p>
            <a:r>
              <a:rPr lang="en-US" b="1"/>
              <a:t>Budget Basics for Department Chairs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3314" y="3140621"/>
            <a:ext cx="3071436" cy="261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/>
              <a:t>Amy Armstrong </a:t>
            </a:r>
            <a:endParaRPr lang="en-US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/>
              <a:t>Resource &amp; Operations Analyst</a:t>
            </a:r>
          </a:p>
          <a:p>
            <a:pPr marL="0" indent="0" algn="ctr">
              <a:buNone/>
            </a:pPr>
            <a:r>
              <a:rPr lang="en-US"/>
              <a:t>CSTEM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B146-B165-BA47-4D26-98D35BEFBFDF}"/>
              </a:ext>
            </a:extLst>
          </p:cNvPr>
          <p:cNvSpPr txBox="1">
            <a:spLocks/>
          </p:cNvSpPr>
          <p:nvPr/>
        </p:nvSpPr>
        <p:spPr>
          <a:xfrm>
            <a:off x="4475758" y="3140621"/>
            <a:ext cx="3071436" cy="2868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400"/>
              </a:spcBef>
              <a:buNone/>
            </a:pPr>
            <a:r>
              <a:rPr lang="en-US" sz="2800" b="1"/>
              <a:t>Maria </a:t>
            </a:r>
            <a:r>
              <a:rPr lang="en-US" sz="2800" b="1" err="1"/>
              <a:t>Rasimas</a:t>
            </a:r>
            <a:endParaRPr lang="en-US" b="1" err="1">
              <a:solidFill>
                <a:srgbClr val="FF0000"/>
              </a:solidFill>
            </a:endParaRPr>
          </a:p>
          <a:p>
            <a:pPr marL="0" indent="0" algn="ctr">
              <a:spcBef>
                <a:spcPts val="1400"/>
              </a:spcBef>
              <a:buNone/>
            </a:pPr>
            <a:r>
              <a:rPr lang="en-US"/>
              <a:t>Director, Resources &amp; Operations, Academic Affairs</a:t>
            </a:r>
            <a:endParaRPr lang="en-US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/>
              <a:t>PAR</a:t>
            </a:r>
          </a:p>
          <a:p>
            <a:pPr marL="0" indent="0" algn="ctr">
              <a:buNone/>
            </a:pPr>
            <a:r>
              <a:rPr lang="en-US"/>
              <a:t>August 3, 2023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0EBB4B-2B14-D8D9-A98D-95CD8FD450B8}"/>
              </a:ext>
            </a:extLst>
          </p:cNvPr>
          <p:cNvSpPr txBox="1">
            <a:spLocks/>
          </p:cNvSpPr>
          <p:nvPr/>
        </p:nvSpPr>
        <p:spPr>
          <a:xfrm>
            <a:off x="8088203" y="3140621"/>
            <a:ext cx="3071436" cy="261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Malachi Harper</a:t>
            </a:r>
            <a:endParaRPr lang="en-US" sz="2800" b="1" dirty="0">
              <a:solidFill>
                <a:srgbClr val="262626"/>
              </a:solidFill>
            </a:endParaRPr>
          </a:p>
          <a:p>
            <a:pPr marL="0" indent="0" algn="ctr">
              <a:buNone/>
            </a:pPr>
            <a:r>
              <a:rPr lang="en-US" dirty="0"/>
              <a:t>Strategic Specialist &amp; Business Analyst</a:t>
            </a:r>
          </a:p>
          <a:p>
            <a:pPr marL="0" indent="0" algn="ctr">
              <a:buNone/>
            </a:pPr>
            <a:r>
              <a:rPr lang="en-US" dirty="0"/>
              <a:t>PAR</a:t>
            </a:r>
          </a:p>
        </p:txBody>
      </p:sp>
    </p:spTree>
    <p:extLst>
      <p:ext uri="{BB962C8B-B14F-4D97-AF65-F5344CB8AC3E}">
        <p14:creationId xmlns:p14="http://schemas.microsoft.com/office/powerpoint/2010/main" val="171718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Monthly Budget Reconciliation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926" y="2445026"/>
            <a:ext cx="10426147" cy="3617844"/>
          </a:xfrm>
        </p:spPr>
        <p:txBody>
          <a:bodyPr>
            <a:normAutofit lnSpcReduction="10000"/>
          </a:bodyPr>
          <a:lstStyle/>
          <a:p>
            <a:r>
              <a:rPr lang="en-US" sz="2000"/>
              <a:t>Budget reconciliation is the process of reviewing transactions, supporting documentation, and resolving any discrepancies that are discovered after the Data Warehouse general ledger closes each month.</a:t>
            </a:r>
            <a:r>
              <a:rPr lang="en-US" sz="2000" b="1">
                <a:solidFill>
                  <a:srgbClr val="FF0000"/>
                </a:solidFill>
              </a:rPr>
              <a:t> </a:t>
            </a:r>
          </a:p>
          <a:p>
            <a:r>
              <a:rPr lang="en-US" sz="2000" b="1">
                <a:solidFill>
                  <a:srgbClr val="000000"/>
                </a:solidFill>
              </a:rPr>
              <a:t>Reconcile and Forecast </a:t>
            </a:r>
            <a:r>
              <a:rPr lang="en-US" sz="2000">
                <a:solidFill>
                  <a:srgbClr val="000000"/>
                </a:solidFill>
              </a:rPr>
              <a:t>monthly – this is the foundation for internal control and ensures protection of the University’s resources, and helps determine whether or not your funds will end the fiscal year “on target”.  </a:t>
            </a:r>
          </a:p>
          <a:p>
            <a:r>
              <a:rPr lang="en-US" sz="2000" b="1">
                <a:solidFill>
                  <a:schemeClr val="tx1"/>
                </a:solidFill>
              </a:rPr>
              <a:t>Professional Development/Faculty Funds </a:t>
            </a:r>
            <a:r>
              <a:rPr lang="en-US" sz="2000">
                <a:solidFill>
                  <a:schemeClr val="tx1"/>
                </a:solidFill>
              </a:rPr>
              <a:t>should also be reconciled monthly by name and reviewed for accuracy</a:t>
            </a:r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Division of ACADEMIC AFFAIRS</a:t>
            </a:r>
            <a:r>
              <a:rPr lang="en-US" sz="2000">
                <a:solidFill>
                  <a:schemeClr val="tx1"/>
                </a:solidFill>
              </a:rPr>
              <a:t>:  Monthly reconciliation </a:t>
            </a:r>
            <a:r>
              <a:rPr lang="en-US" sz="2000" b="1">
                <a:solidFill>
                  <a:srgbClr val="FF0000"/>
                </a:solidFill>
              </a:rPr>
              <a:t>required</a:t>
            </a:r>
            <a:r>
              <a:rPr lang="en-US" sz="2000">
                <a:solidFill>
                  <a:schemeClr val="tx1"/>
                </a:solidFill>
              </a:rPr>
              <a:t> by all budget staff and reviewed and signed by budget manager</a:t>
            </a:r>
          </a:p>
          <a:p>
            <a:pPr marL="0" indent="0">
              <a:buNone/>
            </a:pPr>
            <a:endParaRPr lang="en-US" sz="3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64" y="980975"/>
            <a:ext cx="2542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Sample of monthly budget reconciliation reports 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Additional summary reports may be requested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73" y="762001"/>
            <a:ext cx="6737685" cy="541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74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57956"/>
            <a:ext cx="8308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Assigned Time and Reimbursed Time</a:t>
            </a:r>
          </a:p>
          <a:p>
            <a:pPr algn="ctr"/>
            <a:r>
              <a:rPr lang="en-US" sz="3200" b="1"/>
              <a:t>(</a:t>
            </a:r>
            <a:r>
              <a:rPr lang="en-US" sz="2400" b="1" i="1"/>
              <a:t>Course Release, Grant Buyout</a:t>
            </a:r>
            <a:r>
              <a:rPr lang="en-US" sz="3200" b="1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200" y="2096788"/>
            <a:ext cx="1001888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Corbel"/>
              </a:rPr>
              <a:t>Provide an outline of every faculty member’s expected non-course related work and funding sources as soon as possible for the academic year (during schedule build, if possible).</a:t>
            </a:r>
          </a:p>
          <a:p>
            <a:endParaRPr lang="en-US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orbel"/>
              </a:rPr>
              <a:t>Track all tenure track faculty work assigned to non-instruction</a:t>
            </a:r>
          </a:p>
          <a:p>
            <a:pPr lvl="1"/>
            <a:endParaRPr lang="en-US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orbel"/>
              </a:rPr>
              <a:t>E.g., faculty serving on Academic Senate, grant funded research buyout,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orbel"/>
              </a:rPr>
              <a:t>Must track so that college is reimbursed for the time faculty spent working elsewhere</a:t>
            </a:r>
          </a:p>
          <a:p>
            <a:pPr lvl="1"/>
            <a:endParaRPr lang="en-US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orbel"/>
              </a:rPr>
              <a:t>Share with College Budget Analyst for support with processing for timely reimbursement</a:t>
            </a:r>
            <a:endParaRPr lang="en-US" b="1">
              <a:latin typeface="Corbel"/>
            </a:endParaRPr>
          </a:p>
          <a:p>
            <a:pPr lvl="1"/>
            <a:endParaRPr lang="en-US">
              <a:latin typeface="Corbe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orbel"/>
              </a:rPr>
              <a:t>Due to the assigned time audit, a tracking process is being built for assigned time.  More information will be released at the appropriate time. </a:t>
            </a:r>
          </a:p>
        </p:txBody>
      </p:sp>
    </p:spTree>
    <p:extLst>
      <p:ext uri="{BB962C8B-B14F-4D97-AF65-F5344CB8AC3E}">
        <p14:creationId xmlns:p14="http://schemas.microsoft.com/office/powerpoint/2010/main" val="254636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6405"/>
            <a:ext cx="9601196" cy="1691014"/>
          </a:xfrm>
        </p:spPr>
        <p:txBody>
          <a:bodyPr>
            <a:normAutofit/>
          </a:bodyPr>
          <a:lstStyle/>
          <a:p>
            <a:r>
              <a:rPr lang="en-US" sz="3600" b="1"/>
              <a:t>Support, Guidance and Resources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2556931"/>
            <a:ext cx="10684565" cy="3605330"/>
          </a:xfrm>
        </p:spPr>
        <p:txBody>
          <a:bodyPr>
            <a:noAutofit/>
          </a:bodyPr>
          <a:lstStyle/>
          <a:p>
            <a:r>
              <a:rPr lang="en-US" sz="2000"/>
              <a:t>Your college’s </a:t>
            </a:r>
            <a:r>
              <a:rPr lang="en-US" sz="2000" b="1"/>
              <a:t>Dean, Associate Dean,</a:t>
            </a:r>
            <a:r>
              <a:rPr lang="en-US" sz="2000"/>
              <a:t> and</a:t>
            </a:r>
            <a:r>
              <a:rPr lang="en-US" sz="2000" b="1"/>
              <a:t> Lead College Analyst </a:t>
            </a:r>
            <a:r>
              <a:rPr lang="en-US" sz="2000"/>
              <a:t>will be the best support for how a Chair is expected to manage the budget in your college. </a:t>
            </a:r>
          </a:p>
          <a:p>
            <a:r>
              <a:rPr lang="en-US" sz="2000"/>
              <a:t>Your department </a:t>
            </a:r>
            <a:r>
              <a:rPr lang="en-US" sz="2000" b="1"/>
              <a:t>Administrative Support Coordinator </a:t>
            </a:r>
            <a:r>
              <a:rPr lang="en-US" sz="2000"/>
              <a:t>will be your partner in the administration of your budget.</a:t>
            </a:r>
          </a:p>
          <a:p>
            <a:r>
              <a:rPr lang="en-US" sz="2000" b="1"/>
              <a:t>Annual Budget Orientation </a:t>
            </a:r>
            <a:r>
              <a:rPr lang="en-US" sz="2000"/>
              <a:t>is provided by the Budget Office and Academic Affairs each fall for new and current budget managers and staff.</a:t>
            </a:r>
          </a:p>
        </p:txBody>
      </p:sp>
    </p:spTree>
    <p:extLst>
      <p:ext uri="{BB962C8B-B14F-4D97-AF65-F5344CB8AC3E}">
        <p14:creationId xmlns:p14="http://schemas.microsoft.com/office/powerpoint/2010/main" val="14329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6405"/>
            <a:ext cx="9601196" cy="1691014"/>
          </a:xfrm>
        </p:spPr>
        <p:txBody>
          <a:bodyPr>
            <a:normAutofit/>
          </a:bodyPr>
          <a:lstStyle/>
          <a:p>
            <a:r>
              <a:rPr lang="en-US" sz="3600" b="1"/>
              <a:t>Working with your Dept ASC and Lead Analyst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567" y="2556931"/>
            <a:ext cx="10656343" cy="3605330"/>
          </a:xfrm>
        </p:spPr>
        <p:txBody>
          <a:bodyPr>
            <a:noAutofit/>
          </a:bodyPr>
          <a:lstStyle/>
          <a:p>
            <a:pPr>
              <a:buSzPct val="114999"/>
            </a:pPr>
            <a:r>
              <a:rPr lang="en-US" sz="2000"/>
              <a:t>Peak budget planning = increased communication on forecasting expenses</a:t>
            </a:r>
          </a:p>
          <a:p>
            <a:pPr>
              <a:buSzPct val="114999"/>
            </a:pPr>
            <a:r>
              <a:rPr lang="en-US" sz="2000"/>
              <a:t>Frequent communication with your department ASC </a:t>
            </a:r>
          </a:p>
          <a:p>
            <a:pPr>
              <a:buSzPct val="114999"/>
            </a:pPr>
            <a:r>
              <a:rPr lang="en-US" sz="2000"/>
              <a:t>Shadow budget data can be used to create additional pivots</a:t>
            </a:r>
          </a:p>
          <a:p>
            <a:pPr>
              <a:buSzPct val="114999"/>
            </a:pPr>
            <a:r>
              <a:rPr lang="en-US" sz="2000"/>
              <a:t>The College's Lead Analysts and Associate Deans are the main touchstones for answering operational questions.</a:t>
            </a:r>
          </a:p>
          <a:p>
            <a:pPr>
              <a:buSzPct val="114999"/>
            </a:pPr>
            <a:endParaRPr lang="en-US" sz="2000"/>
          </a:p>
          <a:p>
            <a:pPr>
              <a:buSzPct val="114999"/>
            </a:pPr>
            <a:endParaRPr lang="en-US" sz="2000"/>
          </a:p>
          <a:p>
            <a:pPr marL="0" indent="0">
              <a:buSzPct val="114999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5692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296" y="840594"/>
            <a:ext cx="10440444" cy="4893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400" b="1" i="1" u="sng"/>
          </a:p>
          <a:p>
            <a:r>
              <a:rPr lang="en-US" sz="2800" b="1" i="1" u="sng"/>
              <a:t>Planning and Resources (PAR) Website:</a:t>
            </a:r>
          </a:p>
          <a:p>
            <a:endParaRPr lang="en-US" b="1" i="1" u="sng"/>
          </a:p>
          <a:p>
            <a:r>
              <a:rPr lang="en-US" sz="3200"/>
              <a:t> </a:t>
            </a:r>
            <a:r>
              <a:rPr lang="en-US" sz="3200">
                <a:hlinkClick r:id="rId2"/>
              </a:rPr>
              <a:t>https://www.csusm.edu/par/resource_operations/index.html</a:t>
            </a:r>
            <a:r>
              <a:rPr lang="en-US" sz="3200"/>
              <a:t> 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Includes budget training &amp;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AA Approval Requirements MATRIX and Provost Signature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Hospitality guideline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Travel guideline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Professional Development guideline link.</a:t>
            </a:r>
          </a:p>
          <a:p>
            <a:endParaRPr lang="en-US" sz="2000"/>
          </a:p>
          <a:p>
            <a:r>
              <a:rPr lang="en-US" sz="2000" b="1"/>
              <a:t>PLEASE TAKE ADVANTAGE OF THESE HELPFUL RESOURCES</a:t>
            </a:r>
          </a:p>
          <a:p>
            <a:endParaRPr lang="en-US" sz="3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B4E16-F64C-4198-A2CF-6DD12A63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45" y="893568"/>
            <a:ext cx="8234580" cy="48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4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5518E-6B83-479D-97CC-F9FB6C54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4" y="676275"/>
            <a:ext cx="7418322" cy="55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3860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EDC4-7029-1341-8BC6-DEF22D3F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Agenda: Funds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0A1CE-C0AE-764E-99B3-DB2AB6AE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Types of funds (state, auxiliary) – Your fiscal authority</a:t>
            </a:r>
          </a:p>
          <a:p>
            <a:r>
              <a:rPr lang="en-US"/>
              <a:t>Timeline for Budget</a:t>
            </a:r>
          </a:p>
          <a:p>
            <a:r>
              <a:rPr lang="en-US"/>
              <a:t>Uses of Funds: </a:t>
            </a:r>
            <a:r>
              <a:rPr lang="en-US" err="1"/>
              <a:t>Procard</a:t>
            </a:r>
            <a:r>
              <a:rPr lang="en-US"/>
              <a:t> and Purchasing</a:t>
            </a:r>
          </a:p>
          <a:p>
            <a:r>
              <a:rPr lang="en-US"/>
              <a:t>Uses of Funds: Professional Development</a:t>
            </a:r>
          </a:p>
          <a:p>
            <a:r>
              <a:rPr lang="en-US"/>
              <a:t>Monthly Budget Reconciliation</a:t>
            </a:r>
          </a:p>
          <a:p>
            <a:r>
              <a:rPr lang="en-US"/>
              <a:t>Assigned Time and Reimbursed Time</a:t>
            </a:r>
          </a:p>
          <a:p>
            <a:r>
              <a:rPr lang="en-US"/>
              <a:t>Support, Guidance and Resources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251513" cy="1303867"/>
          </a:xfrm>
        </p:spPr>
        <p:txBody>
          <a:bodyPr>
            <a:normAutofit fontScale="90000"/>
          </a:bodyPr>
          <a:lstStyle/>
          <a:p>
            <a:r>
              <a:rPr lang="en-US" b="1"/>
              <a:t>Types of Funds: STATE</a:t>
            </a:r>
            <a:br>
              <a:rPr lang="en-US" b="1"/>
            </a:br>
            <a:r>
              <a:rPr lang="en-US" b="1" i="1"/>
              <a:t>Sources, Fund Numbers,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2534478"/>
            <a:ext cx="10430097" cy="35979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  <a:p>
            <a:r>
              <a:rPr lang="en-US" b="1"/>
              <a:t>General or Operating Fund (485xx)</a:t>
            </a:r>
            <a:r>
              <a:rPr lang="en-US"/>
              <a:t>, the predominant fund for financing state operations; </a:t>
            </a:r>
          </a:p>
          <a:p>
            <a:r>
              <a:rPr lang="en-US" b="1"/>
              <a:t>Lottery Fund (481xx)</a:t>
            </a:r>
            <a:r>
              <a:rPr lang="en-US"/>
              <a:t>, restricted by law to projects and programs directly related to the educational process; </a:t>
            </a:r>
          </a:p>
          <a:p>
            <a:r>
              <a:rPr lang="en-US" b="1"/>
              <a:t>Trust/Special Projects (44xxx, 46xxx, 49xxx)</a:t>
            </a:r>
            <a:r>
              <a:rPr lang="en-US"/>
              <a:t>, state self-support funds, revenue generating activities such as campus newspaper, athletics, cultural programs, Extended Learning, etc. </a:t>
            </a:r>
          </a:p>
          <a:p>
            <a:r>
              <a:rPr lang="en-US" b="1"/>
              <a:t>Student Fees in 485xx: Academic Excellence &amp; Student Success Fee (AE&amp;SS), Non-Discretionary or Course Fees</a:t>
            </a:r>
            <a:r>
              <a:rPr lang="en-US"/>
              <a:t>, student fees reserved for specific purposes</a:t>
            </a:r>
            <a:r>
              <a:rPr lang="en-US" b="1"/>
              <a:t>  </a:t>
            </a:r>
          </a:p>
          <a:p>
            <a:pPr marL="0" indent="0">
              <a:buNone/>
            </a:pPr>
            <a:r>
              <a:rPr lang="en-US" i="1"/>
              <a:t>General Fund and Lottery </a:t>
            </a:r>
            <a:r>
              <a:rPr lang="en-US"/>
              <a:t>originate in Sacramento trickle down to the CSU, campuses, Academic Affairs, colleges, departments.  </a:t>
            </a:r>
          </a:p>
          <a:p>
            <a:pPr marL="0" indent="0">
              <a:buNone/>
            </a:pPr>
            <a:r>
              <a:rPr lang="en-US" i="1"/>
              <a:t>Non-Discretionary or Course Fees </a:t>
            </a:r>
            <a:r>
              <a:rPr lang="en-US"/>
              <a:t>are generated on campus from fees paid by students, allocated to the colleges and then to the departments.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726510"/>
            <a:ext cx="9601196" cy="1597068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 b="1"/>
              <a:t>Types of Funds: AUXILIARY</a:t>
            </a:r>
            <a:br>
              <a:rPr lang="en-US"/>
            </a:br>
            <a:br>
              <a:rPr lang="en-US" sz="3600" b="1" i="1" u="sng"/>
            </a:br>
            <a:endParaRPr lang="en-US" sz="3600" i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0929" y="2773017"/>
            <a:ext cx="9892703" cy="3243961"/>
          </a:xfrm>
        </p:spPr>
        <p:txBody>
          <a:bodyPr>
            <a:normAutofit/>
          </a:bodyPr>
          <a:lstStyle/>
          <a:p>
            <a:r>
              <a:rPr lang="en-US" sz="2500" b="1"/>
              <a:t>CSUSM Corporation (Fund 92xxx)</a:t>
            </a:r>
          </a:p>
          <a:p>
            <a:pPr lvl="1"/>
            <a:r>
              <a:rPr lang="en-US" sz="2100"/>
              <a:t>Campus Programs - Internal Grants: Indirect Costs (IDC), Campus &amp; Community Relations Funds (CCR), Grant Proposal Seed Money (GPSM)</a:t>
            </a:r>
          </a:p>
          <a:p>
            <a:pPr lvl="1"/>
            <a:r>
              <a:rPr lang="en-US" sz="2100"/>
              <a:t>Sponsored Projects - External Grants: NIH, NSF </a:t>
            </a:r>
          </a:p>
          <a:p>
            <a:pPr marL="285750" lvl="1"/>
            <a:r>
              <a:rPr lang="en-US" sz="2500" b="1"/>
              <a:t>Foundation (Fund 96xxx)</a:t>
            </a:r>
          </a:p>
          <a:p>
            <a:pPr marL="742950" lvl="2"/>
            <a:r>
              <a:rPr lang="en-US" sz="2300"/>
              <a:t>Donations, Endowments</a:t>
            </a:r>
          </a:p>
          <a:p>
            <a:pPr lvl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57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00A59-C0F0-E1E8-E22C-5827B367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34" y="811763"/>
            <a:ext cx="8602092" cy="52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78088"/>
            <a:ext cx="9601196" cy="1202267"/>
          </a:xfrm>
        </p:spPr>
        <p:txBody>
          <a:bodyPr>
            <a:normAutofit fontScale="90000"/>
          </a:bodyPr>
          <a:lstStyle/>
          <a:p>
            <a:r>
              <a:rPr lang="en-US" sz="4900" b="1">
                <a:latin typeface="Corbel" panose="020B0503020204020204" pitchFamily="34" charset="0"/>
              </a:rPr>
              <a:t>Timeline for Budget  </a:t>
            </a:r>
            <a:br>
              <a:rPr lang="en-US" sz="3200">
                <a:latin typeface="Corbel" panose="020B0503020204020204" pitchFamily="34" charset="0"/>
              </a:rPr>
            </a:br>
            <a:endParaRPr lang="en-US" sz="3600">
              <a:latin typeface="Corbel" panose="020B05030202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822" y="2505456"/>
            <a:ext cx="9750776" cy="3675888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Corbel" panose="020B0503020204020204" pitchFamily="34" charset="0"/>
              </a:rPr>
              <a:t>State and auxiliary funds should be reconciled every month.  </a:t>
            </a:r>
          </a:p>
          <a:p>
            <a:r>
              <a:rPr lang="en-US" sz="2000" b="1">
                <a:latin typeface="Corbel" panose="020B0503020204020204" pitchFamily="34" charset="0"/>
              </a:rPr>
              <a:t>Fiscal year for state funds is July 1 –June 30</a:t>
            </a:r>
            <a:r>
              <a:rPr lang="en-US" sz="2000" b="1">
                <a:solidFill>
                  <a:schemeClr val="tx1"/>
                </a:solidFill>
                <a:latin typeface="Corbel" panose="020B0503020204020204" pitchFamily="34" charset="0"/>
              </a:rPr>
              <a:t> and has specific annual processes:</a:t>
            </a:r>
          </a:p>
          <a:p>
            <a:pPr marL="0" indent="0">
              <a:buNone/>
            </a:pPr>
            <a:r>
              <a:rPr lang="en-US" sz="2000" b="1" i="1" u="sng">
                <a:solidFill>
                  <a:schemeClr val="tx1"/>
                </a:solidFill>
                <a:latin typeface="Corbel" panose="020B0503020204020204" pitchFamily="34" charset="0"/>
              </a:rPr>
              <a:t>SUMMER/FALL (Phase I):</a:t>
            </a:r>
          </a:p>
          <a:p>
            <a:r>
              <a:rPr lang="en-US" sz="1900" i="1" u="sng">
                <a:solidFill>
                  <a:schemeClr val="tx1"/>
                </a:solidFill>
                <a:latin typeface="Corbel" panose="020B0503020204020204" pitchFamily="34" charset="0"/>
              </a:rPr>
              <a:t>July</a:t>
            </a:r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			</a:t>
            </a: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	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Non-Discretionary Student/Course Fees submission forms due:  Units with Student Course Fees only </a:t>
            </a:r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Cash Trust submission forms due:  Units with Cash Trusts (self support) only </a:t>
            </a:r>
            <a:r>
              <a:rPr lang="en-US" sz="1500" i="1">
                <a:solidFill>
                  <a:schemeClr val="tx1"/>
                </a:solidFill>
                <a:latin typeface="Corbel" panose="020B0503020204020204" pitchFamily="34" charset="0"/>
              </a:rPr>
              <a:t>					 </a:t>
            </a:r>
          </a:p>
          <a:p>
            <a:r>
              <a:rPr lang="en-US" sz="1900" i="1" u="sng">
                <a:solidFill>
                  <a:schemeClr val="tx1"/>
                </a:solidFill>
                <a:latin typeface="Corbel" panose="020B0503020204020204" pitchFamily="34" charset="0"/>
              </a:rPr>
              <a:t>September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Budget Uploaded to all Units/Departments - make budget plan for the year, forecast through June 30</a:t>
            </a:r>
          </a:p>
        </p:txBody>
      </p:sp>
    </p:spTree>
    <p:extLst>
      <p:ext uri="{BB962C8B-B14F-4D97-AF65-F5344CB8AC3E}">
        <p14:creationId xmlns:p14="http://schemas.microsoft.com/office/powerpoint/2010/main" val="23554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AD39-FC1C-5D4E-947C-5A20D139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orbel" panose="020B0503020204020204" pitchFamily="34" charset="0"/>
              </a:rPr>
              <a:t>Timeline for Budget 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9FCE-8A9B-F84A-BA2F-7CE3DDC20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7974"/>
            <a:ext cx="9601196" cy="36827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i="1" u="sng">
                <a:solidFill>
                  <a:schemeClr val="tx1"/>
                </a:solidFill>
                <a:latin typeface="Corbel" panose="020B0503020204020204" pitchFamily="34" charset="0"/>
              </a:rPr>
              <a:t>Spring (Phase II):</a:t>
            </a:r>
          </a:p>
          <a:p>
            <a:pPr marL="342900" lvl="1" indent="-342900"/>
            <a:r>
              <a:rPr lang="en-US" sz="1900" i="1" u="sng">
                <a:solidFill>
                  <a:schemeClr val="tx1"/>
                </a:solidFill>
                <a:latin typeface="Corbel" panose="020B0503020204020204" pitchFamily="34" charset="0"/>
              </a:rPr>
              <a:t>January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Mid-year report due – adjust budget plan as needed after December general ledger closes, forecast through June 30	</a:t>
            </a:r>
          </a:p>
          <a:p>
            <a:pPr marL="342900" lvl="1" indent="-342900"/>
            <a:r>
              <a:rPr lang="en-US" sz="1900" i="1" u="sng">
                <a:solidFill>
                  <a:schemeClr val="tx1"/>
                </a:solidFill>
                <a:latin typeface="Corbel" panose="020B0503020204020204" pitchFamily="34" charset="0"/>
              </a:rPr>
              <a:t>March/April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1600" b="1" i="1">
                <a:solidFill>
                  <a:schemeClr val="tx1"/>
                </a:solidFill>
                <a:latin typeface="Corbel" panose="020B0503020204020204" pitchFamily="34" charset="0"/>
              </a:rPr>
              <a:t>March 31</a:t>
            </a: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– goal to expense all funds as much as possible with some exceptions for travel, unplanned needs, etc.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April – PCBO (Partners in Campus Business Operations) sends out end of year calendar deadlines to close the year.</a:t>
            </a:r>
            <a:r>
              <a:rPr lang="en-US" sz="1400">
                <a:solidFill>
                  <a:schemeClr val="tx1"/>
                </a:solidFill>
                <a:latin typeface="Corbel" panose="020B0503020204020204" pitchFamily="34" charset="0"/>
              </a:rPr>
              <a:t>	</a:t>
            </a:r>
            <a:r>
              <a:rPr lang="en-US" sz="1900" i="1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n-US" sz="1900" i="1" u="sng">
                <a:solidFill>
                  <a:schemeClr val="tx1"/>
                </a:solidFill>
                <a:latin typeface="Corbel" panose="020B0503020204020204" pitchFamily="34" charset="0"/>
              </a:rPr>
              <a:t>May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i="1">
                <a:solidFill>
                  <a:schemeClr val="tx1"/>
                </a:solidFill>
                <a:latin typeface="Corbel" panose="020B0503020204020204" pitchFamily="34" charset="0"/>
              </a:rPr>
              <a:t>Carry Forward Request: If needed </a:t>
            </a: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- </a:t>
            </a:r>
            <a:r>
              <a:rPr lang="en-US" sz="1300">
                <a:solidFill>
                  <a:schemeClr val="tx1"/>
                </a:solidFill>
                <a:latin typeface="Corbel" panose="020B0503020204020204" pitchFamily="34" charset="0"/>
              </a:rPr>
              <a:t>Lottery through Budget Office, 48500 through Lead Analyst		</a:t>
            </a:r>
            <a:endParaRPr lang="en-US" sz="2100" i="1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900" i="1" u="sng">
                <a:solidFill>
                  <a:schemeClr val="tx1"/>
                </a:solidFill>
                <a:latin typeface="Corbel" panose="020B0503020204020204" pitchFamily="34" charset="0"/>
              </a:rPr>
              <a:t>June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i="1">
                <a:solidFill>
                  <a:schemeClr val="tx1"/>
                </a:solidFill>
                <a:latin typeface="Corbel" panose="020B0503020204020204" pitchFamily="34" charset="0"/>
              </a:rPr>
              <a:t>Fiscal Year Close:  All Units </a:t>
            </a:r>
            <a:r>
              <a:rPr lang="en-US" sz="1600" i="1">
                <a:solidFill>
                  <a:schemeClr val="tx1"/>
                </a:solidFill>
                <a:latin typeface="Corbel" panose="020B0503020204020204" pitchFamily="34" charset="0"/>
              </a:rPr>
              <a:t>- </a:t>
            </a:r>
            <a:r>
              <a:rPr lang="en-US" sz="1300">
                <a:solidFill>
                  <a:schemeClr val="tx1"/>
                </a:solidFill>
                <a:latin typeface="Corbel" panose="020B0503020204020204" pitchFamily="34" charset="0"/>
              </a:rPr>
              <a:t>Follow Year-End Closing Calendar to monitor deadlines	</a:t>
            </a:r>
            <a:r>
              <a:rPr lang="en-US" sz="1100">
                <a:solidFill>
                  <a:schemeClr val="tx1"/>
                </a:solidFill>
                <a:latin typeface="Corbel" panose="020B0503020204020204" pitchFamily="34" charset="0"/>
              </a:rPr>
              <a:t>	</a:t>
            </a:r>
            <a:r>
              <a:rPr lang="en-US" sz="1000">
                <a:solidFill>
                  <a:schemeClr val="tx1"/>
                </a:solidFill>
                <a:latin typeface="Corbel" panose="020B0503020204020204" pitchFamily="34" charset="0"/>
              </a:rPr>
              <a:t>			</a:t>
            </a:r>
            <a:r>
              <a:rPr lang="en-US" sz="1500" i="1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pPr lvl="1"/>
            <a:endParaRPr lang="en-US" sz="190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n-US" sz="1600" b="1" i="1">
              <a:solidFill>
                <a:schemeClr val="tx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3F40-B8D6-2949-9C90-A5A0CDF5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78089"/>
            <a:ext cx="9601196" cy="120791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Uses of Funds: PROCARD and Purchasing</a:t>
            </a:r>
            <a:br>
              <a:rPr lang="en-US" b="1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F4E8-BE9F-F148-9CAD-C7062680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b="1">
                <a:latin typeface="Corbel"/>
              </a:rPr>
              <a:t>Prefer university purchasing processes (e.g. ProCard; Purchase Order) over personal reimbursement (Direct Pay)</a:t>
            </a:r>
          </a:p>
          <a:p>
            <a:r>
              <a:rPr lang="en-US" sz="2200">
                <a:latin typeface="Corbel"/>
                <a:ea typeface="Times New Roman" panose="02020603050405020304" pitchFamily="18" charset="0"/>
              </a:rPr>
              <a:t>For staff with </a:t>
            </a:r>
            <a:r>
              <a:rPr lang="en-US" sz="2200" err="1">
                <a:latin typeface="Corbel"/>
                <a:ea typeface="Times New Roman" panose="02020603050405020304" pitchFamily="18" charset="0"/>
              </a:rPr>
              <a:t>ProCards</a:t>
            </a:r>
            <a:r>
              <a:rPr lang="en-US" sz="2200">
                <a:latin typeface="Corbel"/>
                <a:ea typeface="Times New Roman" panose="02020603050405020304" pitchFamily="18" charset="0"/>
              </a:rPr>
              <a:t>, you will review and sign </a:t>
            </a:r>
            <a:r>
              <a:rPr lang="en-US" sz="2200" i="1">
                <a:latin typeface="Corbel"/>
                <a:ea typeface="Times New Roman" panose="02020603050405020304" pitchFamily="18" charset="0"/>
              </a:rPr>
              <a:t>ProCard Reconciliation Report </a:t>
            </a:r>
            <a:r>
              <a:rPr lang="en-US" sz="2200">
                <a:latin typeface="Corbel"/>
                <a:ea typeface="Times New Roman" panose="02020603050405020304" pitchFamily="18" charset="0"/>
              </a:rPr>
              <a:t>confirming agreement of ProCard purchases monthly.**add note about ProCard training</a:t>
            </a:r>
            <a:endParaRPr lang="en-US" sz="220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r>
              <a:rPr lang="en-US" sz="2200">
                <a:latin typeface="Corbel"/>
                <a:ea typeface="Times New Roman" panose="02020603050405020304" pitchFamily="18" charset="0"/>
              </a:rPr>
              <a:t>Best practices:</a:t>
            </a:r>
            <a:endParaRPr lang="en-US" sz="2200">
              <a:latin typeface="Corbe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>
                <a:latin typeface="Corbel"/>
                <a:ea typeface="Times New Roman" panose="02020603050405020304" pitchFamily="18" charset="0"/>
              </a:rPr>
              <a:t>Code expenses to the correct account code  </a:t>
            </a:r>
            <a:endParaRPr lang="en-US" sz="2100">
              <a:latin typeface="Corbel" panose="020B05030202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>
                <a:latin typeface="Corbel"/>
                <a:ea typeface="Times New Roman" panose="02020603050405020304" pitchFamily="18" charset="0"/>
              </a:rPr>
              <a:t>Confirm invoice is attached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>
                <a:latin typeface="Corbel"/>
                <a:ea typeface="Times New Roman" panose="02020603050405020304" pitchFamily="18" charset="0"/>
              </a:rPr>
              <a:t>Accurate description of purpose (e.g. recipient name for Professional Development)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>
                <a:latin typeface="Corbel"/>
                <a:ea typeface="Times New Roman" panose="02020603050405020304" pitchFamily="18" charset="0"/>
              </a:rPr>
              <a:t>Hospitality expense </a:t>
            </a:r>
            <a:r>
              <a:rPr lang="en-US" sz="2200">
                <a:latin typeface="Corbel"/>
                <a:ea typeface="Times New Roman" panose="02020603050405020304" pitchFamily="18" charset="0"/>
              </a:rPr>
              <a:t>must have ​signed hospitality ​form attached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3F40-B8D6-2949-9C90-A5A0CDF5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78089"/>
            <a:ext cx="9601196" cy="120791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Uses of Funds: Professional Development</a:t>
            </a:r>
            <a:br>
              <a:rPr lang="en-US" b="1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F4E8-BE9F-F148-9CAD-C7062680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472267"/>
            <a:ext cx="10617200" cy="370275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Faculty should be expected to explain the following (however briefly) for spending requests: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How will this purchase further your professional development?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How does this purchase align with the College’s mission and/or strategic goals?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Guidelines: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Any items purchased with University funds </a:t>
            </a: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are intended for University business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Any items purchased with professional development funds </a:t>
            </a: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are the property of CSUSM </a:t>
            </a:r>
            <a:endParaRPr lang="en-US" sz="1600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Professional development funds must cover the entire cost of the item(s). </a:t>
            </a: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Co-mingling of personal and any university state or auxiliary funds is not allowed (exception is travel)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University Procurement processes must be followed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, personal reimbursements must comply with the Direct Pay guidelines 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Technology purchases require </a:t>
            </a: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approval from the Dean/Supervisor BEFORE purchasing 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/>
              </a:rPr>
              <a:t>and/or requesting from IITS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PLEASE REVIEW PROFESSIONAL DEVELOPMENT WEBSITE FOR FULL GUIDELINES: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72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42AF192221246AB69E4EC2EBD693B" ma:contentTypeVersion="16" ma:contentTypeDescription="Create a new document." ma:contentTypeScope="" ma:versionID="b10acbd2033dad03739ab416742f95a0">
  <xsd:schema xmlns:xsd="http://www.w3.org/2001/XMLSchema" xmlns:xs="http://www.w3.org/2001/XMLSchema" xmlns:p="http://schemas.microsoft.com/office/2006/metadata/properties" xmlns:ns2="8224bda5-3a31-4170-a553-e70ce2891e85" xmlns:ns3="db97c631-c8fa-422d-8a7e-d8a288ab61f4" targetNamespace="http://schemas.microsoft.com/office/2006/metadata/properties" ma:root="true" ma:fieldsID="188aa2976eaacb7b9310794d679046fb" ns2:_="" ns3:_="">
    <xsd:import namespace="8224bda5-3a31-4170-a553-e70ce2891e85"/>
    <xsd:import namespace="db97c631-c8fa-422d-8a7e-d8a288ab6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4bda5-3a31-4170-a553-e70ce2891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159e63-60f8-4ddf-b724-29d6db92a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7c631-c8fa-422d-8a7e-d8a288ab61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4e55388-6d9b-4bcd-87a5-2e1349e1a605}" ma:internalName="TaxCatchAll" ma:showField="CatchAllData" ma:web="db97c631-c8fa-422d-8a7e-d8a288ab61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97c631-c8fa-422d-8a7e-d8a288ab61f4" xsi:nil="true"/>
    <lcf76f155ced4ddcb4097134ff3c332f xmlns="8224bda5-3a31-4170-a553-e70ce2891e85">
      <Terms xmlns="http://schemas.microsoft.com/office/infopath/2007/PartnerControls"/>
    </lcf76f155ced4ddcb4097134ff3c332f>
    <SharedWithUsers xmlns="db97c631-c8fa-422d-8a7e-d8a288ab61f4">
      <UserInfo>
        <DisplayName>Amy Armstrong</DisplayName>
        <AccountId>3179</AccountId>
        <AccountType/>
      </UserInfo>
      <UserInfo>
        <DisplayName>Malachi Harper</DisplayName>
        <AccountId>927</AccountId>
        <AccountType/>
      </UserInfo>
      <UserInfo>
        <DisplayName>Maria Rasimas</DisplayName>
        <AccountId>272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0AFA73-2D7B-4BC7-9CC6-F73387CB3250}">
  <ds:schemaRefs>
    <ds:schemaRef ds:uri="8224bda5-3a31-4170-a553-e70ce2891e85"/>
    <ds:schemaRef ds:uri="db97c631-c8fa-422d-8a7e-d8a288ab61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361BAA-71F4-4BAC-AB4E-B705D2818481}">
  <ds:schemaRefs>
    <ds:schemaRef ds:uri="8224bda5-3a31-4170-a553-e70ce2891e85"/>
    <ds:schemaRef ds:uri="db97c631-c8fa-422d-8a7e-d8a288ab61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C1C848-95A6-4ED5-A117-BAB0EF308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1168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Courier New</vt:lpstr>
      <vt:lpstr>Garamond</vt:lpstr>
      <vt:lpstr>Symbol</vt:lpstr>
      <vt:lpstr>Wingdings</vt:lpstr>
      <vt:lpstr>Organic</vt:lpstr>
      <vt:lpstr>Budget Basics for Department Chairs</vt:lpstr>
      <vt:lpstr>Agenda: Funds and Processes</vt:lpstr>
      <vt:lpstr>Types of Funds: STATE Sources, Fund Numbers, Purposes</vt:lpstr>
      <vt:lpstr> Types of Funds: AUXILIARY  </vt:lpstr>
      <vt:lpstr>PowerPoint Presentation</vt:lpstr>
      <vt:lpstr>Timeline for Budget   </vt:lpstr>
      <vt:lpstr>Timeline for Budget continued</vt:lpstr>
      <vt:lpstr>Uses of Funds: PROCARD and Purchasing </vt:lpstr>
      <vt:lpstr>Uses of Funds: Professional Development </vt:lpstr>
      <vt:lpstr>Monthly Budget Reconciliation</vt:lpstr>
      <vt:lpstr>PowerPoint Presentation</vt:lpstr>
      <vt:lpstr>PowerPoint Presentation</vt:lpstr>
      <vt:lpstr>Support, Guidance and Resources</vt:lpstr>
      <vt:lpstr>Working with your Dept ASC and Lead Analyst</vt:lpstr>
      <vt:lpstr>PowerPoint Presentation</vt:lpstr>
      <vt:lpstr>PowerPoint Presentation</vt:lpstr>
      <vt:lpstr>PowerPoint Presentation</vt:lpstr>
      <vt:lpstr>QUESTIONS?</vt:lpstr>
    </vt:vector>
  </TitlesOfParts>
  <Company>CSU San Marcos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Rasimas</dc:creator>
  <cp:lastModifiedBy>Maria Rasimas</cp:lastModifiedBy>
  <cp:revision>1</cp:revision>
  <cp:lastPrinted>2022-07-13T19:49:18Z</cp:lastPrinted>
  <dcterms:created xsi:type="dcterms:W3CDTF">2018-02-27T18:27:22Z</dcterms:created>
  <dcterms:modified xsi:type="dcterms:W3CDTF">2023-08-03T22:30:01Z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0x010100F3142AF192221246AB69E4EC2EBD693B</vt:lpwstr>
  </property>
  <property fmtid="{D5CDD505-2E9C-101B-9397-08002B2CF9AE}" pid="3" name="AuthorIds_UIVersion_13824">
    <vt:lpwstr>272</vt:lpwstr>
  </property>
  <property fmtid="{D5CDD505-2E9C-101B-9397-08002B2CF9AE}" pid="4" name="MediaServiceImageTags">
    <vt:lpwstr/>
  </property>
</Properties>
</file>