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4"/>
  </p:sldMasterIdLst>
  <p:notesMasterIdLst>
    <p:notesMasterId r:id="rId22"/>
  </p:notesMasterIdLst>
  <p:sldIdLst>
    <p:sldId id="256" r:id="rId5"/>
    <p:sldId id="284" r:id="rId6"/>
    <p:sldId id="267" r:id="rId7"/>
    <p:sldId id="268" r:id="rId8"/>
    <p:sldId id="269" r:id="rId9"/>
    <p:sldId id="270" r:id="rId10"/>
    <p:sldId id="263" r:id="rId11"/>
    <p:sldId id="261" r:id="rId12"/>
    <p:sldId id="277" r:id="rId13"/>
    <p:sldId id="278" r:id="rId14"/>
    <p:sldId id="283" r:id="rId15"/>
    <p:sldId id="279" r:id="rId16"/>
    <p:sldId id="280" r:id="rId17"/>
    <p:sldId id="281" r:id="rId18"/>
    <p:sldId id="282" r:id="rId19"/>
    <p:sldId id="26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Rasimas" userId="S::mrasimas@csusm.edu::66e27636-4adb-43b8-b0ad-581453be3b75" providerId="AD" clId="Web-{E0896C57-49AC-4F47-AC02-383279D0C99F}"/>
    <pc:docChg chg="modSld">
      <pc:chgData name="Maria Rasimas" userId="S::mrasimas@csusm.edu::66e27636-4adb-43b8-b0ad-581453be3b75" providerId="AD" clId="Web-{E0896C57-49AC-4F47-AC02-383279D0C99F}" dt="2018-04-26T03:28:06.830" v="62"/>
      <pc:docMkLst>
        <pc:docMk/>
      </pc:docMkLst>
      <pc:sldChg chg="modSp">
        <pc:chgData name="Maria Rasimas" userId="S::mrasimas@csusm.edu::66e27636-4adb-43b8-b0ad-581453be3b75" providerId="AD" clId="Web-{E0896C57-49AC-4F47-AC02-383279D0C99F}" dt="2018-04-26T03:22:48.235" v="26"/>
        <pc:sldMkLst>
          <pc:docMk/>
          <pc:sldMk cId="867851484" sldId="264"/>
        </pc:sldMkLst>
        <pc:spChg chg="mod">
          <ac:chgData name="Maria Rasimas" userId="S::mrasimas@csusm.edu::66e27636-4adb-43b8-b0ad-581453be3b75" providerId="AD" clId="Web-{E0896C57-49AC-4F47-AC02-383279D0C99F}" dt="2018-04-26T03:22:48.235" v="26"/>
          <ac:spMkLst>
            <pc:docMk/>
            <pc:sldMk cId="867851484" sldId="264"/>
            <ac:spMk id="3" creationId="{00000000-0000-0000-0000-000000000000}"/>
          </ac:spMkLst>
        </pc:spChg>
      </pc:sldChg>
      <pc:sldChg chg="modSp">
        <pc:chgData name="Maria Rasimas" userId="S::mrasimas@csusm.edu::66e27636-4adb-43b8-b0ad-581453be3b75" providerId="AD" clId="Web-{E0896C57-49AC-4F47-AC02-383279D0C99F}" dt="2018-04-26T03:13:35.360" v="10"/>
        <pc:sldMkLst>
          <pc:docMk/>
          <pc:sldMk cId="1468527844" sldId="269"/>
        </pc:sldMkLst>
        <pc:spChg chg="mod">
          <ac:chgData name="Maria Rasimas" userId="S::mrasimas@csusm.edu::66e27636-4adb-43b8-b0ad-581453be3b75" providerId="AD" clId="Web-{E0896C57-49AC-4F47-AC02-383279D0C99F}" dt="2018-04-26T03:13:35.360" v="10"/>
          <ac:spMkLst>
            <pc:docMk/>
            <pc:sldMk cId="1468527844" sldId="269"/>
            <ac:spMk id="4" creationId="{00000000-0000-0000-0000-000000000000}"/>
          </ac:spMkLst>
        </pc:spChg>
      </pc:sldChg>
      <pc:sldChg chg="modSp">
        <pc:chgData name="Maria Rasimas" userId="S::mrasimas@csusm.edu::66e27636-4adb-43b8-b0ad-581453be3b75" providerId="AD" clId="Web-{E0896C57-49AC-4F47-AC02-383279D0C99F}" dt="2018-04-26T03:13:56.782" v="21"/>
        <pc:sldMkLst>
          <pc:docMk/>
          <pc:sldMk cId="116221561" sldId="270"/>
        </pc:sldMkLst>
        <pc:spChg chg="mod">
          <ac:chgData name="Maria Rasimas" userId="S::mrasimas@csusm.edu::66e27636-4adb-43b8-b0ad-581453be3b75" providerId="AD" clId="Web-{E0896C57-49AC-4F47-AC02-383279D0C99F}" dt="2018-04-26T03:13:56.782" v="21"/>
          <ac:spMkLst>
            <pc:docMk/>
            <pc:sldMk cId="116221561" sldId="270"/>
            <ac:spMk id="2" creationId="{00000000-0000-0000-0000-000000000000}"/>
          </ac:spMkLst>
        </pc:spChg>
      </pc:sldChg>
      <pc:sldChg chg="modSp">
        <pc:chgData name="Maria Rasimas" userId="S::mrasimas@csusm.edu::66e27636-4adb-43b8-b0ad-581453be3b75" providerId="AD" clId="Web-{E0896C57-49AC-4F47-AC02-383279D0C99F}" dt="2018-04-26T03:28:05.439" v="60"/>
        <pc:sldMkLst>
          <pc:docMk/>
          <pc:sldMk cId="2534411120" sldId="271"/>
        </pc:sldMkLst>
        <pc:spChg chg="mod">
          <ac:chgData name="Maria Rasimas" userId="S::mrasimas@csusm.edu::66e27636-4adb-43b8-b0ad-581453be3b75" providerId="AD" clId="Web-{E0896C57-49AC-4F47-AC02-383279D0C99F}" dt="2018-04-26T03:28:05.439" v="60"/>
          <ac:spMkLst>
            <pc:docMk/>
            <pc:sldMk cId="2534411120" sldId="271"/>
            <ac:spMk id="2" creationId="{00000000-0000-0000-0000-000000000000}"/>
          </ac:spMkLst>
        </pc:spChg>
      </pc:sldChg>
    </pc:docChg>
  </pc:docChgLst>
  <pc:docChgLst>
    <pc:chgData name="Maria Rasimas" userId="S::mrasimas@csusm.edu::66e27636-4adb-43b8-b0ad-581453be3b75" providerId="AD" clId="Web-{828FEAF0-E41A-4DAC-B2AD-45EAF48FE36D}"/>
    <pc:docChg chg="modSld">
      <pc:chgData name="Maria Rasimas" userId="S::mrasimas@csusm.edu::66e27636-4adb-43b8-b0ad-581453be3b75" providerId="AD" clId="Web-{828FEAF0-E41A-4DAC-B2AD-45EAF48FE36D}" dt="2018-04-02T17:33:29.380" v="32"/>
      <pc:docMkLst>
        <pc:docMk/>
      </pc:docMkLst>
      <pc:sldChg chg="modSp">
        <pc:chgData name="Maria Rasimas" userId="S::mrasimas@csusm.edu::66e27636-4adb-43b8-b0ad-581453be3b75" providerId="AD" clId="Web-{828FEAF0-E41A-4DAC-B2AD-45EAF48FE36D}" dt="2018-04-02T17:33:29.380" v="31"/>
        <pc:sldMkLst>
          <pc:docMk/>
          <pc:sldMk cId="666892106" sldId="262"/>
        </pc:sldMkLst>
        <pc:spChg chg="mod">
          <ac:chgData name="Maria Rasimas" userId="S::mrasimas@csusm.edu::66e27636-4adb-43b8-b0ad-581453be3b75" providerId="AD" clId="Web-{828FEAF0-E41A-4DAC-B2AD-45EAF48FE36D}" dt="2018-04-02T17:33:29.380" v="31"/>
          <ac:spMkLst>
            <pc:docMk/>
            <pc:sldMk cId="666892106" sldId="262"/>
            <ac:spMk id="6" creationId="{00000000-0000-0000-0000-000000000000}"/>
          </ac:spMkLst>
        </pc:spChg>
      </pc:sldChg>
    </pc:docChg>
  </pc:docChgLst>
  <pc:docChgLst>
    <pc:chgData name="Amy Armstrong" userId="S::aarmstrong@csusm.edu::dd20c275-6faf-4541-a674-b73878d0d2e0" providerId="AD" clId="Web-{C6BF4D4A-1EEA-466B-A36E-B7DAF71BA0DD}"/>
    <pc:docChg chg="modSld">
      <pc:chgData name="Amy Armstrong" userId="S::aarmstrong@csusm.edu::dd20c275-6faf-4541-a674-b73878d0d2e0" providerId="AD" clId="Web-{C6BF4D4A-1EEA-466B-A36E-B7DAF71BA0DD}" dt="2018-05-17T17:58:34.621" v="5" actId="20577"/>
      <pc:docMkLst>
        <pc:docMk/>
      </pc:docMkLst>
      <pc:sldChg chg="modSp">
        <pc:chgData name="Amy Armstrong" userId="S::aarmstrong@csusm.edu::dd20c275-6faf-4541-a674-b73878d0d2e0" providerId="AD" clId="Web-{C6BF4D4A-1EEA-466B-A36E-B7DAF71BA0DD}" dt="2018-05-17T17:58:34.605" v="4" actId="20577"/>
        <pc:sldMkLst>
          <pc:docMk/>
          <pc:sldMk cId="2534411120" sldId="271"/>
        </pc:sldMkLst>
        <pc:spChg chg="mod">
          <ac:chgData name="Amy Armstrong" userId="S::aarmstrong@csusm.edu::dd20c275-6faf-4541-a674-b73878d0d2e0" providerId="AD" clId="Web-{C6BF4D4A-1EEA-466B-A36E-B7DAF71BA0DD}" dt="2018-05-17T17:58:34.605" v="4" actId="20577"/>
          <ac:spMkLst>
            <pc:docMk/>
            <pc:sldMk cId="2534411120" sldId="271"/>
            <ac:spMk id="3" creationId="{00000000-0000-0000-0000-000000000000}"/>
          </ac:spMkLst>
        </pc:spChg>
      </pc:sldChg>
    </pc:docChg>
  </pc:docChgLst>
  <pc:docChgLst>
    <pc:chgData name="Krista Thomas" userId="10033FFF938EDAA8@LIVE.COM" providerId="AD" clId="Web-{96BF0835-49D8-4419-AFF2-9022B02F98EE}"/>
    <pc:docChg chg="addSld modSld">
      <pc:chgData name="Krista Thomas" userId="10033FFF938EDAA8@LIVE.COM" providerId="AD" clId="Web-{96BF0835-49D8-4419-AFF2-9022B02F98EE}" dt="2018-03-15T21:47:43.017" v="27"/>
      <pc:docMkLst>
        <pc:docMk/>
      </pc:docMkLst>
      <pc:sldChg chg="modSp new">
        <pc:chgData name="Krista Thomas" userId="10033FFF938EDAA8@LIVE.COM" providerId="AD" clId="Web-{96BF0835-49D8-4419-AFF2-9022B02F98EE}" dt="2018-03-15T21:47:43.017" v="26"/>
        <pc:sldMkLst>
          <pc:docMk/>
          <pc:sldMk cId="3094064824" sldId="268"/>
        </pc:sldMkLst>
        <pc:spChg chg="mod">
          <ac:chgData name="Krista Thomas" userId="10033FFF938EDAA8@LIVE.COM" providerId="AD" clId="Web-{96BF0835-49D8-4419-AFF2-9022B02F98EE}" dt="2018-03-15T21:31:25.981" v="5"/>
          <ac:spMkLst>
            <pc:docMk/>
            <pc:sldMk cId="3094064824" sldId="268"/>
            <ac:spMk id="2" creationId="{83A6A7D3-3C48-4A0F-BB6C-90FBA3288096}"/>
          </ac:spMkLst>
        </pc:spChg>
        <pc:spChg chg="mod">
          <ac:chgData name="Krista Thomas" userId="10033FFF938EDAA8@LIVE.COM" providerId="AD" clId="Web-{96BF0835-49D8-4419-AFF2-9022B02F98EE}" dt="2018-03-15T21:47:43.017" v="26"/>
          <ac:spMkLst>
            <pc:docMk/>
            <pc:sldMk cId="3094064824" sldId="268"/>
            <ac:spMk id="3" creationId="{E55590EB-CAEF-4582-92E5-B70F36022D82}"/>
          </ac:spMkLst>
        </pc:spChg>
      </pc:sldChg>
    </pc:docChg>
  </pc:docChgLst>
  <pc:docChgLst>
    <pc:chgData name="Maria Rasimas" userId="S::mrasimas@csusm.edu::66e27636-4adb-43b8-b0ad-581453be3b75" providerId="AD" clId="Web-{B2172E8A-C7C8-4A22-9B02-7EE1CED25402}"/>
    <pc:docChg chg="modSld">
      <pc:chgData name="Maria Rasimas" userId="S::mrasimas@csusm.edu::66e27636-4adb-43b8-b0ad-581453be3b75" providerId="AD" clId="Web-{B2172E8A-C7C8-4A22-9B02-7EE1CED25402}" dt="2018-04-26T21:34:44.412" v="3"/>
      <pc:docMkLst>
        <pc:docMk/>
      </pc:docMkLst>
      <pc:sldChg chg="modSp">
        <pc:chgData name="Maria Rasimas" userId="S::mrasimas@csusm.edu::66e27636-4adb-43b8-b0ad-581453be3b75" providerId="AD" clId="Web-{B2172E8A-C7C8-4A22-9B02-7EE1CED25402}" dt="2018-04-26T21:34:44.412" v="2"/>
        <pc:sldMkLst>
          <pc:docMk/>
          <pc:sldMk cId="2534411120" sldId="271"/>
        </pc:sldMkLst>
        <pc:spChg chg="mod">
          <ac:chgData name="Maria Rasimas" userId="S::mrasimas@csusm.edu::66e27636-4adb-43b8-b0ad-581453be3b75" providerId="AD" clId="Web-{B2172E8A-C7C8-4A22-9B02-7EE1CED25402}" dt="2018-04-26T21:34:44.412" v="2"/>
          <ac:spMkLst>
            <pc:docMk/>
            <pc:sldMk cId="2534411120" sldId="271"/>
            <ac:spMk id="2" creationId="{00000000-0000-0000-0000-000000000000}"/>
          </ac:spMkLst>
        </pc:spChg>
      </pc:sldChg>
    </pc:docChg>
  </pc:docChgLst>
  <pc:docChgLst>
    <pc:chgData name="Maria Rasimas" userId="S::mrasimas@csusm.edu::66e27636-4adb-43b8-b0ad-581453be3b75" providerId="AD" clId="Web-{8D92567A-FDBC-4CC1-9003-FECFBD08B2EB}"/>
    <pc:docChg chg="modSld">
      <pc:chgData name="Maria Rasimas" userId="S::mrasimas@csusm.edu::66e27636-4adb-43b8-b0ad-581453be3b75" providerId="AD" clId="Web-{8D92567A-FDBC-4CC1-9003-FECFBD08B2EB}" dt="2019-05-16T17:50:54.224" v="36" actId="20577"/>
      <pc:docMkLst>
        <pc:docMk/>
      </pc:docMkLst>
      <pc:sldChg chg="modSp">
        <pc:chgData name="Maria Rasimas" userId="S::mrasimas@csusm.edu::66e27636-4adb-43b8-b0ad-581453be3b75" providerId="AD" clId="Web-{8D92567A-FDBC-4CC1-9003-FECFBD08B2EB}" dt="2019-05-16T17:41:56.816" v="30" actId="20577"/>
        <pc:sldMkLst>
          <pc:docMk/>
          <pc:sldMk cId="886338570" sldId="263"/>
        </pc:sldMkLst>
        <pc:spChg chg="mod">
          <ac:chgData name="Maria Rasimas" userId="S::mrasimas@csusm.edu::66e27636-4adb-43b8-b0ad-581453be3b75" providerId="AD" clId="Web-{8D92567A-FDBC-4CC1-9003-FECFBD08B2EB}" dt="2019-05-16T17:41:56.816" v="30" actId="20577"/>
          <ac:spMkLst>
            <pc:docMk/>
            <pc:sldMk cId="886338570" sldId="263"/>
            <ac:spMk id="3" creationId="{00000000-0000-0000-0000-000000000000}"/>
          </ac:spMkLst>
        </pc:spChg>
      </pc:sldChg>
      <pc:sldChg chg="modSp">
        <pc:chgData name="Maria Rasimas" userId="S::mrasimas@csusm.edu::66e27636-4adb-43b8-b0ad-581453be3b75" providerId="AD" clId="Web-{8D92567A-FDBC-4CC1-9003-FECFBD08B2EB}" dt="2019-05-16T17:50:54.224" v="35" actId="20577"/>
        <pc:sldMkLst>
          <pc:docMk/>
          <pc:sldMk cId="2534411120" sldId="271"/>
        </pc:sldMkLst>
        <pc:spChg chg="mod">
          <ac:chgData name="Maria Rasimas" userId="S::mrasimas@csusm.edu::66e27636-4adb-43b8-b0ad-581453be3b75" providerId="AD" clId="Web-{8D92567A-FDBC-4CC1-9003-FECFBD08B2EB}" dt="2019-05-16T17:50:54.224" v="35" actId="20577"/>
          <ac:spMkLst>
            <pc:docMk/>
            <pc:sldMk cId="2534411120" sldId="271"/>
            <ac:spMk id="2" creationId="{00000000-0000-0000-0000-000000000000}"/>
          </ac:spMkLst>
        </pc:spChg>
      </pc:sldChg>
      <pc:sldChg chg="modSp">
        <pc:chgData name="Maria Rasimas" userId="S::mrasimas@csusm.edu::66e27636-4adb-43b8-b0ad-581453be3b75" providerId="AD" clId="Web-{8D92567A-FDBC-4CC1-9003-FECFBD08B2EB}" dt="2019-05-16T17:43:55.082" v="32" actId="20577"/>
        <pc:sldMkLst>
          <pc:docMk/>
          <pc:sldMk cId="3134432052" sldId="283"/>
        </pc:sldMkLst>
        <pc:spChg chg="mod">
          <ac:chgData name="Maria Rasimas" userId="S::mrasimas@csusm.edu::66e27636-4adb-43b8-b0ad-581453be3b75" providerId="AD" clId="Web-{8D92567A-FDBC-4CC1-9003-FECFBD08B2EB}" dt="2019-05-16T17:43:55.082" v="32" actId="20577"/>
          <ac:spMkLst>
            <pc:docMk/>
            <pc:sldMk cId="3134432052" sldId="28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2917-81D5-4232-BA6D-243FA263F1F5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9D026-21D4-4F8F-820B-C473044AB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D026-21D4-4F8F-820B-C473044ABE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D026-21D4-4F8F-820B-C473044ABE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D026-21D4-4F8F-820B-C473044ABE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D026-21D4-4F8F-820B-C473044ABE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7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9D026-21D4-4F8F-820B-C473044ABE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9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1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7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5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7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32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2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142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3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path.com/" TargetMode="External"/><Relationship Id="rId2" Type="http://schemas.openxmlformats.org/officeDocument/2006/relationships/hyperlink" Target="https://www.pryor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onlc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8129de3e-8328-4c16-a1dc-d0b4e913bf0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ustan.edu/academic-resources-conference" TargetMode="External"/><Relationship Id="rId4" Type="http://schemas.openxmlformats.org/officeDocument/2006/relationships/hyperlink" Target="https://www.csusm.edu/par/budgettrackingandreconciliation.htm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46" y="1645920"/>
            <a:ext cx="11133369" cy="2517007"/>
          </a:xfrm>
        </p:spPr>
        <p:txBody>
          <a:bodyPr>
            <a:normAutofit fontScale="90000"/>
          </a:bodyPr>
          <a:lstStyle/>
          <a:p>
            <a:pPr algn="l"/>
            <a:r>
              <a:rPr lang="en-US" sz="7300" b="1" dirty="0"/>
              <a:t>Budget Tracking &amp; Reconciliation</a:t>
            </a:r>
            <a:br>
              <a:rPr lang="en-US" sz="7300" b="1" dirty="0"/>
            </a:br>
            <a:r>
              <a:rPr lang="en-US" sz="4900" b="1" dirty="0"/>
              <a:t>with PIVOT </a:t>
            </a:r>
            <a:r>
              <a:rPr lang="en-US" sz="4900" b="1" dirty="0" smtClean="0"/>
              <a:t>TABLES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702628"/>
            <a:ext cx="10058400" cy="895991"/>
          </a:xfrm>
        </p:spPr>
        <p:txBody>
          <a:bodyPr/>
          <a:lstStyle/>
          <a:p>
            <a:r>
              <a:rPr lang="en-US" b="1" dirty="0"/>
              <a:t>By CSU San Marcos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5067" y="293614"/>
            <a:ext cx="5738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SHADOW </a:t>
            </a:r>
            <a:r>
              <a:rPr lang="en-US" sz="36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OVERVIEW</a:t>
            </a:r>
            <a:endParaRPr lang="en-US" sz="36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229" y="-53831"/>
            <a:ext cx="2823487" cy="28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Quick Access Toolbar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74" y="2090057"/>
            <a:ext cx="9613861" cy="428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For convenience add the following to your toolbar (below the ribbon for easy access):</a:t>
            </a:r>
          </a:p>
          <a:p>
            <a:pPr marL="0" indent="0">
              <a:buNone/>
            </a:pPr>
            <a:endParaRPr lang="en-US" sz="2400" b="1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Save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Refresh 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Filter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Clear Filter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Email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Insert Pivot Table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61" y="2996792"/>
            <a:ext cx="4840536" cy="29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Refresh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791" y="2587394"/>
            <a:ext cx="10295076" cy="37020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Most important tool to keep pivots up to date!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Use refresh </a:t>
            </a:r>
            <a:r>
              <a:rPr lang="en-US" sz="3600"/>
              <a:t>whenever</a:t>
            </a:r>
            <a:r>
              <a:rPr lang="en-US" sz="3600" dirty="0"/>
              <a:t> you edit the data so all pivots will be updated.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792" y="0"/>
            <a:ext cx="4540191" cy="30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87087"/>
            <a:ext cx="10058400" cy="1118041"/>
          </a:xfrm>
        </p:spPr>
        <p:txBody>
          <a:bodyPr/>
          <a:lstStyle/>
          <a:p>
            <a:r>
              <a:rPr lang="en-US" b="1" dirty="0"/>
              <a:t>Validation Tables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7383" y="1942011"/>
            <a:ext cx="10685417" cy="409302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at are they?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A MUST FOR ACCURATE DATA &amp; ANALYSIS!</a:t>
            </a:r>
          </a:p>
          <a:p>
            <a:pPr marL="201168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A </a:t>
            </a:r>
            <a:r>
              <a:rPr lang="en-US" sz="2400" b="1" dirty="0"/>
              <a:t>set of data that restricts the values allowed in a cell </a:t>
            </a:r>
          </a:p>
          <a:p>
            <a:pPr marL="0" indent="0">
              <a:buNone/>
            </a:pPr>
            <a:r>
              <a:rPr lang="en-US" sz="2400" b="1" dirty="0"/>
              <a:t>which reduces data entry errors</a:t>
            </a:r>
          </a:p>
          <a:p>
            <a:pPr marL="0" indent="0">
              <a:buNone/>
            </a:pP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Creates ‘drop down’ boxes to choose </a:t>
            </a:r>
          </a:p>
          <a:p>
            <a:pPr marL="0" indent="0">
              <a:buNone/>
            </a:pPr>
            <a:r>
              <a:rPr lang="en-US" sz="2400" b="1" dirty="0"/>
              <a:t>from rather than manual data entry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086" y="3563777"/>
            <a:ext cx="5166283" cy="29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Conditional 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 use conditional formatting in the template to color code funds and scenarios for easy visualization of your funds.  It’s a great tool to know!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885" y="2249954"/>
            <a:ext cx="42005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Pivot Tables and Pivot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5575" y="1803634"/>
            <a:ext cx="9458325" cy="4362274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Pivot tables are a preset query of the data (filter on steroids).</a:t>
            </a:r>
          </a:p>
          <a:p>
            <a:r>
              <a:rPr lang="en-US" sz="2600" b="1" dirty="0"/>
              <a:t>All analysis of the data is done with pivot tables from one spreadsheet.</a:t>
            </a:r>
          </a:p>
          <a:p>
            <a:endParaRPr lang="en-US" sz="2600" i="1" dirty="0"/>
          </a:p>
          <a:p>
            <a:r>
              <a:rPr lang="en-US" sz="3000" b="1" i="1" dirty="0"/>
              <a:t>Make as many </a:t>
            </a:r>
            <a:r>
              <a:rPr lang="en-US" sz="3000" b="1" i="1" dirty="0" smtClean="0"/>
              <a:t>pivot tables as </a:t>
            </a:r>
            <a:r>
              <a:rPr lang="en-US" sz="3000" b="1" i="1" dirty="0"/>
              <a:t>you need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By Account to reconcile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By Category to review with supervisor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By Employee to track salaries</a:t>
            </a:r>
            <a:endParaRPr lang="en-US" sz="2600" i="1" dirty="0"/>
          </a:p>
          <a:p>
            <a:r>
              <a:rPr lang="en-US" sz="3000" b="1" i="1" dirty="0">
                <a:solidFill>
                  <a:schemeClr val="tx1"/>
                </a:solidFill>
              </a:rPr>
              <a:t>Pivot </a:t>
            </a:r>
            <a:r>
              <a:rPr lang="en-US" sz="3000" b="1" i="1" dirty="0">
                <a:solidFill>
                  <a:schemeClr val="tx1"/>
                </a:solidFill>
              </a:rPr>
              <a:t>t</a:t>
            </a:r>
            <a:r>
              <a:rPr lang="en-US" sz="3000" b="1" i="1" dirty="0" smtClean="0">
                <a:solidFill>
                  <a:schemeClr val="tx1"/>
                </a:solidFill>
              </a:rPr>
              <a:t>able </a:t>
            </a:r>
            <a:r>
              <a:rPr lang="en-US" sz="3000" b="1" i="1" dirty="0">
                <a:solidFill>
                  <a:schemeClr val="tx1"/>
                </a:solidFill>
              </a:rPr>
              <a:t>t</a:t>
            </a:r>
            <a:r>
              <a:rPr lang="en-US" sz="3000" b="1" i="1" dirty="0" smtClean="0">
                <a:solidFill>
                  <a:schemeClr val="tx1"/>
                </a:solidFill>
              </a:rPr>
              <a:t>ools </a:t>
            </a:r>
            <a:r>
              <a:rPr lang="en-US" sz="3000" b="1" i="1" dirty="0">
                <a:solidFill>
                  <a:schemeClr val="tx1"/>
                </a:solidFill>
              </a:rPr>
              <a:t>include Design </a:t>
            </a:r>
            <a:r>
              <a:rPr lang="en-US" sz="3000" b="1" i="1" dirty="0" smtClean="0">
                <a:solidFill>
                  <a:schemeClr val="tx1"/>
                </a:solidFill>
              </a:rPr>
              <a:t>and </a:t>
            </a:r>
            <a:r>
              <a:rPr lang="en-US" sz="3000" b="1" i="1" dirty="0">
                <a:solidFill>
                  <a:schemeClr val="tx1"/>
                </a:solidFill>
              </a:rPr>
              <a:t>Analyze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Design is cosmetic for visual clarity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Analyze includes changing data source, adding </a:t>
            </a:r>
          </a:p>
          <a:p>
            <a:pPr marL="201168" lvl="1" indent="0">
              <a:buNone/>
            </a:pPr>
            <a:r>
              <a:rPr lang="en-US" sz="2600" dirty="0"/>
              <a:t>slicers (filters on steroids)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Image result for format as 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155" y="2501659"/>
            <a:ext cx="5080957" cy="37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0856"/>
          </a:xfrm>
        </p:spPr>
        <p:txBody>
          <a:bodyPr/>
          <a:lstStyle/>
          <a:p>
            <a:r>
              <a:rPr lang="en-US" b="1" dirty="0"/>
              <a:t>Slicers and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612" y="2727083"/>
            <a:ext cx="4572359" cy="3551796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97279" y="1772976"/>
            <a:ext cx="1043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Use in data entry ledger or pivot tables to filter and analyze data</a:t>
            </a:r>
          </a:p>
        </p:txBody>
      </p:sp>
      <p:pic>
        <p:nvPicPr>
          <p:cNvPr id="2052" name="Picture 4" descr="Image result for excel slicers and fil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52" y="2556178"/>
            <a:ext cx="9894853" cy="37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22" y="1000664"/>
            <a:ext cx="9624960" cy="724619"/>
          </a:xfrm>
        </p:spPr>
        <p:txBody>
          <a:bodyPr/>
          <a:lstStyle/>
          <a:p>
            <a:r>
              <a:rPr lang="en-US" b="1" dirty="0"/>
              <a:t>Excel and Pivot Table Training available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946" y="2484408"/>
            <a:ext cx="3070034" cy="428727"/>
          </a:xfrm>
        </p:spPr>
        <p:txBody>
          <a:bodyPr/>
          <a:lstStyle/>
          <a:p>
            <a:r>
              <a:rPr lang="en-US" b="1" u="sng" dirty="0"/>
              <a:t>SEMINARS &amp; WEBINARS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3247498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Pryor Seminars</a:t>
            </a:r>
          </a:p>
          <a:p>
            <a:r>
              <a:rPr lang="en-US" sz="2400" dirty="0">
                <a:hlinkClick r:id="rId2"/>
              </a:rPr>
              <a:t>https://www.pryor.com/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SkillPath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http://www.skillpath.com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onlc</a:t>
            </a:r>
            <a:r>
              <a:rPr lang="en-US" sz="2400" dirty="0"/>
              <a:t> Training Centers</a:t>
            </a:r>
          </a:p>
          <a:p>
            <a:r>
              <a:rPr lang="en-US" sz="2400" dirty="0">
                <a:hlinkClick r:id="rId4"/>
              </a:rPr>
              <a:t>https://www.onlc.com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6707" y="2484408"/>
            <a:ext cx="2804316" cy="428262"/>
          </a:xfrm>
        </p:spPr>
        <p:txBody>
          <a:bodyPr/>
          <a:lstStyle/>
          <a:p>
            <a:r>
              <a:rPr lang="en-US" b="1" u="sng" dirty="0"/>
              <a:t>FREE ONLINE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730023" y="3022673"/>
            <a:ext cx="4214903" cy="324749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Tube: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MyOnlineTrainingHub.com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Myexcelonline.com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CSU Campus Online Learning/</a:t>
            </a:r>
            <a:r>
              <a:rPr lang="en-US" sz="2400" dirty="0" err="1"/>
              <a:t>Skillport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54631" y="2484408"/>
            <a:ext cx="3248798" cy="428262"/>
          </a:xfrm>
        </p:spPr>
        <p:txBody>
          <a:bodyPr/>
          <a:lstStyle/>
          <a:p>
            <a:r>
              <a:rPr lang="en-US" b="1" u="sng" dirty="0"/>
              <a:t>ON CAMPUS TRAINING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944927" y="3022673"/>
            <a:ext cx="3786998" cy="31374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knowledgeable staff on campus for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Hire Professional Excel Trainers for your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Request Budget Office Support</a:t>
            </a:r>
          </a:p>
          <a:p>
            <a:endParaRPr lang="en-US" dirty="0"/>
          </a:p>
          <a:p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25390"/>
              </p:ext>
            </p:extLst>
          </p:nvPr>
        </p:nvGraphicFramePr>
        <p:xfrm>
          <a:off x="2596552" y="86264"/>
          <a:ext cx="64870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064">
                  <a:extLst>
                    <a:ext uri="{9D8B030D-6E8A-4147-A177-3AD203B41FA5}">
                      <a16:colId xmlns:a16="http://schemas.microsoft.com/office/drawing/2014/main" val="194245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TIP for maximum functionality of the Excel shadow budget: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Use the most up to date Excel version (Excel 16)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Use a PC not a MAC, not all Excel tools are available in a MAC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98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8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406" y="277893"/>
            <a:ext cx="10058400" cy="249881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FF0000"/>
                </a:solidFill>
                <a:hlinkClick r:id="rId3"/>
              </a:rPr>
              <a:t>Time for the </a:t>
            </a:r>
            <a:r>
              <a:rPr lang="en-US" sz="4900" b="1" dirty="0" err="1">
                <a:solidFill>
                  <a:srgbClr val="FF0000"/>
                </a:solidFill>
                <a:hlinkClick r:id="rId3"/>
              </a:rPr>
              <a:t>Kahoot</a:t>
            </a:r>
            <a:r>
              <a:rPr lang="en-US" sz="4900" b="1" dirty="0">
                <a:solidFill>
                  <a:srgbClr val="FF0000"/>
                </a:solidFill>
                <a:hlinkClick r:id="rId3"/>
              </a:rPr>
              <a:t>! Quiz…go to </a:t>
            </a:r>
            <a:r>
              <a:rPr lang="en-US" sz="4900" b="1" dirty="0" smtClean="0">
                <a:solidFill>
                  <a:srgbClr val="FF0000"/>
                </a:solidFill>
                <a:hlinkClick r:id="rId3"/>
              </a:rPr>
              <a:t>Kahoot.it</a:t>
            </a:r>
            <a:r>
              <a:rPr lang="en-US" sz="4900" b="1" dirty="0" smtClean="0">
                <a:solidFill>
                  <a:srgbClr val="FF0000"/>
                </a:solidFill>
              </a:rPr>
              <a:t/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And then </a:t>
            </a:r>
            <a:r>
              <a:rPr lang="en-US" b="1" dirty="0" smtClean="0"/>
              <a:t>to the </a:t>
            </a:r>
            <a:r>
              <a:rPr lang="en-US" b="1" dirty="0" smtClean="0"/>
              <a:t>shadow budget samples…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6410"/>
            <a:ext cx="11979479" cy="34149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Power </a:t>
            </a:r>
            <a:r>
              <a:rPr lang="en-US" sz="4000" b="1" dirty="0"/>
              <a:t>Point and Shadow Budget Samples are available at:</a:t>
            </a:r>
          </a:p>
          <a:p>
            <a:pPr marL="0" indent="0" algn="ctr">
              <a:buNone/>
            </a:pPr>
            <a:r>
              <a:rPr lang="en-US" sz="2800" dirty="0">
                <a:hlinkClick r:id="rId4"/>
              </a:rPr>
              <a:t>https://www.csusm.edu/par/budgettrackingandreconciliation.html\</a:t>
            </a:r>
            <a:endParaRPr lang="en-US" sz="2800" dirty="0"/>
          </a:p>
          <a:p>
            <a:pPr marL="0" indent="0" algn="ctr">
              <a:buNone/>
            </a:pPr>
            <a:endParaRPr lang="en-US" sz="2800" b="1" i="1" dirty="0" smtClean="0"/>
          </a:p>
          <a:p>
            <a:pPr marL="0" indent="0" algn="ctr">
              <a:buNone/>
            </a:pPr>
            <a:r>
              <a:rPr lang="en-US" sz="1600" b="1" i="1" dirty="0" smtClean="0"/>
              <a:t>Presentation </a:t>
            </a:r>
            <a:r>
              <a:rPr lang="en-US" sz="1600" b="1" i="1" dirty="0"/>
              <a:t>by CSU San </a:t>
            </a:r>
            <a:r>
              <a:rPr lang="en-US" sz="1600" b="1" i="1" dirty="0" smtClean="0"/>
              <a:t>Marcos </a:t>
            </a:r>
          </a:p>
          <a:p>
            <a:pPr marL="0" indent="0" algn="ctr">
              <a:buNone/>
            </a:pPr>
            <a:r>
              <a:rPr lang="en-US" sz="1600" b="1" i="1" dirty="0" smtClean="0"/>
              <a:t>at the </a:t>
            </a:r>
            <a:r>
              <a:rPr lang="en-US" sz="1600" b="1" i="1" dirty="0" smtClean="0">
                <a:hlinkClick r:id="rId5"/>
              </a:rPr>
              <a:t>Academic Resources Conference </a:t>
            </a:r>
            <a:r>
              <a:rPr lang="en-US" sz="1600" b="1" i="1" dirty="0" smtClean="0"/>
              <a:t>(ARC) </a:t>
            </a:r>
            <a:r>
              <a:rPr lang="en-US" sz="1600" b="1" i="1" dirty="0" smtClean="0"/>
              <a:t>May 30, 2019</a:t>
            </a:r>
            <a:endParaRPr lang="en-US" sz="1050" b="1" i="1" dirty="0"/>
          </a:p>
          <a:p>
            <a:pPr marL="0" indent="0" algn="ctr">
              <a:buNone/>
            </a:pPr>
            <a:r>
              <a:rPr lang="en-US" dirty="0"/>
              <a:t>Amy Armstrong, Kim Kamrath, Robin Martens, Janet Morris, Maria Rasimas </a:t>
            </a:r>
          </a:p>
          <a:p>
            <a:pPr marL="0" indent="0" algn="ct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44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3" y="5172890"/>
            <a:ext cx="11538857" cy="1132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We will have a quiz at the end of the Power Point </a:t>
            </a:r>
            <a:endParaRPr lang="en-US" sz="3200" b="1" dirty="0"/>
          </a:p>
          <a:p>
            <a:pPr marL="0" indent="0">
              <a:buNone/>
            </a:pPr>
            <a:r>
              <a:rPr lang="en-US" sz="3600" dirty="0"/>
              <a:t>Join with the </a:t>
            </a:r>
            <a:r>
              <a:rPr lang="en-US" sz="3600" b="1" dirty="0" err="1"/>
              <a:t>Kahoot</a:t>
            </a:r>
            <a:r>
              <a:rPr lang="en-US" sz="3600" b="1" dirty="0"/>
              <a:t>! app</a:t>
            </a:r>
            <a:r>
              <a:rPr lang="en-US" sz="3600" dirty="0"/>
              <a:t> or at </a:t>
            </a:r>
            <a:r>
              <a:rPr lang="en-US" sz="3600" b="1" dirty="0"/>
              <a:t>kahoot.it (no app needed)</a:t>
            </a:r>
            <a:endParaRPr lang="en-US" sz="5400" b="1" dirty="0"/>
          </a:p>
        </p:txBody>
      </p:sp>
      <p:pic>
        <p:nvPicPr>
          <p:cNvPr id="1026" name="Picture 2" descr="Brown And Black Welcome Bulletin 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2" y="0"/>
            <a:ext cx="7558052" cy="50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429" y="32862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‘Shadow’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737360"/>
            <a:ext cx="11363007" cy="44822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It’s a </a:t>
            </a:r>
            <a:r>
              <a:rPr lang="en-US" sz="2800" b="1" dirty="0">
                <a:solidFill>
                  <a:schemeClr val="tx1"/>
                </a:solidFill>
              </a:rPr>
              <a:t>BUDGET MANAGEMENT SYSTEM </a:t>
            </a:r>
            <a:r>
              <a:rPr lang="en-US" sz="2800" b="1" dirty="0"/>
              <a:t>using </a:t>
            </a:r>
            <a:r>
              <a:rPr lang="en-US" sz="2800" b="1" dirty="0" smtClean="0"/>
              <a:t>an Excel Workbook</a:t>
            </a:r>
            <a:endParaRPr lang="en-US" sz="2800" b="1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CSUSM nicknamed it the </a:t>
            </a:r>
            <a:r>
              <a:rPr lang="en-US" sz="2000" dirty="0"/>
              <a:t>‘Shadow’ budget because it shadows our financial software </a:t>
            </a:r>
            <a:r>
              <a:rPr lang="en-US" sz="2000" dirty="0" smtClean="0"/>
              <a:t>system.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Similar </a:t>
            </a:r>
            <a:r>
              <a:rPr lang="en-US" sz="2000" dirty="0"/>
              <a:t>to Quicken or other budget management tools but with Excel’s flexibility and customization. </a:t>
            </a:r>
          </a:p>
          <a:p>
            <a:pPr marL="201168" lvl="1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The sample workbook we will share with you starts with one data entry spreadsheet </a:t>
            </a:r>
            <a:endParaRPr lang="en-US" sz="2800" b="1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ormatted </a:t>
            </a:r>
            <a:r>
              <a:rPr lang="en-US" sz="2000" dirty="0"/>
              <a:t>as a table (much like a checkbook ledger).  </a:t>
            </a:r>
            <a:endParaRPr lang="en-US" sz="20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Pivots </a:t>
            </a:r>
            <a:r>
              <a:rPr lang="en-US" sz="2000" dirty="0"/>
              <a:t>are then created on additional worksheets to analyze the data. </a:t>
            </a:r>
            <a:endParaRPr lang="en-US" sz="20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You </a:t>
            </a:r>
            <a:r>
              <a:rPr lang="en-US" sz="2000" dirty="0"/>
              <a:t>can easily add as many pivots as you want in order to analyze in multiple ways.</a:t>
            </a:r>
          </a:p>
          <a:p>
            <a:pPr marL="201168" lvl="1" indent="0">
              <a:buNone/>
            </a:pPr>
            <a:r>
              <a:rPr lang="en-US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We use similar Excel workbooks for other sources of data as well.  </a:t>
            </a:r>
            <a:endParaRPr lang="en-US" sz="2800" b="1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Pivots </a:t>
            </a:r>
            <a:r>
              <a:rPr lang="en-US" sz="2000" dirty="0"/>
              <a:t>can be used to analyze any data set such as enrollment schedules, csv data downloads, HR actuals, etc.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Pivot tables </a:t>
            </a:r>
            <a:r>
              <a:rPr lang="en-US" sz="2800" b="1" dirty="0"/>
              <a:t>are a powerful Excel tool that makes analysis more efficient and accurate</a:t>
            </a:r>
            <a:r>
              <a:rPr lang="en-US" sz="2800" b="1" dirty="0" smtClean="0"/>
              <a:t>.</a:t>
            </a:r>
          </a:p>
          <a:p>
            <a:pPr lvl="3"/>
            <a:r>
              <a:rPr lang="en-US" sz="2000" dirty="0" smtClean="0"/>
              <a:t>Pivot tables are like filters on steroids!</a:t>
            </a:r>
          </a:p>
        </p:txBody>
      </p:sp>
    </p:spTree>
    <p:extLst>
      <p:ext uri="{BB962C8B-B14F-4D97-AF65-F5344CB8AC3E}">
        <p14:creationId xmlns:p14="http://schemas.microsoft.com/office/powerpoint/2010/main" val="2147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A7D3-3C48-4A0F-BB6C-90FBA328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do we use a ‘SHADOW’ Budget?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590EB-CAEF-4582-92E5-B70F3602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06" y="1737361"/>
            <a:ext cx="11015932" cy="45167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lvl="1" indent="0">
              <a:spcBef>
                <a:spcPts val="100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 shadow budget?</a:t>
            </a:r>
          </a:p>
          <a:p>
            <a:pPr marL="5715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RECONCILING</a:t>
            </a:r>
            <a:r>
              <a:rPr lang="en-US" sz="2400" dirty="0"/>
              <a:t> - </a:t>
            </a:r>
            <a:r>
              <a:rPr lang="en-US" sz="2400" dirty="0"/>
              <a:t>R</a:t>
            </a:r>
            <a:r>
              <a:rPr lang="en-US" sz="2400" dirty="0" smtClean="0"/>
              <a:t>econcile </a:t>
            </a:r>
            <a:r>
              <a:rPr lang="en-US" sz="2400" dirty="0"/>
              <a:t>revenue and </a:t>
            </a:r>
            <a:r>
              <a:rPr lang="en-US" sz="2400" dirty="0" smtClean="0"/>
              <a:t>expenses monthly </a:t>
            </a:r>
            <a:r>
              <a:rPr lang="en-US" sz="2400" dirty="0"/>
              <a:t>against “the bank” in our case, </a:t>
            </a:r>
            <a:r>
              <a:rPr lang="en-US" sz="2400" b="1" dirty="0"/>
              <a:t>Data </a:t>
            </a:r>
            <a:r>
              <a:rPr lang="en-US" sz="2400" b="1" dirty="0" smtClean="0"/>
              <a:t>Warehouse, </a:t>
            </a:r>
            <a:r>
              <a:rPr lang="en-US" sz="2400" dirty="0" smtClean="0"/>
              <a:t>with </a:t>
            </a:r>
            <a:r>
              <a:rPr lang="en-US" sz="2400" dirty="0"/>
              <a:t>EASE!</a:t>
            </a:r>
          </a:p>
          <a:p>
            <a:pPr marL="5715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TRACKING</a:t>
            </a:r>
            <a:r>
              <a:rPr lang="en-US" sz="2400" dirty="0"/>
              <a:t> </a:t>
            </a:r>
            <a:r>
              <a:rPr lang="en-US" sz="2400" dirty="0" smtClean="0"/>
              <a:t>– Manage multiple </a:t>
            </a:r>
            <a:r>
              <a:rPr lang="en-US" sz="2400" dirty="0"/>
              <a:t>fund sources, professional development funds, </a:t>
            </a:r>
            <a:r>
              <a:rPr lang="en-US" sz="2400" dirty="0" smtClean="0"/>
              <a:t>faculty funds, O&amp;E</a:t>
            </a:r>
            <a:r>
              <a:rPr lang="en-US" sz="2400" dirty="0"/>
              <a:t>, salaries, </a:t>
            </a:r>
            <a:r>
              <a:rPr lang="en-US" sz="2400" dirty="0" smtClean="0"/>
              <a:t>with </a:t>
            </a:r>
            <a:r>
              <a:rPr lang="en-US" sz="2400" dirty="0"/>
              <a:t>EASE!</a:t>
            </a:r>
          </a:p>
          <a:p>
            <a:pPr marL="5715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FORECASTING</a:t>
            </a:r>
            <a:r>
              <a:rPr lang="en-US" sz="2400" dirty="0"/>
              <a:t> </a:t>
            </a:r>
            <a:r>
              <a:rPr lang="en-US" sz="2400" dirty="0" smtClean="0"/>
              <a:t>– Projecting &amp; revising </a:t>
            </a:r>
            <a:r>
              <a:rPr lang="en-US" sz="2400" dirty="0"/>
              <a:t>monthly, mid-year and fiscal year end by fund, department, account, category, tags</a:t>
            </a:r>
            <a:r>
              <a:rPr lang="en-US" sz="2400" dirty="0" smtClean="0"/>
              <a:t>, </a:t>
            </a:r>
            <a:r>
              <a:rPr lang="en-US" sz="2400" dirty="0"/>
              <a:t>with EASE!</a:t>
            </a:r>
          </a:p>
          <a:p>
            <a:pPr marL="571500" lvl="2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No more multiple </a:t>
            </a:r>
            <a:r>
              <a:rPr lang="en-US" sz="2400" b="1" dirty="0" smtClean="0"/>
              <a:t>spreadsheets and workbooks </a:t>
            </a:r>
            <a:r>
              <a:rPr lang="en-US" sz="2400" dirty="0" smtClean="0"/>
              <a:t>to manage and analyze</a:t>
            </a:r>
            <a:r>
              <a:rPr lang="en-US" sz="2400" dirty="0"/>
              <a:t>, keep everything in one workbook. </a:t>
            </a:r>
            <a:r>
              <a:rPr lang="en-US" sz="2400" dirty="0" smtClean="0"/>
              <a:t>Use </a:t>
            </a:r>
            <a:r>
              <a:rPr lang="en-US" sz="2400" dirty="0"/>
              <a:t>one set of data to analyze in multiple ways, create reports, comparisons, historical analysis, again, with EASE!</a:t>
            </a:r>
          </a:p>
        </p:txBody>
      </p:sp>
    </p:spTree>
    <p:extLst>
      <p:ext uri="{BB962C8B-B14F-4D97-AF65-F5344CB8AC3E}">
        <p14:creationId xmlns:p14="http://schemas.microsoft.com/office/powerpoint/2010/main" val="30940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it Important to RECONCILE?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264" y="2011680"/>
            <a:ext cx="6817074" cy="422521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Know current financial </a:t>
            </a:r>
            <a:r>
              <a:rPr lang="en-US" sz="2800" b="1" dirty="0"/>
              <a:t>status </a:t>
            </a:r>
            <a:r>
              <a:rPr lang="en-US" sz="2800" dirty="0"/>
              <a:t>is in ‘real’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Protects the resources </a:t>
            </a:r>
            <a:r>
              <a:rPr lang="en-US" sz="2800" dirty="0"/>
              <a:t>of the University by being good stewards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Catch errors </a:t>
            </a:r>
            <a:r>
              <a:rPr lang="en-US" sz="2800" dirty="0"/>
              <a:t>such as transposing numbers and charging incorrect departments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Confirm budget </a:t>
            </a:r>
            <a:r>
              <a:rPr lang="en-US" sz="2800" b="1" dirty="0" smtClean="0"/>
              <a:t>and expenses </a:t>
            </a:r>
            <a:r>
              <a:rPr lang="en-US" sz="2800" dirty="0" smtClean="0"/>
              <a:t>have been recorded and are correct  </a:t>
            </a: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38" y="2011680"/>
            <a:ext cx="5288662" cy="39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it important to FORECAST?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79" y="1845734"/>
            <a:ext cx="11015931" cy="4023360"/>
          </a:xfrm>
        </p:spPr>
        <p:txBody>
          <a:bodyPr>
            <a:normAutofit fontScale="85000" lnSpcReduction="20000"/>
          </a:bodyPr>
          <a:lstStyle/>
          <a:p>
            <a:endParaRPr lang="en-US" sz="2600" dirty="0"/>
          </a:p>
          <a:p>
            <a:r>
              <a:rPr lang="en-US" sz="3000" b="1" dirty="0"/>
              <a:t>Forecasting is a projection of the total revenues and expenses through the end of the fiscal year.  </a:t>
            </a:r>
          </a:p>
          <a:p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Confirm funds will end the fiscal year “on target” and in good financial health.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Project multiple fund sources, professional development funds, salaries, O&amp;E, etc. Know exactly what has been spent and what is available to spend quickly and accurately.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Easy monthly, mid-year, and annual reporting</a:t>
            </a:r>
            <a:r>
              <a:rPr lang="en-US" sz="2800" dirty="0" smtClean="0"/>
              <a:t>.</a:t>
            </a:r>
          </a:p>
          <a:p>
            <a:pPr marL="201168" lvl="1" indent="0">
              <a:buNone/>
            </a:pPr>
            <a:r>
              <a:rPr lang="en-US" sz="2600" dirty="0" smtClean="0"/>
              <a:t> </a:t>
            </a:r>
            <a:endParaRPr lang="en-US" sz="2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168" y="4494607"/>
            <a:ext cx="2755391" cy="18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Advantages of using this shadow budget: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90056"/>
            <a:ext cx="10058400" cy="3779037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383540" lvl="1">
              <a:buFont typeface="Arial" panose="020B0604020202020204" pitchFamily="34" charset="0"/>
              <a:buChar char="•"/>
            </a:pPr>
            <a:r>
              <a:rPr lang="en-US" sz="2400" b="1" dirty="0"/>
              <a:t>CUSTOMIZABLE</a:t>
            </a:r>
            <a:r>
              <a:rPr lang="en-US" sz="2400" dirty="0"/>
              <a:t> – add columns as needed for additional analysis</a:t>
            </a:r>
            <a:endParaRPr lang="en-US" dirty="0"/>
          </a:p>
          <a:p>
            <a:pPr marL="383540" lvl="1">
              <a:buFont typeface="Arial" panose="020B0604020202020204" pitchFamily="34" charset="0"/>
              <a:buChar char="•"/>
            </a:pPr>
            <a:endParaRPr lang="en-US" sz="2400" dirty="0">
              <a:cs typeface="Calibri" panose="020F0502020204030204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z="2400" b="1" dirty="0"/>
              <a:t>ACCESSIBLE</a:t>
            </a:r>
            <a:r>
              <a:rPr lang="en-US" sz="2400" dirty="0"/>
              <a:t> – no licensing fees, most people have access to Excel, Excel 16 and PC use</a:t>
            </a:r>
            <a:endParaRPr lang="en-US" sz="2400" dirty="0">
              <a:cs typeface="Calibri" panose="020F0502020204030204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endParaRPr lang="en-US" sz="2400" dirty="0">
              <a:cs typeface="Calibri" panose="020F0502020204030204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z="2400" b="1" dirty="0"/>
              <a:t>SHAREABLE</a:t>
            </a:r>
            <a:r>
              <a:rPr lang="en-US" sz="2400" dirty="0"/>
              <a:t> – Use in shared files or SharePoint</a:t>
            </a:r>
            <a:endParaRPr lang="en-US" sz="2400" dirty="0">
              <a:cs typeface="Calibri" panose="020F0502020204030204"/>
            </a:endParaRPr>
          </a:p>
          <a:p>
            <a:pPr marL="200660" lvl="1" indent="0">
              <a:buNone/>
            </a:pPr>
            <a:endParaRPr lang="en-US" sz="2400" dirty="0">
              <a:cs typeface="Calibri" panose="020F0502020204030204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Increase accuracy &amp; efficiency </a:t>
            </a:r>
            <a:r>
              <a:rPr lang="en-US" sz="2400" dirty="0" smtClean="0"/>
              <a:t>– </a:t>
            </a:r>
            <a:r>
              <a:rPr lang="en-US" sz="2400" dirty="0"/>
              <a:t>quick and easy analysis in multiple ways</a:t>
            </a:r>
            <a:endParaRPr lang="en-US" sz="2400" dirty="0">
              <a:cs typeface="Calibri" panose="020F0502020204030204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endParaRPr lang="en-US" sz="2400" dirty="0">
              <a:cs typeface="Calibri" panose="020F0502020204030204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z="2400" b="1" dirty="0"/>
              <a:t>Increases Excel skills overall </a:t>
            </a:r>
            <a:r>
              <a:rPr lang="en-US" sz="2400" dirty="0"/>
              <a:t>– more than just budget</a:t>
            </a:r>
            <a:endParaRPr lang="en-US" sz="2400" dirty="0">
              <a:cs typeface="Calibri" panose="020F0502020204030204"/>
            </a:endParaRPr>
          </a:p>
          <a:p>
            <a:pPr marL="200660" lvl="1" indent="0">
              <a:buNone/>
            </a:pPr>
            <a:endParaRPr lang="en-US" sz="2400" b="1" dirty="0">
              <a:cs typeface="Calibri" panose="020F0502020204030204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z="2400" b="1" dirty="0"/>
              <a:t>Reduces </a:t>
            </a:r>
            <a:r>
              <a:rPr lang="en-US" sz="2400" b="1" dirty="0" smtClean="0"/>
              <a:t>multiple </a:t>
            </a:r>
            <a:r>
              <a:rPr lang="en-US" sz="2400" b="1" dirty="0"/>
              <a:t>data </a:t>
            </a:r>
            <a:r>
              <a:rPr lang="en-US" sz="2400" dirty="0"/>
              <a:t>entry spreadsheets</a:t>
            </a:r>
            <a:endParaRPr lang="en-US" sz="2400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713" y="4696222"/>
            <a:ext cx="2537892" cy="15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Excel tools to get to know: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2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FORMAT AS A 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QUICK ACCESS TOOLBAR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REFRESH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VALIDATION TABLES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CONDITIONAL FORMATTING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PIVOT TABLES &amp; PIVOT TABLE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SLICERS &amp; FILTERS</a:t>
            </a:r>
          </a:p>
          <a:p>
            <a:pPr marL="201168" lvl="1" indent="0"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96" y="2437570"/>
            <a:ext cx="5068591" cy="28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Format as a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516776"/>
            <a:ext cx="10058400" cy="335231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Using the table format in your Excel spreadsheet eliminates the need to insert lines.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Filter to your fund or department and just add a new line on the bottom by entering data.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Totals at the top include only what is filtered or everything if you </a:t>
            </a:r>
            <a:r>
              <a:rPr lang="en-US" sz="2400" dirty="0" err="1"/>
              <a:t>unfilter</a:t>
            </a:r>
            <a:r>
              <a:rPr lang="en-US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It’s like having multiple spreadsheets in one place.</a:t>
            </a:r>
          </a:p>
        </p:txBody>
      </p:sp>
      <p:sp>
        <p:nvSpPr>
          <p:cNvPr id="4" name="AutoShape 2" descr="Image result for format as ta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087" y="404463"/>
            <a:ext cx="4144556" cy="23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E677CB23818448461249BF945F4D0" ma:contentTypeVersion="4" ma:contentTypeDescription="Create a new document." ma:contentTypeScope="" ma:versionID="cf1eb2c39592b05a6a6e76d0ad63c411">
  <xsd:schema xmlns:xsd="http://www.w3.org/2001/XMLSchema" xmlns:xs="http://www.w3.org/2001/XMLSchema" xmlns:p="http://schemas.microsoft.com/office/2006/metadata/properties" xmlns:ns2="c9753907-845b-4047-9ab9-9ef1e2b5e0e3" xmlns:ns3="0265d507-0bbf-4851-a569-3f6d46e03297" targetNamespace="http://schemas.microsoft.com/office/2006/metadata/properties" ma:root="true" ma:fieldsID="7881286e0c69ef6744e452d271fc882d" ns2:_="" ns3:_="">
    <xsd:import namespace="c9753907-845b-4047-9ab9-9ef1e2b5e0e3"/>
    <xsd:import namespace="0265d507-0bbf-4851-a569-3f6d46e032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53907-845b-4047-9ab9-9ef1e2b5e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5d507-0bbf-4851-a569-3f6d46e032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ACEACA-018E-4839-8D70-B0D9B4ADBA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D7F07D-885C-4F82-BCDD-0553B06C9F7F}">
  <ds:schemaRefs>
    <ds:schemaRef ds:uri="http://schemas.openxmlformats.org/package/2006/metadata/core-properties"/>
    <ds:schemaRef ds:uri="http://schemas.microsoft.com/office/2006/documentManagement/types"/>
    <ds:schemaRef ds:uri="0265d507-0bbf-4851-a569-3f6d46e03297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c9753907-845b-4047-9ab9-9ef1e2b5e0e3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E357EC-F258-41E5-810E-51D591887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53907-845b-4047-9ab9-9ef1e2b5e0e3"/>
    <ds:schemaRef ds:uri="0265d507-0bbf-4851-a569-3f6d46e03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703</TotalTime>
  <Words>980</Words>
  <Application>Microsoft Office PowerPoint</Application>
  <PresentationFormat>Widescreen</PresentationFormat>
  <Paragraphs>156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Budget Tracking &amp; Reconciliation with PIVOT TABLES</vt:lpstr>
      <vt:lpstr>PowerPoint Presentation</vt:lpstr>
      <vt:lpstr>What is the ‘Shadow’ Budget</vt:lpstr>
      <vt:lpstr>Why do we use a ‘SHADOW’ Budget?</vt:lpstr>
      <vt:lpstr>Why is it Important to RECONCILE?</vt:lpstr>
      <vt:lpstr>Why is it important to FORECAST?</vt:lpstr>
      <vt:lpstr>Advantages of using this shadow budget:</vt:lpstr>
      <vt:lpstr>Excel tools to get to know:</vt:lpstr>
      <vt:lpstr>Format as a Table</vt:lpstr>
      <vt:lpstr>Quick Access Toolbar</vt:lpstr>
      <vt:lpstr>   Refresh</vt:lpstr>
      <vt:lpstr>Validation Tables</vt:lpstr>
      <vt:lpstr>Conditional Formatting</vt:lpstr>
      <vt:lpstr>Pivot Tables and Pivot Tools</vt:lpstr>
      <vt:lpstr>Slicers and Filters</vt:lpstr>
      <vt:lpstr>Excel and Pivot Table Training available</vt:lpstr>
      <vt:lpstr>Time for the Kahoot! Quiz…go to Kahoot.it   And then to the shadow budget samples…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Tracking &amp; Reconciliation with PIVOT TABLES</dc:title>
  <dc:creator>Maria Rasimas</dc:creator>
  <cp:lastModifiedBy>Maria Rasimas</cp:lastModifiedBy>
  <cp:revision>75</cp:revision>
  <dcterms:modified xsi:type="dcterms:W3CDTF">2019-05-17T20:06:42Z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0x010100AF4E677CB23818448461249BF945F4D0</vt:lpwstr>
  </property>
  <property fmtid="{D5CDD505-2E9C-101B-9397-08002B2CF9AE}" pid="3" name="AuthorIds_UIVersion_4608">
    <vt:lpwstr>6</vt:lpwstr>
  </property>
</Properties>
</file>