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4"/>
  </p:sldMasterIdLst>
  <p:notesMasterIdLst>
    <p:notesMasterId r:id="rId28"/>
  </p:notesMasterIdLst>
  <p:sldIdLst>
    <p:sldId id="256" r:id="rId5"/>
    <p:sldId id="266" r:id="rId6"/>
    <p:sldId id="306" r:id="rId7"/>
    <p:sldId id="301" r:id="rId8"/>
    <p:sldId id="302" r:id="rId9"/>
    <p:sldId id="305" r:id="rId10"/>
    <p:sldId id="334" r:id="rId11"/>
    <p:sldId id="335" r:id="rId12"/>
    <p:sldId id="291" r:id="rId13"/>
    <p:sldId id="336" r:id="rId14"/>
    <p:sldId id="292" r:id="rId15"/>
    <p:sldId id="307" r:id="rId16"/>
    <p:sldId id="338" r:id="rId17"/>
    <p:sldId id="339" r:id="rId18"/>
    <p:sldId id="344" r:id="rId19"/>
    <p:sldId id="345" r:id="rId20"/>
    <p:sldId id="341" r:id="rId21"/>
    <p:sldId id="343" r:id="rId22"/>
    <p:sldId id="286" r:id="rId23"/>
    <p:sldId id="287" r:id="rId24"/>
    <p:sldId id="333" r:id="rId25"/>
    <p:sldId id="280" r:id="rId26"/>
    <p:sldId id="337" r:id="rId27"/>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278DE1-0D73-70D1-367F-2E7AA54C0D24}" v="225" dt="2019-09-16T12:38:14.903"/>
    <p1510:client id="{8D92332B-9FC7-4545-B0F5-9C2F4B3136DA}" v="101" dt="2019-09-28T23:08:04.9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584" autoAdjust="0"/>
  </p:normalViewPr>
  <p:slideViewPr>
    <p:cSldViewPr>
      <p:cViewPr varScale="1">
        <p:scale>
          <a:sx n="113" d="100"/>
          <a:sy n="113" d="100"/>
        </p:scale>
        <p:origin x="144" y="77"/>
      </p:cViewPr>
      <p:guideLst>
        <p:guide orient="horz" pos="2160"/>
        <p:guide pos="2880"/>
      </p:guideLst>
    </p:cSldViewPr>
  </p:slideViewPr>
  <p:notesTextViewPr>
    <p:cViewPr>
      <p:scale>
        <a:sx n="1" d="1"/>
        <a:sy n="1" d="1"/>
      </p:scale>
      <p:origin x="0" y="0"/>
    </p:cViewPr>
  </p:notesTextViewPr>
  <p:notesViewPr>
    <p:cSldViewPr>
      <p:cViewPr varScale="1">
        <p:scale>
          <a:sx n="53" d="100"/>
          <a:sy n="53" d="100"/>
        </p:scale>
        <p:origin x="2648"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Rasimas" userId="S::mrasimas@csusm.edu::66e27636-4adb-43b8-b0ad-581453be3b75" providerId="AD" clId="Web-{55278DE1-0D73-70D1-367F-2E7AA54C0D24}"/>
    <pc:docChg chg="addSld modSld">
      <pc:chgData name="Maria Rasimas" userId="S::mrasimas@csusm.edu::66e27636-4adb-43b8-b0ad-581453be3b75" providerId="AD" clId="Web-{55278DE1-0D73-70D1-367F-2E7AA54C0D24}" dt="2019-09-16T12:38:14.903" v="224"/>
      <pc:docMkLst>
        <pc:docMk/>
      </pc:docMkLst>
      <pc:sldChg chg="addSp delSp modSp">
        <pc:chgData name="Maria Rasimas" userId="S::mrasimas@csusm.edu::66e27636-4adb-43b8-b0ad-581453be3b75" providerId="AD" clId="Web-{55278DE1-0D73-70D1-367F-2E7AA54C0D24}" dt="2019-09-16T12:38:14.903" v="224"/>
        <pc:sldMkLst>
          <pc:docMk/>
          <pc:sldMk cId="3195165473" sldId="337"/>
        </pc:sldMkLst>
        <pc:spChg chg="del">
          <ac:chgData name="Maria Rasimas" userId="S::mrasimas@csusm.edu::66e27636-4adb-43b8-b0ad-581453be3b75" providerId="AD" clId="Web-{55278DE1-0D73-70D1-367F-2E7AA54C0D24}" dt="2019-09-16T12:38:14.903" v="224"/>
          <ac:spMkLst>
            <pc:docMk/>
            <pc:sldMk cId="3195165473" sldId="337"/>
            <ac:spMk id="2" creationId="{00000000-0000-0000-0000-000000000000}"/>
          </ac:spMkLst>
        </pc:spChg>
        <pc:spChg chg="add mod">
          <ac:chgData name="Maria Rasimas" userId="S::mrasimas@csusm.edu::66e27636-4adb-43b8-b0ad-581453be3b75" providerId="AD" clId="Web-{55278DE1-0D73-70D1-367F-2E7AA54C0D24}" dt="2019-09-16T12:38:14.903" v="224"/>
          <ac:spMkLst>
            <pc:docMk/>
            <pc:sldMk cId="3195165473" sldId="337"/>
            <ac:spMk id="7" creationId="{BEE237B8-77D2-4EA8-AAE9-8C1C14F6118C}"/>
          </ac:spMkLst>
        </pc:spChg>
      </pc:sldChg>
      <pc:sldChg chg="addSp delSp modSp new mod setBg">
        <pc:chgData name="Maria Rasimas" userId="S::mrasimas@csusm.edu::66e27636-4adb-43b8-b0ad-581453be3b75" providerId="AD" clId="Web-{55278DE1-0D73-70D1-367F-2E7AA54C0D24}" dt="2019-09-16T12:36:28.699" v="223"/>
        <pc:sldMkLst>
          <pc:docMk/>
          <pc:sldMk cId="3613706447" sldId="338"/>
        </pc:sldMkLst>
        <pc:spChg chg="mod">
          <ac:chgData name="Maria Rasimas" userId="S::mrasimas@csusm.edu::66e27636-4adb-43b8-b0ad-581453be3b75" providerId="AD" clId="Web-{55278DE1-0D73-70D1-367F-2E7AA54C0D24}" dt="2019-09-16T12:36:28.699" v="223"/>
          <ac:spMkLst>
            <pc:docMk/>
            <pc:sldMk cId="3613706447" sldId="338"/>
            <ac:spMk id="2" creationId="{A49AD383-CEE8-4A90-BB73-D2DFED97B08B}"/>
          </ac:spMkLst>
        </pc:spChg>
        <pc:spChg chg="del mod">
          <ac:chgData name="Maria Rasimas" userId="S::mrasimas@csusm.edu::66e27636-4adb-43b8-b0ad-581453be3b75" providerId="AD" clId="Web-{55278DE1-0D73-70D1-367F-2E7AA54C0D24}" dt="2019-09-16T12:35:58.590" v="218"/>
          <ac:spMkLst>
            <pc:docMk/>
            <pc:sldMk cId="3613706447" sldId="338"/>
            <ac:spMk id="3" creationId="{82D67270-DBDA-45F8-978C-B763E561A508}"/>
          </ac:spMkLst>
        </pc:spChg>
        <pc:spChg chg="add del">
          <ac:chgData name="Maria Rasimas" userId="S::mrasimas@csusm.edu::66e27636-4adb-43b8-b0ad-581453be3b75" providerId="AD" clId="Web-{55278DE1-0D73-70D1-367F-2E7AA54C0D24}" dt="2019-09-16T12:36:28.637" v="222"/>
          <ac:spMkLst>
            <pc:docMk/>
            <pc:sldMk cId="3613706447" sldId="338"/>
            <ac:spMk id="6" creationId="{1B0A7D14-7B67-4022-A8BE-1CCD4A0F1B06}"/>
          </ac:spMkLst>
        </pc:spChg>
        <pc:spChg chg="add del">
          <ac:chgData name="Maria Rasimas" userId="S::mrasimas@csusm.edu::66e27636-4adb-43b8-b0ad-581453be3b75" providerId="AD" clId="Web-{55278DE1-0D73-70D1-367F-2E7AA54C0D24}" dt="2019-09-16T12:36:28.637" v="222"/>
          <ac:spMkLst>
            <pc:docMk/>
            <pc:sldMk cId="3613706447" sldId="338"/>
            <ac:spMk id="7" creationId="{AB09A9E8-BF27-4613-A775-071F082083A9}"/>
          </ac:spMkLst>
        </pc:spChg>
        <pc:spChg chg="add del">
          <ac:chgData name="Maria Rasimas" userId="S::mrasimas@csusm.edu::66e27636-4adb-43b8-b0ad-581453be3b75" providerId="AD" clId="Web-{55278DE1-0D73-70D1-367F-2E7AA54C0D24}" dt="2019-09-16T12:36:28.637" v="222"/>
          <ac:spMkLst>
            <pc:docMk/>
            <pc:sldMk cId="3613706447" sldId="338"/>
            <ac:spMk id="8" creationId="{C3AFE299-6F79-44AF-9A77-2DC2DC1F8461}"/>
          </ac:spMkLst>
        </pc:spChg>
        <pc:spChg chg="add del">
          <ac:chgData name="Maria Rasimas" userId="S::mrasimas@csusm.edu::66e27636-4adb-43b8-b0ad-581453be3b75" providerId="AD" clId="Web-{55278DE1-0D73-70D1-367F-2E7AA54C0D24}" dt="2019-09-16T12:36:25.590" v="220"/>
          <ac:spMkLst>
            <pc:docMk/>
            <pc:sldMk cId="3613706447" sldId="338"/>
            <ac:spMk id="9" creationId="{1B0A7D14-7B67-4022-A8BE-1CCD4A0F1B06}"/>
          </ac:spMkLst>
        </pc:spChg>
        <pc:spChg chg="add">
          <ac:chgData name="Maria Rasimas" userId="S::mrasimas@csusm.edu::66e27636-4adb-43b8-b0ad-581453be3b75" providerId="AD" clId="Web-{55278DE1-0D73-70D1-367F-2E7AA54C0D24}" dt="2019-09-16T12:36:28.699" v="223"/>
          <ac:spMkLst>
            <pc:docMk/>
            <pc:sldMk cId="3613706447" sldId="338"/>
            <ac:spMk id="10" creationId="{1B0A7D14-7B67-4022-A8BE-1CCD4A0F1B06}"/>
          </ac:spMkLst>
        </pc:spChg>
        <pc:spChg chg="add del">
          <ac:chgData name="Maria Rasimas" userId="S::mrasimas@csusm.edu::66e27636-4adb-43b8-b0ad-581453be3b75" providerId="AD" clId="Web-{55278DE1-0D73-70D1-367F-2E7AA54C0D24}" dt="2019-09-16T12:36:25.590" v="220"/>
          <ac:spMkLst>
            <pc:docMk/>
            <pc:sldMk cId="3613706447" sldId="338"/>
            <ac:spMk id="11" creationId="{AB09A9E8-BF27-4613-A775-071F082083A9}"/>
          </ac:spMkLst>
        </pc:spChg>
        <pc:spChg chg="add">
          <ac:chgData name="Maria Rasimas" userId="S::mrasimas@csusm.edu::66e27636-4adb-43b8-b0ad-581453be3b75" providerId="AD" clId="Web-{55278DE1-0D73-70D1-367F-2E7AA54C0D24}" dt="2019-09-16T12:36:28.699" v="223"/>
          <ac:spMkLst>
            <pc:docMk/>
            <pc:sldMk cId="3613706447" sldId="338"/>
            <ac:spMk id="12" creationId="{AB09A9E8-BF27-4613-A775-071F082083A9}"/>
          </ac:spMkLst>
        </pc:spChg>
        <pc:spChg chg="add del">
          <ac:chgData name="Maria Rasimas" userId="S::mrasimas@csusm.edu::66e27636-4adb-43b8-b0ad-581453be3b75" providerId="AD" clId="Web-{55278DE1-0D73-70D1-367F-2E7AA54C0D24}" dt="2019-09-16T12:36:25.590" v="220"/>
          <ac:spMkLst>
            <pc:docMk/>
            <pc:sldMk cId="3613706447" sldId="338"/>
            <ac:spMk id="13" creationId="{C3AFE299-6F79-44AF-9A77-2DC2DC1F8461}"/>
          </ac:spMkLst>
        </pc:spChg>
        <pc:spChg chg="add">
          <ac:chgData name="Maria Rasimas" userId="S::mrasimas@csusm.edu::66e27636-4adb-43b8-b0ad-581453be3b75" providerId="AD" clId="Web-{55278DE1-0D73-70D1-367F-2E7AA54C0D24}" dt="2019-09-16T12:36:28.699" v="223"/>
          <ac:spMkLst>
            <pc:docMk/>
            <pc:sldMk cId="3613706447" sldId="338"/>
            <ac:spMk id="14" creationId="{C3AFE299-6F79-44AF-9A77-2DC2DC1F8461}"/>
          </ac:spMkLst>
        </pc:spChg>
        <pc:graphicFrameChg chg="add mod modGraphic">
          <ac:chgData name="Maria Rasimas" userId="S::mrasimas@csusm.edu::66e27636-4adb-43b8-b0ad-581453be3b75" providerId="AD" clId="Web-{55278DE1-0D73-70D1-367F-2E7AA54C0D24}" dt="2019-09-16T12:36:28.699" v="223"/>
          <ac:graphicFrameMkLst>
            <pc:docMk/>
            <pc:sldMk cId="3613706447" sldId="338"/>
            <ac:graphicFrameMk id="4" creationId="{45896B85-A4DB-49E0-94F5-52E0FC24689A}"/>
          </ac:graphicFrameMkLst>
        </pc:graphicFrameChg>
      </pc:sldChg>
    </pc:docChg>
  </pc:docChgLst>
  <pc:docChgLst>
    <pc:chgData name="Maria Rasimas" userId="S::mrasimas@csusm.edu::66e27636-4adb-43b8-b0ad-581453be3b75" providerId="AD" clId="Web-{8D92332B-9FC7-4545-B0F5-9C2F4B3136DA}"/>
    <pc:docChg chg="addSld modSld sldOrd">
      <pc:chgData name="Maria Rasimas" userId="S::mrasimas@csusm.edu::66e27636-4adb-43b8-b0ad-581453be3b75" providerId="AD" clId="Web-{8D92332B-9FC7-4545-B0F5-9C2F4B3136DA}" dt="2019-09-28T23:08:04.985" v="95"/>
      <pc:docMkLst>
        <pc:docMk/>
      </pc:docMkLst>
      <pc:sldChg chg="modSp">
        <pc:chgData name="Maria Rasimas" userId="S::mrasimas@csusm.edu::66e27636-4adb-43b8-b0ad-581453be3b75" providerId="AD" clId="Web-{8D92332B-9FC7-4545-B0F5-9C2F4B3136DA}" dt="2019-09-28T22:54:37.775" v="22" actId="14100"/>
        <pc:sldMkLst>
          <pc:docMk/>
          <pc:sldMk cId="403106832" sldId="256"/>
        </pc:sldMkLst>
        <pc:spChg chg="mod">
          <ac:chgData name="Maria Rasimas" userId="S::mrasimas@csusm.edu::66e27636-4adb-43b8-b0ad-581453be3b75" providerId="AD" clId="Web-{8D92332B-9FC7-4545-B0F5-9C2F4B3136DA}" dt="2019-09-28T22:54:37.775" v="22" actId="14100"/>
          <ac:spMkLst>
            <pc:docMk/>
            <pc:sldMk cId="403106832" sldId="256"/>
            <ac:spMk id="2" creationId="{00000000-0000-0000-0000-000000000000}"/>
          </ac:spMkLst>
        </pc:spChg>
      </pc:sldChg>
      <pc:sldChg chg="modSp">
        <pc:chgData name="Maria Rasimas" userId="S::mrasimas@csusm.edu::66e27636-4adb-43b8-b0ad-581453be3b75" providerId="AD" clId="Web-{8D92332B-9FC7-4545-B0F5-9C2F4B3136DA}" dt="2019-09-28T23:02:10.155" v="86" actId="1076"/>
        <pc:sldMkLst>
          <pc:docMk/>
          <pc:sldMk cId="174194677" sldId="286"/>
        </pc:sldMkLst>
        <pc:picChg chg="mod">
          <ac:chgData name="Maria Rasimas" userId="S::mrasimas@csusm.edu::66e27636-4adb-43b8-b0ad-581453be3b75" providerId="AD" clId="Web-{8D92332B-9FC7-4545-B0F5-9C2F4B3136DA}" dt="2019-09-28T23:02:10.155" v="86" actId="1076"/>
          <ac:picMkLst>
            <pc:docMk/>
            <pc:sldMk cId="174194677" sldId="286"/>
            <ac:picMk id="6" creationId="{00000000-0000-0000-0000-000000000000}"/>
          </ac:picMkLst>
        </pc:picChg>
      </pc:sldChg>
      <pc:sldChg chg="modSp">
        <pc:chgData name="Maria Rasimas" userId="S::mrasimas@csusm.edu::66e27636-4adb-43b8-b0ad-581453be3b75" providerId="AD" clId="Web-{8D92332B-9FC7-4545-B0F5-9C2F4B3136DA}" dt="2019-09-28T22:56:57.932" v="43" actId="14100"/>
        <pc:sldMkLst>
          <pc:docMk/>
          <pc:sldMk cId="28762995" sldId="301"/>
        </pc:sldMkLst>
        <pc:spChg chg="mod">
          <ac:chgData name="Maria Rasimas" userId="S::mrasimas@csusm.edu::66e27636-4adb-43b8-b0ad-581453be3b75" providerId="AD" clId="Web-{8D92332B-9FC7-4545-B0F5-9C2F4B3136DA}" dt="2019-09-28T22:56:57.932" v="43" actId="14100"/>
          <ac:spMkLst>
            <pc:docMk/>
            <pc:sldMk cId="28762995" sldId="301"/>
            <ac:spMk id="3" creationId="{00000000-0000-0000-0000-000000000000}"/>
          </ac:spMkLst>
        </pc:spChg>
      </pc:sldChg>
      <pc:sldChg chg="modSp">
        <pc:chgData name="Maria Rasimas" userId="S::mrasimas@csusm.edu::66e27636-4adb-43b8-b0ad-581453be3b75" providerId="AD" clId="Web-{8D92332B-9FC7-4545-B0F5-9C2F4B3136DA}" dt="2019-09-28T22:58:21.810" v="59" actId="20577"/>
        <pc:sldMkLst>
          <pc:docMk/>
          <pc:sldMk cId="1388313390" sldId="302"/>
        </pc:sldMkLst>
        <pc:spChg chg="mod">
          <ac:chgData name="Maria Rasimas" userId="S::mrasimas@csusm.edu::66e27636-4adb-43b8-b0ad-581453be3b75" providerId="AD" clId="Web-{8D92332B-9FC7-4545-B0F5-9C2F4B3136DA}" dt="2019-09-28T22:58:21.810" v="59" actId="20577"/>
          <ac:spMkLst>
            <pc:docMk/>
            <pc:sldMk cId="1388313390" sldId="302"/>
            <ac:spMk id="3" creationId="{00000000-0000-0000-0000-000000000000}"/>
          </ac:spMkLst>
        </pc:spChg>
      </pc:sldChg>
      <pc:sldChg chg="modSp">
        <pc:chgData name="Maria Rasimas" userId="S::mrasimas@csusm.edu::66e27636-4adb-43b8-b0ad-581453be3b75" providerId="AD" clId="Web-{8D92332B-9FC7-4545-B0F5-9C2F4B3136DA}" dt="2019-09-28T22:58:30.576" v="64" actId="14100"/>
        <pc:sldMkLst>
          <pc:docMk/>
          <pc:sldMk cId="4065615500" sldId="305"/>
        </pc:sldMkLst>
        <pc:spChg chg="mod">
          <ac:chgData name="Maria Rasimas" userId="S::mrasimas@csusm.edu::66e27636-4adb-43b8-b0ad-581453be3b75" providerId="AD" clId="Web-{8D92332B-9FC7-4545-B0F5-9C2F4B3136DA}" dt="2019-09-28T22:58:25.841" v="61" actId="20577"/>
          <ac:spMkLst>
            <pc:docMk/>
            <pc:sldMk cId="4065615500" sldId="305"/>
            <ac:spMk id="2" creationId="{00000000-0000-0000-0000-000000000000}"/>
          </ac:spMkLst>
        </pc:spChg>
        <pc:spChg chg="mod">
          <ac:chgData name="Maria Rasimas" userId="S::mrasimas@csusm.edu::66e27636-4adb-43b8-b0ad-581453be3b75" providerId="AD" clId="Web-{8D92332B-9FC7-4545-B0F5-9C2F4B3136DA}" dt="2019-09-28T22:58:30.576" v="64" actId="14100"/>
          <ac:spMkLst>
            <pc:docMk/>
            <pc:sldMk cId="4065615500" sldId="305"/>
            <ac:spMk id="3" creationId="{00000000-0000-0000-0000-000000000000}"/>
          </ac:spMkLst>
        </pc:spChg>
      </pc:sldChg>
      <pc:sldChg chg="modSp">
        <pc:chgData name="Maria Rasimas" userId="S::mrasimas@csusm.edu::66e27636-4adb-43b8-b0ad-581453be3b75" providerId="AD" clId="Web-{8D92332B-9FC7-4545-B0F5-9C2F4B3136DA}" dt="2019-09-28T23:01:34.654" v="84" actId="14100"/>
        <pc:sldMkLst>
          <pc:docMk/>
          <pc:sldMk cId="3936415865" sldId="307"/>
        </pc:sldMkLst>
        <pc:picChg chg="mod">
          <ac:chgData name="Maria Rasimas" userId="S::mrasimas@csusm.edu::66e27636-4adb-43b8-b0ad-581453be3b75" providerId="AD" clId="Web-{8D92332B-9FC7-4545-B0F5-9C2F4B3136DA}" dt="2019-09-28T23:01:34.654" v="84" actId="14100"/>
          <ac:picMkLst>
            <pc:docMk/>
            <pc:sldMk cId="3936415865" sldId="307"/>
            <ac:picMk id="4" creationId="{00000000-0000-0000-0000-000000000000}"/>
          </ac:picMkLst>
        </pc:picChg>
      </pc:sldChg>
      <pc:sldChg chg="modSp">
        <pc:chgData name="Maria Rasimas" userId="S::mrasimas@csusm.edu::66e27636-4adb-43b8-b0ad-581453be3b75" providerId="AD" clId="Web-{8D92332B-9FC7-4545-B0F5-9C2F4B3136DA}" dt="2019-09-28T22:59:02.654" v="70" actId="14100"/>
        <pc:sldMkLst>
          <pc:docMk/>
          <pc:sldMk cId="1706013764" sldId="334"/>
        </pc:sldMkLst>
        <pc:spChg chg="mod">
          <ac:chgData name="Maria Rasimas" userId="S::mrasimas@csusm.edu::66e27636-4adb-43b8-b0ad-581453be3b75" providerId="AD" clId="Web-{8D92332B-9FC7-4545-B0F5-9C2F4B3136DA}" dt="2019-09-28T22:59:02.654" v="70" actId="14100"/>
          <ac:spMkLst>
            <pc:docMk/>
            <pc:sldMk cId="1706013764" sldId="334"/>
            <ac:spMk id="3" creationId="{00000000-0000-0000-0000-000000000000}"/>
          </ac:spMkLst>
        </pc:spChg>
      </pc:sldChg>
      <pc:sldChg chg="modSp">
        <pc:chgData name="Maria Rasimas" userId="S::mrasimas@csusm.edu::66e27636-4adb-43b8-b0ad-581453be3b75" providerId="AD" clId="Web-{8D92332B-9FC7-4545-B0F5-9C2F4B3136DA}" dt="2019-09-28T22:59:53.717" v="81" actId="20577"/>
        <pc:sldMkLst>
          <pc:docMk/>
          <pc:sldMk cId="692835965" sldId="335"/>
        </pc:sldMkLst>
        <pc:spChg chg="mod">
          <ac:chgData name="Maria Rasimas" userId="S::mrasimas@csusm.edu::66e27636-4adb-43b8-b0ad-581453be3b75" providerId="AD" clId="Web-{8D92332B-9FC7-4545-B0F5-9C2F4B3136DA}" dt="2019-09-28T22:59:53.717" v="81" actId="20577"/>
          <ac:spMkLst>
            <pc:docMk/>
            <pc:sldMk cId="692835965" sldId="335"/>
            <ac:spMk id="3" creationId="{00000000-0000-0000-0000-000000000000}"/>
          </ac:spMkLst>
        </pc:spChg>
      </pc:sldChg>
      <pc:sldChg chg="delSp">
        <pc:chgData name="Maria Rasimas" userId="S::mrasimas@csusm.edu::66e27636-4adb-43b8-b0ad-581453be3b75" providerId="AD" clId="Web-{8D92332B-9FC7-4545-B0F5-9C2F4B3136DA}" dt="2019-09-28T23:08:04.985" v="95"/>
        <pc:sldMkLst>
          <pc:docMk/>
          <pc:sldMk cId="3195165473" sldId="337"/>
        </pc:sldMkLst>
        <pc:spChg chg="del">
          <ac:chgData name="Maria Rasimas" userId="S::mrasimas@csusm.edu::66e27636-4adb-43b8-b0ad-581453be3b75" providerId="AD" clId="Web-{8D92332B-9FC7-4545-B0F5-9C2F4B3136DA}" dt="2019-09-28T23:08:04.985" v="95"/>
          <ac:spMkLst>
            <pc:docMk/>
            <pc:sldMk cId="3195165473" sldId="337"/>
            <ac:spMk id="7" creationId="{BEE237B8-77D2-4EA8-AAE9-8C1C14F6118C}"/>
          </ac:spMkLst>
        </pc:spChg>
      </pc:sldChg>
      <pc:sldChg chg="modSp">
        <pc:chgData name="Maria Rasimas" userId="S::mrasimas@csusm.edu::66e27636-4adb-43b8-b0ad-581453be3b75" providerId="AD" clId="Web-{8D92332B-9FC7-4545-B0F5-9C2F4B3136DA}" dt="2019-09-28T23:01:48.577" v="85" actId="14100"/>
        <pc:sldMkLst>
          <pc:docMk/>
          <pc:sldMk cId="3613706447" sldId="338"/>
        </pc:sldMkLst>
        <pc:graphicFrameChg chg="mod">
          <ac:chgData name="Maria Rasimas" userId="S::mrasimas@csusm.edu::66e27636-4adb-43b8-b0ad-581453be3b75" providerId="AD" clId="Web-{8D92332B-9FC7-4545-B0F5-9C2F4B3136DA}" dt="2019-09-28T23:01:48.577" v="85" actId="14100"/>
          <ac:graphicFrameMkLst>
            <pc:docMk/>
            <pc:sldMk cId="3613706447" sldId="338"/>
            <ac:graphicFrameMk id="4" creationId="{45896B85-A4DB-49E0-94F5-52E0FC24689A}"/>
          </ac:graphicFrameMkLst>
        </pc:graphicFrameChg>
      </pc:sldChg>
      <pc:sldChg chg="addSp modSp new mod ord setBg">
        <pc:chgData name="Maria Rasimas" userId="S::mrasimas@csusm.edu::66e27636-4adb-43b8-b0ad-581453be3b75" providerId="AD" clId="Web-{8D92332B-9FC7-4545-B0F5-9C2F4B3136DA}" dt="2019-09-28T23:06:56.984" v="94"/>
        <pc:sldMkLst>
          <pc:docMk/>
          <pc:sldMk cId="1890230042" sldId="339"/>
        </pc:sldMkLst>
        <pc:spChg chg="add">
          <ac:chgData name="Maria Rasimas" userId="S::mrasimas@csusm.edu::66e27636-4adb-43b8-b0ad-581453be3b75" providerId="AD" clId="Web-{8D92332B-9FC7-4545-B0F5-9C2F4B3136DA}" dt="2019-09-28T23:06:37.453" v="93"/>
          <ac:spMkLst>
            <pc:docMk/>
            <pc:sldMk cId="1890230042" sldId="339"/>
            <ac:spMk id="7" creationId="{EE079F42-5C7A-44DD-9E9F-A34795A48F1B}"/>
          </ac:spMkLst>
        </pc:spChg>
        <pc:spChg chg="add">
          <ac:chgData name="Maria Rasimas" userId="S::mrasimas@csusm.edu::66e27636-4adb-43b8-b0ad-581453be3b75" providerId="AD" clId="Web-{8D92332B-9FC7-4545-B0F5-9C2F4B3136DA}" dt="2019-09-28T23:06:37.453" v="93"/>
          <ac:spMkLst>
            <pc:docMk/>
            <pc:sldMk cId="1890230042" sldId="339"/>
            <ac:spMk id="9" creationId="{09777E15-6D68-4808-AD20-82EA7377F433}"/>
          </ac:spMkLst>
        </pc:spChg>
        <pc:spChg chg="add">
          <ac:chgData name="Maria Rasimas" userId="S::mrasimas@csusm.edu::66e27636-4adb-43b8-b0ad-581453be3b75" providerId="AD" clId="Web-{8D92332B-9FC7-4545-B0F5-9C2F4B3136DA}" dt="2019-09-28T23:06:37.453" v="93"/>
          <ac:spMkLst>
            <pc:docMk/>
            <pc:sldMk cId="1890230042" sldId="339"/>
            <ac:spMk id="11" creationId="{CE79CAD8-9F7F-4756-BD12-8463CA4C6F5A}"/>
          </ac:spMkLst>
        </pc:spChg>
        <pc:spChg chg="add">
          <ac:chgData name="Maria Rasimas" userId="S::mrasimas@csusm.edu::66e27636-4adb-43b8-b0ad-581453be3b75" providerId="AD" clId="Web-{8D92332B-9FC7-4545-B0F5-9C2F4B3136DA}" dt="2019-09-28T23:06:37.453" v="93"/>
          <ac:spMkLst>
            <pc:docMk/>
            <pc:sldMk cId="1890230042" sldId="339"/>
            <ac:spMk id="13" creationId="{A9923A21-5790-4667-B5C7-ADA793B49933}"/>
          </ac:spMkLst>
        </pc:spChg>
        <pc:picChg chg="add mod">
          <ac:chgData name="Maria Rasimas" userId="S::mrasimas@csusm.edu::66e27636-4adb-43b8-b0ad-581453be3b75" providerId="AD" clId="Web-{8D92332B-9FC7-4545-B0F5-9C2F4B3136DA}" dt="2019-09-28T23:06:37.453" v="93"/>
          <ac:picMkLst>
            <pc:docMk/>
            <pc:sldMk cId="1890230042" sldId="339"/>
            <ac:picMk id="2" creationId="{9F237FBB-033A-44C8-B34E-7356EA5D3334}"/>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svg"/><Relationship Id="rId1" Type="http://schemas.openxmlformats.org/officeDocument/2006/relationships/image" Target="../media/image5.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svg"/><Relationship Id="rId1" Type="http://schemas.openxmlformats.org/officeDocument/2006/relationships/image" Target="../media/image5.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4207D6-5ED8-460E-87C4-E47AD1F4EE48}"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13BE06C-1360-4D33-9D19-0814AE63D43B}">
      <dgm:prSet/>
      <dgm:spPr/>
      <dgm:t>
        <a:bodyPr/>
        <a:lstStyle/>
        <a:p>
          <a:pPr>
            <a:lnSpc>
              <a:spcPct val="100000"/>
            </a:lnSpc>
          </a:pPr>
          <a:r>
            <a:rPr lang="en-US"/>
            <a:t>Culture of Service Statement:  RISE</a:t>
          </a:r>
        </a:p>
      </dgm:t>
    </dgm:pt>
    <dgm:pt modelId="{69B13938-BCEB-43EA-AEFC-B540282C3070}" type="parTrans" cxnId="{1EB0DF57-CAED-431E-8002-192695013DAB}">
      <dgm:prSet/>
      <dgm:spPr/>
      <dgm:t>
        <a:bodyPr/>
        <a:lstStyle/>
        <a:p>
          <a:endParaRPr lang="en-US"/>
        </a:p>
      </dgm:t>
    </dgm:pt>
    <dgm:pt modelId="{62EEB8E4-C3B0-4D5B-89DE-489BDC39FFC6}" type="sibTrans" cxnId="{1EB0DF57-CAED-431E-8002-192695013DAB}">
      <dgm:prSet/>
      <dgm:spPr/>
      <dgm:t>
        <a:bodyPr/>
        <a:lstStyle/>
        <a:p>
          <a:endParaRPr lang="en-US"/>
        </a:p>
      </dgm:t>
    </dgm:pt>
    <dgm:pt modelId="{2006932E-E321-4E36-B4D9-75F9D87493E8}">
      <dgm:prSet/>
      <dgm:spPr/>
      <dgm:t>
        <a:bodyPr/>
        <a:lstStyle/>
        <a:p>
          <a:pPr>
            <a:lnSpc>
              <a:spcPct val="100000"/>
            </a:lnSpc>
          </a:pPr>
          <a:r>
            <a:rPr lang="en-US" dirty="0"/>
            <a:t>RESPECT, INTEGRITY, AND SUPPORT FOR EVERYONE</a:t>
          </a:r>
        </a:p>
      </dgm:t>
    </dgm:pt>
    <dgm:pt modelId="{BA753FBE-F9AF-4810-AA4B-B3A74BC44BC0}" type="parTrans" cxnId="{DB511695-5B7E-4FDD-891A-A4866F93B3EB}">
      <dgm:prSet/>
      <dgm:spPr/>
      <dgm:t>
        <a:bodyPr/>
        <a:lstStyle/>
        <a:p>
          <a:endParaRPr lang="en-US"/>
        </a:p>
      </dgm:t>
    </dgm:pt>
    <dgm:pt modelId="{B36A97A3-14F7-479F-AEF2-C73E3F20928A}" type="sibTrans" cxnId="{DB511695-5B7E-4FDD-891A-A4866F93B3EB}">
      <dgm:prSet/>
      <dgm:spPr/>
      <dgm:t>
        <a:bodyPr/>
        <a:lstStyle/>
        <a:p>
          <a:endParaRPr lang="en-US"/>
        </a:p>
      </dgm:t>
    </dgm:pt>
    <dgm:pt modelId="{8877EE3C-1EAE-495E-94A2-1B66E4110F01}">
      <dgm:prSet/>
      <dgm:spPr/>
      <dgm:t>
        <a:bodyPr/>
        <a:lstStyle/>
        <a:p>
          <a:pPr>
            <a:lnSpc>
              <a:spcPct val="100000"/>
            </a:lnSpc>
          </a:pPr>
          <a:r>
            <a:rPr lang="en-US"/>
            <a:t>10 RISE PRINCIPLES FOR STUDENT SERVICES</a:t>
          </a:r>
        </a:p>
      </dgm:t>
    </dgm:pt>
    <dgm:pt modelId="{CE48DB4E-1DBA-48B9-8FA5-2CD3F35274E6}" type="parTrans" cxnId="{BE29B5E1-580A-46B0-96FF-3B601BE9EE09}">
      <dgm:prSet/>
      <dgm:spPr/>
      <dgm:t>
        <a:bodyPr/>
        <a:lstStyle/>
        <a:p>
          <a:endParaRPr lang="en-US"/>
        </a:p>
      </dgm:t>
    </dgm:pt>
    <dgm:pt modelId="{70A247A9-5376-41C6-AB0A-0BB1A2F59832}" type="sibTrans" cxnId="{BE29B5E1-580A-46B0-96FF-3B601BE9EE09}">
      <dgm:prSet/>
      <dgm:spPr/>
      <dgm:t>
        <a:bodyPr/>
        <a:lstStyle/>
        <a:p>
          <a:endParaRPr lang="en-US"/>
        </a:p>
      </dgm:t>
    </dgm:pt>
    <dgm:pt modelId="{A0C8F616-5925-44F1-820C-8874DB67E2F1}" type="pres">
      <dgm:prSet presAssocID="{234207D6-5ED8-460E-87C4-E47AD1F4EE48}" presName="root" presStyleCnt="0">
        <dgm:presLayoutVars>
          <dgm:dir/>
          <dgm:resizeHandles val="exact"/>
        </dgm:presLayoutVars>
      </dgm:prSet>
      <dgm:spPr/>
      <dgm:t>
        <a:bodyPr/>
        <a:lstStyle/>
        <a:p>
          <a:endParaRPr lang="en-US"/>
        </a:p>
      </dgm:t>
    </dgm:pt>
    <dgm:pt modelId="{EA391F62-FCAF-4D9C-AA06-762DAD36CCD5}" type="pres">
      <dgm:prSet presAssocID="{813BE06C-1360-4D33-9D19-0814AE63D43B}" presName="compNode" presStyleCnt="0"/>
      <dgm:spPr/>
    </dgm:pt>
    <dgm:pt modelId="{FCAC27EB-96E8-4F05-AFB7-5FC0E0F36F35}" type="pres">
      <dgm:prSet presAssocID="{813BE06C-1360-4D33-9D19-0814AE63D43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Business Growth"/>
        </a:ext>
      </dgm:extLst>
    </dgm:pt>
    <dgm:pt modelId="{CB4661B8-9EFC-4C7B-875D-92A7D2136995}" type="pres">
      <dgm:prSet presAssocID="{813BE06C-1360-4D33-9D19-0814AE63D43B}" presName="spaceRect" presStyleCnt="0"/>
      <dgm:spPr/>
    </dgm:pt>
    <dgm:pt modelId="{E0295584-6B9D-400E-A98E-60E64603519A}" type="pres">
      <dgm:prSet presAssocID="{813BE06C-1360-4D33-9D19-0814AE63D43B}" presName="textRect" presStyleLbl="revTx" presStyleIdx="0" presStyleCnt="3">
        <dgm:presLayoutVars>
          <dgm:chMax val="1"/>
          <dgm:chPref val="1"/>
        </dgm:presLayoutVars>
      </dgm:prSet>
      <dgm:spPr/>
      <dgm:t>
        <a:bodyPr/>
        <a:lstStyle/>
        <a:p>
          <a:endParaRPr lang="en-US"/>
        </a:p>
      </dgm:t>
    </dgm:pt>
    <dgm:pt modelId="{24B83D52-E305-49A8-90A2-E73639935B61}" type="pres">
      <dgm:prSet presAssocID="{62EEB8E4-C3B0-4D5B-89DE-489BDC39FFC6}" presName="sibTrans" presStyleCnt="0"/>
      <dgm:spPr/>
    </dgm:pt>
    <dgm:pt modelId="{B2F54DF6-2951-4081-B946-9991B7766BD1}" type="pres">
      <dgm:prSet presAssocID="{2006932E-E321-4E36-B4D9-75F9D87493E8}" presName="compNode" presStyleCnt="0"/>
      <dgm:spPr/>
    </dgm:pt>
    <dgm:pt modelId="{49968AD7-5073-40AB-ACC7-0AE5CE479BD6}" type="pres">
      <dgm:prSet presAssocID="{2006932E-E321-4E36-B4D9-75F9D87493E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Handshake"/>
        </a:ext>
      </dgm:extLst>
    </dgm:pt>
    <dgm:pt modelId="{6BA13113-2B33-44F9-86C6-4CA207FA84D5}" type="pres">
      <dgm:prSet presAssocID="{2006932E-E321-4E36-B4D9-75F9D87493E8}" presName="spaceRect" presStyleCnt="0"/>
      <dgm:spPr/>
    </dgm:pt>
    <dgm:pt modelId="{ED4BE7BC-DCC0-4EE6-968F-690B5D5D9E52}" type="pres">
      <dgm:prSet presAssocID="{2006932E-E321-4E36-B4D9-75F9D87493E8}" presName="textRect" presStyleLbl="revTx" presStyleIdx="1" presStyleCnt="3">
        <dgm:presLayoutVars>
          <dgm:chMax val="1"/>
          <dgm:chPref val="1"/>
        </dgm:presLayoutVars>
      </dgm:prSet>
      <dgm:spPr/>
      <dgm:t>
        <a:bodyPr/>
        <a:lstStyle/>
        <a:p>
          <a:endParaRPr lang="en-US"/>
        </a:p>
      </dgm:t>
    </dgm:pt>
    <dgm:pt modelId="{470559A6-A944-40C1-BF9A-A1F5F695816F}" type="pres">
      <dgm:prSet presAssocID="{B36A97A3-14F7-479F-AEF2-C73E3F20928A}" presName="sibTrans" presStyleCnt="0"/>
      <dgm:spPr/>
    </dgm:pt>
    <dgm:pt modelId="{E0008C66-98E9-4E81-8F0A-F02DFC00C717}" type="pres">
      <dgm:prSet presAssocID="{8877EE3C-1EAE-495E-94A2-1B66E4110F01}" presName="compNode" presStyleCnt="0"/>
      <dgm:spPr/>
    </dgm:pt>
    <dgm:pt modelId="{5283D438-D67F-4D12-8CA9-B48E2673D3D3}" type="pres">
      <dgm:prSet presAssocID="{8877EE3C-1EAE-495E-94A2-1B66E4110F0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Upward trend"/>
        </a:ext>
      </dgm:extLst>
    </dgm:pt>
    <dgm:pt modelId="{61D3B0BB-C321-4FEF-944F-D679F7F3AF33}" type="pres">
      <dgm:prSet presAssocID="{8877EE3C-1EAE-495E-94A2-1B66E4110F01}" presName="spaceRect" presStyleCnt="0"/>
      <dgm:spPr/>
    </dgm:pt>
    <dgm:pt modelId="{2B883443-9782-4EBF-974D-D33250F332E5}" type="pres">
      <dgm:prSet presAssocID="{8877EE3C-1EAE-495E-94A2-1B66E4110F01}" presName="textRect" presStyleLbl="revTx" presStyleIdx="2" presStyleCnt="3">
        <dgm:presLayoutVars>
          <dgm:chMax val="1"/>
          <dgm:chPref val="1"/>
        </dgm:presLayoutVars>
      </dgm:prSet>
      <dgm:spPr/>
      <dgm:t>
        <a:bodyPr/>
        <a:lstStyle/>
        <a:p>
          <a:endParaRPr lang="en-US"/>
        </a:p>
      </dgm:t>
    </dgm:pt>
  </dgm:ptLst>
  <dgm:cxnLst>
    <dgm:cxn modelId="{4FED2315-3C7C-4E54-BF92-CA79D4217012}" type="presOf" srcId="{8877EE3C-1EAE-495E-94A2-1B66E4110F01}" destId="{2B883443-9782-4EBF-974D-D33250F332E5}" srcOrd="0" destOrd="0" presId="urn:microsoft.com/office/officeart/2018/2/layout/IconLabelList"/>
    <dgm:cxn modelId="{1EB0DF57-CAED-431E-8002-192695013DAB}" srcId="{234207D6-5ED8-460E-87C4-E47AD1F4EE48}" destId="{813BE06C-1360-4D33-9D19-0814AE63D43B}" srcOrd="0" destOrd="0" parTransId="{69B13938-BCEB-43EA-AEFC-B540282C3070}" sibTransId="{62EEB8E4-C3B0-4D5B-89DE-489BDC39FFC6}"/>
    <dgm:cxn modelId="{41B8C271-E352-468C-8CFE-FFE43CFA2683}" type="presOf" srcId="{2006932E-E321-4E36-B4D9-75F9D87493E8}" destId="{ED4BE7BC-DCC0-4EE6-968F-690B5D5D9E52}" srcOrd="0" destOrd="0" presId="urn:microsoft.com/office/officeart/2018/2/layout/IconLabelList"/>
    <dgm:cxn modelId="{FD69A27F-6333-4312-B9A1-466AEF6277BC}" type="presOf" srcId="{234207D6-5ED8-460E-87C4-E47AD1F4EE48}" destId="{A0C8F616-5925-44F1-820C-8874DB67E2F1}" srcOrd="0" destOrd="0" presId="urn:microsoft.com/office/officeart/2018/2/layout/IconLabelList"/>
    <dgm:cxn modelId="{DB511695-5B7E-4FDD-891A-A4866F93B3EB}" srcId="{234207D6-5ED8-460E-87C4-E47AD1F4EE48}" destId="{2006932E-E321-4E36-B4D9-75F9D87493E8}" srcOrd="1" destOrd="0" parTransId="{BA753FBE-F9AF-4810-AA4B-B3A74BC44BC0}" sibTransId="{B36A97A3-14F7-479F-AEF2-C73E3F20928A}"/>
    <dgm:cxn modelId="{E499ADAB-0D86-4FE3-BD10-DDE413B48F62}" type="presOf" srcId="{813BE06C-1360-4D33-9D19-0814AE63D43B}" destId="{E0295584-6B9D-400E-A98E-60E64603519A}" srcOrd="0" destOrd="0" presId="urn:microsoft.com/office/officeart/2018/2/layout/IconLabelList"/>
    <dgm:cxn modelId="{BE29B5E1-580A-46B0-96FF-3B601BE9EE09}" srcId="{234207D6-5ED8-460E-87C4-E47AD1F4EE48}" destId="{8877EE3C-1EAE-495E-94A2-1B66E4110F01}" srcOrd="2" destOrd="0" parTransId="{CE48DB4E-1DBA-48B9-8FA5-2CD3F35274E6}" sibTransId="{70A247A9-5376-41C6-AB0A-0BB1A2F59832}"/>
    <dgm:cxn modelId="{14E1AFF4-E99B-4073-98FD-D7650A6A7442}" type="presParOf" srcId="{A0C8F616-5925-44F1-820C-8874DB67E2F1}" destId="{EA391F62-FCAF-4D9C-AA06-762DAD36CCD5}" srcOrd="0" destOrd="0" presId="urn:microsoft.com/office/officeart/2018/2/layout/IconLabelList"/>
    <dgm:cxn modelId="{8890FF2C-20A7-4DA5-849D-A9FF713A3A88}" type="presParOf" srcId="{EA391F62-FCAF-4D9C-AA06-762DAD36CCD5}" destId="{FCAC27EB-96E8-4F05-AFB7-5FC0E0F36F35}" srcOrd="0" destOrd="0" presId="urn:microsoft.com/office/officeart/2018/2/layout/IconLabelList"/>
    <dgm:cxn modelId="{35F56C76-FD30-493A-ABC6-3EDCE555DCAA}" type="presParOf" srcId="{EA391F62-FCAF-4D9C-AA06-762DAD36CCD5}" destId="{CB4661B8-9EFC-4C7B-875D-92A7D2136995}" srcOrd="1" destOrd="0" presId="urn:microsoft.com/office/officeart/2018/2/layout/IconLabelList"/>
    <dgm:cxn modelId="{CCE6FA80-5BE2-4449-99DA-E581CAD86241}" type="presParOf" srcId="{EA391F62-FCAF-4D9C-AA06-762DAD36CCD5}" destId="{E0295584-6B9D-400E-A98E-60E64603519A}" srcOrd="2" destOrd="0" presId="urn:microsoft.com/office/officeart/2018/2/layout/IconLabelList"/>
    <dgm:cxn modelId="{0F916113-5400-4A89-834C-D25353C138B0}" type="presParOf" srcId="{A0C8F616-5925-44F1-820C-8874DB67E2F1}" destId="{24B83D52-E305-49A8-90A2-E73639935B61}" srcOrd="1" destOrd="0" presId="urn:microsoft.com/office/officeart/2018/2/layout/IconLabelList"/>
    <dgm:cxn modelId="{A8D33C1F-72CA-4B35-8091-6A063CAB17C3}" type="presParOf" srcId="{A0C8F616-5925-44F1-820C-8874DB67E2F1}" destId="{B2F54DF6-2951-4081-B946-9991B7766BD1}" srcOrd="2" destOrd="0" presId="urn:microsoft.com/office/officeart/2018/2/layout/IconLabelList"/>
    <dgm:cxn modelId="{E4D3D84A-EA6E-4AAE-8436-4201BF578C76}" type="presParOf" srcId="{B2F54DF6-2951-4081-B946-9991B7766BD1}" destId="{49968AD7-5073-40AB-ACC7-0AE5CE479BD6}" srcOrd="0" destOrd="0" presId="urn:microsoft.com/office/officeart/2018/2/layout/IconLabelList"/>
    <dgm:cxn modelId="{5A2A380D-3DC1-4C1F-BDF6-A79511D09449}" type="presParOf" srcId="{B2F54DF6-2951-4081-B946-9991B7766BD1}" destId="{6BA13113-2B33-44F9-86C6-4CA207FA84D5}" srcOrd="1" destOrd="0" presId="urn:microsoft.com/office/officeart/2018/2/layout/IconLabelList"/>
    <dgm:cxn modelId="{A6D158A0-A83D-4ABF-B281-839778A44519}" type="presParOf" srcId="{B2F54DF6-2951-4081-B946-9991B7766BD1}" destId="{ED4BE7BC-DCC0-4EE6-968F-690B5D5D9E52}" srcOrd="2" destOrd="0" presId="urn:microsoft.com/office/officeart/2018/2/layout/IconLabelList"/>
    <dgm:cxn modelId="{B53B2E4B-D2F5-4FA0-A985-50B7337C2AC6}" type="presParOf" srcId="{A0C8F616-5925-44F1-820C-8874DB67E2F1}" destId="{470559A6-A944-40C1-BF9A-A1F5F695816F}" srcOrd="3" destOrd="0" presId="urn:microsoft.com/office/officeart/2018/2/layout/IconLabelList"/>
    <dgm:cxn modelId="{ED8929E2-804F-4FA5-9217-53BF2611DA78}" type="presParOf" srcId="{A0C8F616-5925-44F1-820C-8874DB67E2F1}" destId="{E0008C66-98E9-4E81-8F0A-F02DFC00C717}" srcOrd="4" destOrd="0" presId="urn:microsoft.com/office/officeart/2018/2/layout/IconLabelList"/>
    <dgm:cxn modelId="{BC9CA884-6C0E-4FFC-AB6D-6F25A609E8FC}" type="presParOf" srcId="{E0008C66-98E9-4E81-8F0A-F02DFC00C717}" destId="{5283D438-D67F-4D12-8CA9-B48E2673D3D3}" srcOrd="0" destOrd="0" presId="urn:microsoft.com/office/officeart/2018/2/layout/IconLabelList"/>
    <dgm:cxn modelId="{3CE8F2EC-665A-440F-A1F2-3A1A88EA891B}" type="presParOf" srcId="{E0008C66-98E9-4E81-8F0A-F02DFC00C717}" destId="{61D3B0BB-C321-4FEF-944F-D679F7F3AF33}" srcOrd="1" destOrd="0" presId="urn:microsoft.com/office/officeart/2018/2/layout/IconLabelList"/>
    <dgm:cxn modelId="{71776014-3EEE-4155-9C74-0D008D3173DD}" type="presParOf" srcId="{E0008C66-98E9-4E81-8F0A-F02DFC00C717}" destId="{2B883443-9782-4EBF-974D-D33250F332E5}"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AC27EB-96E8-4F05-AFB7-5FC0E0F36F35}">
      <dsp:nvSpPr>
        <dsp:cNvPr id="0" name=""/>
        <dsp:cNvSpPr/>
      </dsp:nvSpPr>
      <dsp:spPr>
        <a:xfrm>
          <a:off x="975705" y="1307925"/>
          <a:ext cx="1106966" cy="110696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E0295584-6B9D-400E-A98E-60E64603519A}">
      <dsp:nvSpPr>
        <dsp:cNvPr id="0" name=""/>
        <dsp:cNvSpPr/>
      </dsp:nvSpPr>
      <dsp:spPr>
        <a:xfrm>
          <a:off x="299225" y="2737388"/>
          <a:ext cx="245992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11200">
            <a:lnSpc>
              <a:spcPct val="100000"/>
            </a:lnSpc>
            <a:spcBef>
              <a:spcPct val="0"/>
            </a:spcBef>
            <a:spcAft>
              <a:spcPct val="35000"/>
            </a:spcAft>
          </a:pPr>
          <a:r>
            <a:rPr lang="en-US" sz="1600" kern="1200"/>
            <a:t>Culture of Service Statement:  RISE</a:t>
          </a:r>
        </a:p>
      </dsp:txBody>
      <dsp:txXfrm>
        <a:off x="299225" y="2737388"/>
        <a:ext cx="2459925" cy="720000"/>
      </dsp:txXfrm>
    </dsp:sp>
    <dsp:sp modelId="{49968AD7-5073-40AB-ACC7-0AE5CE479BD6}">
      <dsp:nvSpPr>
        <dsp:cNvPr id="0" name=""/>
        <dsp:cNvSpPr/>
      </dsp:nvSpPr>
      <dsp:spPr>
        <a:xfrm>
          <a:off x="3866116" y="1307925"/>
          <a:ext cx="1106966" cy="110696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ED4BE7BC-DCC0-4EE6-968F-690B5D5D9E52}">
      <dsp:nvSpPr>
        <dsp:cNvPr id="0" name=""/>
        <dsp:cNvSpPr/>
      </dsp:nvSpPr>
      <dsp:spPr>
        <a:xfrm>
          <a:off x="3189637" y="2737388"/>
          <a:ext cx="245992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11200">
            <a:lnSpc>
              <a:spcPct val="100000"/>
            </a:lnSpc>
            <a:spcBef>
              <a:spcPct val="0"/>
            </a:spcBef>
            <a:spcAft>
              <a:spcPct val="35000"/>
            </a:spcAft>
          </a:pPr>
          <a:r>
            <a:rPr lang="en-US" sz="1600" kern="1200" dirty="0"/>
            <a:t>RESPECT, INTEGRITY, AND SUPPORT FOR EVERYONE</a:t>
          </a:r>
        </a:p>
      </dsp:txBody>
      <dsp:txXfrm>
        <a:off x="3189637" y="2737388"/>
        <a:ext cx="2459925" cy="720000"/>
      </dsp:txXfrm>
    </dsp:sp>
    <dsp:sp modelId="{5283D438-D67F-4D12-8CA9-B48E2673D3D3}">
      <dsp:nvSpPr>
        <dsp:cNvPr id="0" name=""/>
        <dsp:cNvSpPr/>
      </dsp:nvSpPr>
      <dsp:spPr>
        <a:xfrm>
          <a:off x="6756528" y="1307925"/>
          <a:ext cx="1106966" cy="110696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2B883443-9782-4EBF-974D-D33250F332E5}">
      <dsp:nvSpPr>
        <dsp:cNvPr id="0" name=""/>
        <dsp:cNvSpPr/>
      </dsp:nvSpPr>
      <dsp:spPr>
        <a:xfrm>
          <a:off x="6080049" y="2737388"/>
          <a:ext cx="245992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11200">
            <a:lnSpc>
              <a:spcPct val="100000"/>
            </a:lnSpc>
            <a:spcBef>
              <a:spcPct val="0"/>
            </a:spcBef>
            <a:spcAft>
              <a:spcPct val="35000"/>
            </a:spcAft>
          </a:pPr>
          <a:r>
            <a:rPr lang="en-US" sz="1600" kern="1200"/>
            <a:t>10 RISE PRINCIPLES FOR STUDENT SERVICES</a:t>
          </a:r>
        </a:p>
      </dsp:txBody>
      <dsp:txXfrm>
        <a:off x="6080049" y="2737388"/>
        <a:ext cx="2459925"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7"/>
          </a:xfrm>
          <a:prstGeom prst="rect">
            <a:avLst/>
          </a:prstGeom>
        </p:spPr>
        <p:txBody>
          <a:bodyPr vert="horz" lIns="92487" tIns="46244" rIns="92487" bIns="46244"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7"/>
          </a:xfrm>
          <a:prstGeom prst="rect">
            <a:avLst/>
          </a:prstGeom>
        </p:spPr>
        <p:txBody>
          <a:bodyPr vert="horz" lIns="92487" tIns="46244" rIns="92487" bIns="46244" rtlCol="0"/>
          <a:lstStyle>
            <a:lvl1pPr algn="r">
              <a:defRPr sz="1200"/>
            </a:lvl1pPr>
          </a:lstStyle>
          <a:p>
            <a:fld id="{4216793A-B01B-4EB1-BB05-B0DCCFD862F7}" type="datetimeFigureOut">
              <a:rPr lang="en-US" smtClean="0"/>
              <a:t>11/7/2019</a:t>
            </a:fld>
            <a:endParaRPr lang="en-US" dirty="0"/>
          </a:p>
        </p:txBody>
      </p:sp>
      <p:sp>
        <p:nvSpPr>
          <p:cNvPr id="4" name="Slide Image Placeholder 3"/>
          <p:cNvSpPr>
            <a:spLocks noGrp="1" noRot="1" noChangeAspect="1"/>
          </p:cNvSpPr>
          <p:nvPr>
            <p:ph type="sldImg" idx="2"/>
          </p:nvPr>
        </p:nvSpPr>
        <p:spPr>
          <a:xfrm>
            <a:off x="1398588" y="1154113"/>
            <a:ext cx="4152900" cy="3116262"/>
          </a:xfrm>
          <a:prstGeom prst="rect">
            <a:avLst/>
          </a:prstGeom>
          <a:noFill/>
          <a:ln w="12700">
            <a:solidFill>
              <a:prstClr val="black"/>
            </a:solidFill>
          </a:ln>
        </p:spPr>
        <p:txBody>
          <a:bodyPr vert="horz" lIns="92487" tIns="46244" rIns="92487" bIns="46244"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87" tIns="46244" rIns="92487" bIns="462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6"/>
          </a:xfrm>
          <a:prstGeom prst="rect">
            <a:avLst/>
          </a:prstGeom>
        </p:spPr>
        <p:txBody>
          <a:bodyPr vert="horz" lIns="92487" tIns="46244" rIns="92487" bIns="462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6"/>
          </a:xfrm>
          <a:prstGeom prst="rect">
            <a:avLst/>
          </a:prstGeom>
        </p:spPr>
        <p:txBody>
          <a:bodyPr vert="horz" lIns="92487" tIns="46244" rIns="92487" bIns="46244" rtlCol="0" anchor="b"/>
          <a:lstStyle>
            <a:lvl1pPr algn="r">
              <a:defRPr sz="1200"/>
            </a:lvl1pPr>
          </a:lstStyle>
          <a:p>
            <a:fld id="{F5175B6A-C46B-4CEF-B0FB-1F771B4F6DDB}" type="slidenum">
              <a:rPr lang="en-US" smtClean="0"/>
              <a:t>‹#›</a:t>
            </a:fld>
            <a:endParaRPr lang="en-US" dirty="0"/>
          </a:p>
        </p:txBody>
      </p:sp>
    </p:spTree>
    <p:extLst>
      <p:ext uri="{BB962C8B-B14F-4D97-AF65-F5344CB8AC3E}">
        <p14:creationId xmlns:p14="http://schemas.microsoft.com/office/powerpoint/2010/main" val="596169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F5175B6A-C46B-4CEF-B0FB-1F771B4F6DDB}" type="slidenum">
              <a:rPr lang="en-US" smtClean="0"/>
              <a:t>1</a:t>
            </a:fld>
            <a:endParaRPr lang="en-US" dirty="0"/>
          </a:p>
        </p:txBody>
      </p:sp>
    </p:spTree>
    <p:extLst>
      <p:ext uri="{BB962C8B-B14F-4D97-AF65-F5344CB8AC3E}">
        <p14:creationId xmlns:p14="http://schemas.microsoft.com/office/powerpoint/2010/main" val="3269626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175B6A-C46B-4CEF-B0FB-1F771B4F6DDB}" type="slidenum">
              <a:rPr lang="en-US" smtClean="0"/>
              <a:t>3</a:t>
            </a:fld>
            <a:endParaRPr lang="en-US" dirty="0"/>
          </a:p>
        </p:txBody>
      </p:sp>
    </p:spTree>
    <p:extLst>
      <p:ext uri="{BB962C8B-B14F-4D97-AF65-F5344CB8AC3E}">
        <p14:creationId xmlns:p14="http://schemas.microsoft.com/office/powerpoint/2010/main" val="3763949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1E6F64-F982-4254-BC99-1157BE44FD07}" type="slidenum">
              <a:rPr lang="en-US" smtClean="0"/>
              <a:pPr/>
              <a:t>4</a:t>
            </a:fld>
            <a:endParaRPr lang="en-US" dirty="0"/>
          </a:p>
        </p:txBody>
      </p:sp>
    </p:spTree>
    <p:extLst>
      <p:ext uri="{BB962C8B-B14F-4D97-AF65-F5344CB8AC3E}">
        <p14:creationId xmlns:p14="http://schemas.microsoft.com/office/powerpoint/2010/main" val="439118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175B6A-C46B-4CEF-B0FB-1F771B4F6DDB}" type="slidenum">
              <a:rPr lang="en-US" smtClean="0"/>
              <a:t>5</a:t>
            </a:fld>
            <a:endParaRPr lang="en-US" dirty="0"/>
          </a:p>
        </p:txBody>
      </p:sp>
    </p:spTree>
    <p:extLst>
      <p:ext uri="{BB962C8B-B14F-4D97-AF65-F5344CB8AC3E}">
        <p14:creationId xmlns:p14="http://schemas.microsoft.com/office/powerpoint/2010/main" val="3073994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175B6A-C46B-4CEF-B0FB-1F771B4F6DDB}" type="slidenum">
              <a:rPr lang="en-US" smtClean="0"/>
              <a:t>6</a:t>
            </a:fld>
            <a:endParaRPr lang="en-US" dirty="0"/>
          </a:p>
        </p:txBody>
      </p:sp>
    </p:spTree>
    <p:extLst>
      <p:ext uri="{BB962C8B-B14F-4D97-AF65-F5344CB8AC3E}">
        <p14:creationId xmlns:p14="http://schemas.microsoft.com/office/powerpoint/2010/main" val="958421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175B6A-C46B-4CEF-B0FB-1F771B4F6DDB}" type="slidenum">
              <a:rPr lang="en-US" smtClean="0"/>
              <a:t>12</a:t>
            </a:fld>
            <a:endParaRPr lang="en-US" dirty="0"/>
          </a:p>
        </p:txBody>
      </p:sp>
    </p:spTree>
    <p:extLst>
      <p:ext uri="{BB962C8B-B14F-4D97-AF65-F5344CB8AC3E}">
        <p14:creationId xmlns:p14="http://schemas.microsoft.com/office/powerpoint/2010/main" val="2204614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175B6A-C46B-4CEF-B0FB-1F771B4F6DDB}" type="slidenum">
              <a:rPr lang="en-US" smtClean="0"/>
              <a:t>14</a:t>
            </a:fld>
            <a:endParaRPr lang="en-US" dirty="0"/>
          </a:p>
        </p:txBody>
      </p:sp>
    </p:spTree>
    <p:extLst>
      <p:ext uri="{BB962C8B-B14F-4D97-AF65-F5344CB8AC3E}">
        <p14:creationId xmlns:p14="http://schemas.microsoft.com/office/powerpoint/2010/main" val="3197662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1E6F64-F982-4254-BC99-1157BE44FD07}" type="slidenum">
              <a:rPr lang="en-US" smtClean="0"/>
              <a:pPr/>
              <a:t>19</a:t>
            </a:fld>
            <a:endParaRPr lang="en-US" dirty="0"/>
          </a:p>
        </p:txBody>
      </p:sp>
    </p:spTree>
    <p:extLst>
      <p:ext uri="{BB962C8B-B14F-4D97-AF65-F5344CB8AC3E}">
        <p14:creationId xmlns:p14="http://schemas.microsoft.com/office/powerpoint/2010/main" val="3796920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en-US"/>
              <a:t>Click to edit Master title style</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accent1">
                    <a:lumMod val="50000"/>
                  </a:schemeClr>
                </a:solidFill>
              </a:defRPr>
            </a:lvl1pPr>
          </a:lstStyle>
          <a:p>
            <a:fld id="{31EB1F99-1EB4-4825-9981-CE374DAF6241}" type="datetimeFigureOut">
              <a:rPr lang="en-US" smtClean="0"/>
              <a:t>11/7/2019</a:t>
            </a:fld>
            <a:endParaRPr lang="en-US" dirty="0"/>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accent1">
                    <a:lumMod val="50000"/>
                  </a:schemeClr>
                </a:solidFill>
              </a:defRPr>
            </a:lvl1pPr>
          </a:lstStyle>
          <a:p>
            <a:fld id="{626EEFA5-0DB0-4059-94DE-66A7B0BAEAF8}" type="slidenum">
              <a:rPr lang="en-US" smtClean="0"/>
              <a:t>‹#›</a:t>
            </a:fld>
            <a:endParaRPr lang="en-US" dirty="0"/>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userDrawn="1"/>
        </p:nvSpPr>
        <p:spPr>
          <a:xfrm>
            <a:off x="-3629" y="0"/>
            <a:ext cx="1752600" cy="6858000"/>
          </a:xfrm>
          <a:prstGeom prst="rect">
            <a:avLst/>
          </a:prstGeom>
          <a:gradFill>
            <a:gsLst>
              <a:gs pos="0">
                <a:schemeClr val="bg1">
                  <a:lumMod val="75000"/>
                </a:schemeClr>
              </a:gs>
              <a:gs pos="25000">
                <a:schemeClr val="bg1">
                  <a:lumMod val="75000"/>
                </a:schemeClr>
              </a:gs>
              <a:gs pos="100000">
                <a:schemeClr val="tx1">
                  <a:lumMod val="75000"/>
                  <a:lumOff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a:off x="-76200" y="4195990"/>
            <a:ext cx="92964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76200" y="587829"/>
            <a:ext cx="9296400" cy="0"/>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7413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EB1F99-1EB4-4825-9981-CE374DAF6241}" type="datetimeFigureOut">
              <a:rPr lang="en-US" smtClean="0"/>
              <a:t>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6EEFA5-0DB0-4059-94DE-66A7B0BAEAF8}" type="slidenum">
              <a:rPr lang="en-US" smtClean="0"/>
              <a:t>‹#›</a:t>
            </a:fld>
            <a:endParaRPr lang="en-US" dirty="0"/>
          </a:p>
        </p:txBody>
      </p:sp>
    </p:spTree>
    <p:extLst>
      <p:ext uri="{BB962C8B-B14F-4D97-AF65-F5344CB8AC3E}">
        <p14:creationId xmlns:p14="http://schemas.microsoft.com/office/powerpoint/2010/main" val="2377931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EB1F99-1EB4-4825-9981-CE374DAF6241}" type="datetimeFigureOut">
              <a:rPr lang="en-US" smtClean="0"/>
              <a:t>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6EEFA5-0DB0-4059-94DE-66A7B0BAEAF8}" type="slidenum">
              <a:rPr lang="en-US" smtClean="0"/>
              <a:t>‹#›</a:t>
            </a:fld>
            <a:endParaRPr lang="en-US" dirty="0"/>
          </a:p>
        </p:txBody>
      </p:sp>
    </p:spTree>
    <p:extLst>
      <p:ext uri="{BB962C8B-B14F-4D97-AF65-F5344CB8AC3E}">
        <p14:creationId xmlns:p14="http://schemas.microsoft.com/office/powerpoint/2010/main" val="1122148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Copyright 2010</a:t>
            </a:r>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9" name="Text Placeholder 8"/>
          <p:cNvSpPr>
            <a:spLocks noGrp="1"/>
          </p:cNvSpPr>
          <p:nvPr>
            <p:ph type="body" sz="quarter" idx="15"/>
          </p:nvPr>
        </p:nvSpPr>
        <p:spPr>
          <a:xfrm>
            <a:off x="3886200" y="3126000"/>
            <a:ext cx="5029200" cy="838200"/>
          </a:xfrm>
        </p:spPr>
        <p:txBody>
          <a:bodyPr>
            <a:normAutofit/>
          </a:bodyPr>
          <a:lstStyle>
            <a:lvl1pPr marL="57150" indent="0">
              <a:buFontTx/>
              <a:buNone/>
              <a:defRPr sz="1800" baseline="0"/>
            </a:lvl1pPr>
          </a:lstStyle>
          <a:p>
            <a:pPr lvl="0"/>
            <a:r>
              <a:rPr lang="en-US" dirty="0"/>
              <a:t>Click to edit Master text styles</a:t>
            </a:r>
          </a:p>
        </p:txBody>
      </p:sp>
      <p:sp>
        <p:nvSpPr>
          <p:cNvPr id="12" name="Text Placeholder 8"/>
          <p:cNvSpPr>
            <a:spLocks noGrp="1"/>
          </p:cNvSpPr>
          <p:nvPr>
            <p:ph type="body" sz="quarter" idx="16"/>
          </p:nvPr>
        </p:nvSpPr>
        <p:spPr>
          <a:xfrm>
            <a:off x="3886200" y="1524000"/>
            <a:ext cx="5029200" cy="838200"/>
          </a:xfrm>
        </p:spPr>
        <p:txBody>
          <a:bodyPr>
            <a:normAutofit/>
          </a:bodyPr>
          <a:lstStyle>
            <a:lvl1pPr marL="57150" indent="0">
              <a:buFontTx/>
              <a:buNone/>
              <a:defRPr sz="1800" baseline="0"/>
            </a:lvl1pPr>
          </a:lstStyle>
          <a:p>
            <a:pPr lvl="0"/>
            <a:r>
              <a:rPr lang="en-US" dirty="0"/>
              <a:t>Click to edit Master text styles</a:t>
            </a:r>
          </a:p>
        </p:txBody>
      </p:sp>
      <p:sp>
        <p:nvSpPr>
          <p:cNvPr id="14" name="Text Placeholder 8"/>
          <p:cNvSpPr>
            <a:spLocks noGrp="1"/>
          </p:cNvSpPr>
          <p:nvPr>
            <p:ph type="body" sz="quarter" idx="17"/>
          </p:nvPr>
        </p:nvSpPr>
        <p:spPr>
          <a:xfrm>
            <a:off x="3886200" y="2325000"/>
            <a:ext cx="5029200" cy="838200"/>
          </a:xfrm>
        </p:spPr>
        <p:txBody>
          <a:bodyPr>
            <a:normAutofit/>
          </a:bodyPr>
          <a:lstStyle>
            <a:lvl1pPr marL="57150" indent="0">
              <a:buFontTx/>
              <a:buNone/>
              <a:defRPr sz="1800" baseline="0"/>
            </a:lvl1pPr>
          </a:lstStyle>
          <a:p>
            <a:pPr lvl="0"/>
            <a:r>
              <a:rPr lang="en-US" dirty="0"/>
              <a:t>Click to edit Master text styles</a:t>
            </a:r>
          </a:p>
        </p:txBody>
      </p:sp>
      <p:sp>
        <p:nvSpPr>
          <p:cNvPr id="15" name="Text Placeholder 8"/>
          <p:cNvSpPr>
            <a:spLocks noGrp="1"/>
          </p:cNvSpPr>
          <p:nvPr>
            <p:ph type="body" sz="quarter" idx="18"/>
          </p:nvPr>
        </p:nvSpPr>
        <p:spPr>
          <a:xfrm>
            <a:off x="3886200" y="3927000"/>
            <a:ext cx="5029200" cy="838200"/>
          </a:xfrm>
        </p:spPr>
        <p:txBody>
          <a:bodyPr>
            <a:normAutofit/>
          </a:bodyPr>
          <a:lstStyle>
            <a:lvl1pPr marL="57150" indent="0">
              <a:buFontTx/>
              <a:buNone/>
              <a:defRPr sz="1800" baseline="0"/>
            </a:lvl1pPr>
          </a:lstStyle>
          <a:p>
            <a:pPr lvl="0"/>
            <a:r>
              <a:rPr lang="en-US" dirty="0"/>
              <a:t>Click to edit Master text styles</a:t>
            </a:r>
          </a:p>
        </p:txBody>
      </p:sp>
      <p:sp>
        <p:nvSpPr>
          <p:cNvPr id="10" name="Title 1"/>
          <p:cNvSpPr>
            <a:spLocks noGrp="1"/>
          </p:cNvSpPr>
          <p:nvPr>
            <p:ph type="title"/>
          </p:nvPr>
        </p:nvSpPr>
        <p:spPr>
          <a:xfrm>
            <a:off x="1828800" y="274638"/>
            <a:ext cx="6858000" cy="1143000"/>
          </a:xfrm>
        </p:spPr>
        <p:txBody>
          <a:bodyPr/>
          <a:lstStyle/>
          <a:p>
            <a:r>
              <a:rPr lang="en-US"/>
              <a:t>Click to edit Master title style</a:t>
            </a:r>
          </a:p>
        </p:txBody>
      </p:sp>
    </p:spTree>
    <p:extLst>
      <p:ext uri="{BB962C8B-B14F-4D97-AF65-F5344CB8AC3E}">
        <p14:creationId xmlns:p14="http://schemas.microsoft.com/office/powerpoint/2010/main" val="266288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questions contact">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886200" y="1524000"/>
            <a:ext cx="3048000" cy="3505200"/>
          </a:xfrm>
        </p:spPr>
        <p:txBody>
          <a:bodyPr/>
          <a:lstStyle>
            <a:lvl1pPr marL="0" indent="0" algn="ctr">
              <a:lnSpc>
                <a:spcPts val="1600"/>
              </a:lnSpc>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2" name="Slide Number Placeholder 11"/>
          <p:cNvSpPr>
            <a:spLocks noGrp="1"/>
          </p:cNvSpPr>
          <p:nvPr>
            <p:ph type="sldNum" sz="quarter" idx="14"/>
          </p:nvPr>
        </p:nvSpPr>
        <p:spPr/>
        <p:txBody>
          <a:bodyPr/>
          <a:lstStyle/>
          <a:p>
            <a:fld id="{81582BD6-FC20-4557-852B-8433F8572D30}" type="slidenum">
              <a:rPr lang="en-US" smtClean="0"/>
              <a:pPr/>
              <a:t>‹#›</a:t>
            </a:fld>
            <a:endParaRPr lang="en-US" dirty="0"/>
          </a:p>
        </p:txBody>
      </p:sp>
      <p:sp>
        <p:nvSpPr>
          <p:cNvPr id="13" name="Footer Placeholder 12"/>
          <p:cNvSpPr>
            <a:spLocks noGrp="1"/>
          </p:cNvSpPr>
          <p:nvPr>
            <p:ph type="ftr" sz="quarter" idx="15"/>
          </p:nvPr>
        </p:nvSpPr>
        <p:spPr/>
        <p:txBody>
          <a:bodyPr/>
          <a:lstStyle/>
          <a:p>
            <a:r>
              <a:rPr lang="en-US" dirty="0"/>
              <a:t>Copyright 2010</a:t>
            </a:r>
          </a:p>
        </p:txBody>
      </p:sp>
      <p:sp>
        <p:nvSpPr>
          <p:cNvPr id="7" name="Title 1"/>
          <p:cNvSpPr>
            <a:spLocks noGrp="1"/>
          </p:cNvSpPr>
          <p:nvPr>
            <p:ph type="title"/>
          </p:nvPr>
        </p:nvSpPr>
        <p:spPr>
          <a:xfrm>
            <a:off x="1828800" y="274638"/>
            <a:ext cx="6858000" cy="1143000"/>
          </a:xfrm>
        </p:spPr>
        <p:txBody>
          <a:bodyPr/>
          <a:lstStyle/>
          <a:p>
            <a:r>
              <a:rPr lang="en-US"/>
              <a:t>Click to edit Master title style</a:t>
            </a:r>
          </a:p>
        </p:txBody>
      </p:sp>
    </p:spTree>
    <p:extLst>
      <p:ext uri="{BB962C8B-B14F-4D97-AF65-F5344CB8AC3E}">
        <p14:creationId xmlns:p14="http://schemas.microsoft.com/office/powerpoint/2010/main" val="1862210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EB1F99-1EB4-4825-9981-CE374DAF6241}" type="datetimeFigureOut">
              <a:rPr lang="en-US" smtClean="0"/>
              <a:t>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6EEFA5-0DB0-4059-94DE-66A7B0BAEAF8}" type="slidenum">
              <a:rPr lang="en-US" smtClean="0"/>
              <a:t>‹#›</a:t>
            </a:fld>
            <a:endParaRPr lang="en-US" dirty="0"/>
          </a:p>
        </p:txBody>
      </p:sp>
      <p:sp>
        <p:nvSpPr>
          <p:cNvPr id="7" name="Rectangle 6"/>
          <p:cNvSpPr/>
          <p:nvPr userDrawn="1"/>
        </p:nvSpPr>
        <p:spPr>
          <a:xfrm>
            <a:off x="-3629" y="0"/>
            <a:ext cx="1752600" cy="5105400"/>
          </a:xfrm>
          <a:prstGeom prst="rect">
            <a:avLst/>
          </a:prstGeom>
          <a:gradFill>
            <a:gsLst>
              <a:gs pos="0">
                <a:schemeClr val="bg1">
                  <a:lumMod val="75000"/>
                </a:schemeClr>
              </a:gs>
              <a:gs pos="25000">
                <a:schemeClr val="bg1">
                  <a:lumMod val="75000"/>
                </a:schemeClr>
              </a:gs>
              <a:gs pos="100000">
                <a:schemeClr val="tx1">
                  <a:lumMod val="75000"/>
                  <a:lumOff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userDrawn="1"/>
        </p:nvCxnSpPr>
        <p:spPr>
          <a:xfrm>
            <a:off x="-3629" y="5083629"/>
            <a:ext cx="1752600" cy="0"/>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0608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fld id="{31EB1F99-1EB4-4825-9981-CE374DAF6241}" type="datetimeFigureOut">
              <a:rPr lang="en-US" smtClean="0"/>
              <a:t>11/7/2019</a:t>
            </a:fld>
            <a:endParaRPr lang="en-US" dirty="0"/>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fld id="{626EEFA5-0DB0-4059-94DE-66A7B0BAEAF8}" type="slidenum">
              <a:rPr lang="en-US" smtClean="0"/>
              <a:t>‹#›</a:t>
            </a:fld>
            <a:endParaRPr lang="en-US" dirty="0"/>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0" y="0"/>
            <a:ext cx="2110979"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93055206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EB1F99-1EB4-4825-9981-CE374DAF6241}" type="datetimeFigureOut">
              <a:rPr lang="en-US" smtClean="0"/>
              <a:t>11/7/2019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6EEFA5-0DB0-4059-94DE-66A7B0BAEAF8}" type="slidenum">
              <a:rPr lang="en-US" smtClean="0"/>
              <a:t>‹#›</a:t>
            </a:fld>
            <a:endParaRPr lang="en-US" dirty="0"/>
          </a:p>
        </p:txBody>
      </p:sp>
    </p:spTree>
    <p:extLst>
      <p:ext uri="{BB962C8B-B14F-4D97-AF65-F5344CB8AC3E}">
        <p14:creationId xmlns:p14="http://schemas.microsoft.com/office/powerpoint/2010/main" val="93723480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941832" y="2909102"/>
            <a:ext cx="361188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975398" y="2909102"/>
            <a:ext cx="361188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EB1F99-1EB4-4825-9981-CE374DAF6241}" type="datetimeFigureOut">
              <a:rPr lang="en-US" smtClean="0"/>
              <a:t>11/7/2019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26EEFA5-0DB0-4059-94DE-66A7B0BAEAF8}" type="slidenum">
              <a:rPr lang="en-US" smtClean="0"/>
              <a:t>‹#›</a:t>
            </a:fld>
            <a:endParaRPr lang="en-US" dirty="0"/>
          </a:p>
        </p:txBody>
      </p:sp>
    </p:spTree>
    <p:extLst>
      <p:ext uri="{BB962C8B-B14F-4D97-AF65-F5344CB8AC3E}">
        <p14:creationId xmlns:p14="http://schemas.microsoft.com/office/powerpoint/2010/main" val="20634273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EB1F99-1EB4-4825-9981-CE374DAF6241}" type="datetimeFigureOut">
              <a:rPr lang="en-US" smtClean="0"/>
              <a:t>11/7/2019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26EEFA5-0DB0-4059-94DE-66A7B0BAEAF8}" type="slidenum">
              <a:rPr lang="en-US" smtClean="0"/>
              <a:t>‹#›</a:t>
            </a:fld>
            <a:endParaRPr lang="en-US" dirty="0"/>
          </a:p>
        </p:txBody>
      </p:sp>
    </p:spTree>
    <p:extLst>
      <p:ext uri="{BB962C8B-B14F-4D97-AF65-F5344CB8AC3E}">
        <p14:creationId xmlns:p14="http://schemas.microsoft.com/office/powerpoint/2010/main" val="49992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EB1F99-1EB4-4825-9981-CE374DAF6241}" type="datetimeFigureOut">
              <a:rPr lang="en-US" smtClean="0"/>
              <a:t>11/7/2019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26EEFA5-0DB0-4059-94DE-66A7B0BAEAF8}" type="slidenum">
              <a:rPr lang="en-US" smtClean="0"/>
              <a:t>‹#›</a:t>
            </a:fld>
            <a:endParaRPr lang="en-US" dirty="0"/>
          </a:p>
        </p:txBody>
      </p:sp>
    </p:spTree>
    <p:extLst>
      <p:ext uri="{BB962C8B-B14F-4D97-AF65-F5344CB8AC3E}">
        <p14:creationId xmlns:p14="http://schemas.microsoft.com/office/powerpoint/2010/main" val="3787258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73789" y="6375679"/>
            <a:ext cx="925016" cy="348462"/>
          </a:xfrm>
        </p:spPr>
        <p:txBody>
          <a:bodyPr/>
          <a:lstStyle/>
          <a:p>
            <a:fld id="{31EB1F99-1EB4-4825-9981-CE374DAF6241}" type="datetimeFigureOut">
              <a:rPr lang="en-US" smtClean="0"/>
              <a:t>11/7/2019</a:t>
            </a:fld>
            <a:endParaRPr lang="en-US" dirty="0"/>
          </a:p>
        </p:txBody>
      </p:sp>
      <p:sp>
        <p:nvSpPr>
          <p:cNvPr id="6" name="Footer Placeholder 5"/>
          <p:cNvSpPr>
            <a:spLocks noGrp="1"/>
          </p:cNvSpPr>
          <p:nvPr>
            <p:ph type="ftr" sz="quarter" idx="11"/>
          </p:nvPr>
        </p:nvSpPr>
        <p:spPr>
          <a:xfrm>
            <a:off x="1577716" y="6375679"/>
            <a:ext cx="2611634" cy="345796"/>
          </a:xfrm>
        </p:spPr>
        <p:txBody>
          <a:bodyPr/>
          <a:lstStyle/>
          <a:p>
            <a:endParaRPr lang="en-US" dirty="0"/>
          </a:p>
        </p:txBody>
      </p:sp>
      <p:sp>
        <p:nvSpPr>
          <p:cNvPr id="7" name="Slide Number Placeholder 6"/>
          <p:cNvSpPr>
            <a:spLocks noGrp="1"/>
          </p:cNvSpPr>
          <p:nvPr>
            <p:ph type="sldNum" sz="quarter" idx="12"/>
          </p:nvPr>
        </p:nvSpPr>
        <p:spPr>
          <a:xfrm>
            <a:off x="4268261" y="6375679"/>
            <a:ext cx="924342" cy="345796"/>
          </a:xfrm>
        </p:spPr>
        <p:txBody>
          <a:bodyPr/>
          <a:lstStyle/>
          <a:p>
            <a:fld id="{626EEFA5-0DB0-4059-94DE-66A7B0BAEAF8}" type="slidenum">
              <a:rPr lang="en-US" smtClean="0"/>
              <a:t>‹#›</a:t>
            </a:fld>
            <a:endParaRPr lang="en-US" dirty="0"/>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13023576"/>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1"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74463" y="6375679"/>
            <a:ext cx="924342" cy="348462"/>
          </a:xfrm>
        </p:spPr>
        <p:txBody>
          <a:bodyPr/>
          <a:lstStyle/>
          <a:p>
            <a:fld id="{31EB1F99-1EB4-4825-9981-CE374DAF6241}" type="datetimeFigureOut">
              <a:rPr lang="en-US" smtClean="0"/>
              <a:t>11/7/2019</a:t>
            </a:fld>
            <a:endParaRPr lang="en-US" dirty="0"/>
          </a:p>
        </p:txBody>
      </p:sp>
      <p:sp>
        <p:nvSpPr>
          <p:cNvPr id="6" name="Footer Placeholder 5"/>
          <p:cNvSpPr>
            <a:spLocks noGrp="1"/>
          </p:cNvSpPr>
          <p:nvPr>
            <p:ph type="ftr" sz="quarter" idx="11"/>
          </p:nvPr>
        </p:nvSpPr>
        <p:spPr>
          <a:xfrm>
            <a:off x="1577716" y="6375679"/>
            <a:ext cx="2611634" cy="345796"/>
          </a:xfrm>
        </p:spPr>
        <p:txBody>
          <a:bodyPr/>
          <a:lstStyle/>
          <a:p>
            <a:endParaRPr lang="en-US" dirty="0"/>
          </a:p>
        </p:txBody>
      </p:sp>
      <p:sp>
        <p:nvSpPr>
          <p:cNvPr id="7" name="Slide Number Placeholder 6"/>
          <p:cNvSpPr>
            <a:spLocks noGrp="1"/>
          </p:cNvSpPr>
          <p:nvPr>
            <p:ph type="sldNum" sz="quarter" idx="12"/>
          </p:nvPr>
        </p:nvSpPr>
        <p:spPr>
          <a:xfrm>
            <a:off x="4256153" y="6375679"/>
            <a:ext cx="947460" cy="345796"/>
          </a:xfrm>
        </p:spPr>
        <p:txBody>
          <a:bodyPr/>
          <a:lstStyle/>
          <a:p>
            <a:fld id="{626EEFA5-0DB0-4059-94DE-66A7B0BAEAF8}" type="slidenum">
              <a:rPr lang="en-US" smtClean="0"/>
              <a:t>‹#›</a:t>
            </a:fld>
            <a:endParaRPr lang="en-US" dirty="0"/>
          </a:p>
        </p:txBody>
      </p:sp>
      <p:sp>
        <p:nvSpPr>
          <p:cNvPr id="13" name="Rectangle 12"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9076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fld id="{31EB1F99-1EB4-4825-9981-CE374DAF6241}" type="datetimeFigureOut">
              <a:rPr lang="en-US" smtClean="0"/>
              <a:t>11/7/2019</a:t>
            </a:fld>
            <a:endParaRPr lang="en-US" dirty="0"/>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626EEFA5-0DB0-4059-94DE-66A7B0BAEAF8}" type="slidenum">
              <a:rPr lang="en-US" smtClean="0"/>
              <a:t>‹#›</a:t>
            </a:fld>
            <a:endParaRPr lang="en-US" dirty="0"/>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129231372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Lst>
  <p:txStyles>
    <p:title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0" pos="594">
          <p15:clr>
            <a:srgbClr val="F26B43"/>
          </p15:clr>
        </p15:guide>
        <p15:guide id="3" pos="5400">
          <p15:clr>
            <a:srgbClr val="F26B43"/>
          </p15:clr>
        </p15:guide>
        <p15:guide id="4" orient="horz" pos="4008">
          <p15:clr>
            <a:srgbClr val="F26B43"/>
          </p15:clr>
        </p15:guide>
        <p15:guide id="5" orient="horz" pos="1440">
          <p15:clr>
            <a:srgbClr val="F26B43"/>
          </p15:clr>
        </p15:guide>
        <p15:guide id="6" orient="horz" pos="3720">
          <p15:clr>
            <a:srgbClr val="F26B43"/>
          </p15:clr>
        </p15:guide>
        <p15:guide id="7"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forbes.com/sites/sesilpir/2019/07/08/structural-change-is-an-easy-way-out-why-we-need-to-own-our-corporate-cultures/#31f984ec6c17" TargetMode="External"/><Relationship Id="rId2" Type="http://schemas.openxmlformats.org/officeDocument/2006/relationships/hyperlink" Target="https://www.researchgate.net/publication/41825499_1_Cooperative_Behavior_Cascades_in_Human_Social_Networks"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Qu3xpp5BbHU"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csusm.edu/par/aabudgettraining.html"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csusm.edu/greatcollege/culture/index.html" TargetMode="External"/><Relationship Id="rId2" Type="http://schemas.openxmlformats.org/officeDocument/2006/relationships/hyperlink" Target="https://www.csusm.edu/greatcollege/culture/workgroup-.html"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hyperlink" Target="https://www.csusm.edu/greatcollege/culture/culturedoc.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24048" y="1273254"/>
            <a:ext cx="3135836" cy="4136946"/>
          </a:xfrm>
        </p:spPr>
        <p:txBody>
          <a:bodyPr>
            <a:normAutofit/>
          </a:bodyPr>
          <a:lstStyle/>
          <a:p>
            <a:r>
              <a:rPr lang="en-US" sz="4400" dirty="0"/>
              <a:t>Creating an "Ideal" </a:t>
            </a:r>
            <a:br>
              <a:rPr lang="en-US" sz="4400" dirty="0"/>
            </a:br>
            <a:r>
              <a:rPr lang="en-US" sz="4400" dirty="0"/>
              <a:t>Culture  </a:t>
            </a:r>
            <a:r>
              <a:rPr lang="en-US" sz="3200" dirty="0"/>
              <a:t/>
            </a:r>
            <a:br>
              <a:rPr lang="en-US" sz="3200" dirty="0"/>
            </a:br>
            <a:r>
              <a:rPr lang="en-US" sz="3200" dirty="0"/>
              <a:t/>
            </a:r>
            <a:br>
              <a:rPr lang="en-US" sz="3200" dirty="0"/>
            </a:br>
            <a:r>
              <a:rPr lang="en-US" sz="2400" dirty="0"/>
              <a:t>What does it have to do with me?</a:t>
            </a:r>
            <a:endParaRPr lang="en-US" sz="2000" dirty="0"/>
          </a:p>
        </p:txBody>
      </p:sp>
    </p:spTree>
    <p:extLst>
      <p:ext uri="{BB962C8B-B14F-4D97-AF65-F5344CB8AC3E}">
        <p14:creationId xmlns:p14="http://schemas.microsoft.com/office/powerpoint/2010/main" val="403106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52400"/>
            <a:ext cx="6934200" cy="2133599"/>
          </a:xfrm>
        </p:spPr>
        <p:txBody>
          <a:bodyPr>
            <a:noAutofit/>
          </a:bodyPr>
          <a:lstStyle/>
          <a:p>
            <a:pPr algn="ctr"/>
            <a:r>
              <a:rPr lang="en-US" sz="4000" dirty="0">
                <a:solidFill>
                  <a:srgbClr val="FFC000"/>
                </a:solidFill>
              </a:rPr>
              <a:t>CORE VALUES</a:t>
            </a:r>
            <a:br>
              <a:rPr lang="en-US" sz="4000" dirty="0">
                <a:solidFill>
                  <a:srgbClr val="FFC000"/>
                </a:solidFill>
              </a:rPr>
            </a:br>
            <a:r>
              <a:rPr lang="en-US" sz="4000" dirty="0">
                <a:solidFill>
                  <a:srgbClr val="FFC000"/>
                </a:solidFill>
              </a:rPr>
              <a:t>vs </a:t>
            </a:r>
            <a:br>
              <a:rPr lang="en-US" sz="4000" dirty="0">
                <a:solidFill>
                  <a:srgbClr val="FFC000"/>
                </a:solidFill>
              </a:rPr>
            </a:br>
            <a:r>
              <a:rPr lang="en-US" sz="4000" dirty="0" smtClean="0">
                <a:solidFill>
                  <a:srgbClr val="FFC000"/>
                </a:solidFill>
              </a:rPr>
              <a:t>CULTURE </a:t>
            </a:r>
            <a:r>
              <a:rPr lang="en-US" sz="3200" dirty="0" smtClean="0">
                <a:solidFill>
                  <a:srgbClr val="FFC000"/>
                </a:solidFill>
              </a:rPr>
              <a:t/>
            </a:r>
            <a:br>
              <a:rPr lang="en-US" sz="3200" dirty="0" smtClean="0">
                <a:solidFill>
                  <a:srgbClr val="FFC000"/>
                </a:solidFill>
              </a:rPr>
            </a:br>
            <a:r>
              <a:rPr lang="en-US" sz="3200" dirty="0" smtClean="0">
                <a:solidFill>
                  <a:srgbClr val="FFC000"/>
                </a:solidFill>
              </a:rPr>
              <a:t>What’s the difference?</a:t>
            </a:r>
            <a:endParaRPr lang="en-US" sz="3200" dirty="0">
              <a:solidFill>
                <a:srgbClr val="FFC000"/>
              </a:solidFill>
            </a:endParaRPr>
          </a:p>
        </p:txBody>
      </p:sp>
      <p:sp>
        <p:nvSpPr>
          <p:cNvPr id="3" name="Content Placeholder 2"/>
          <p:cNvSpPr>
            <a:spLocks noGrp="1"/>
          </p:cNvSpPr>
          <p:nvPr>
            <p:ph idx="1"/>
          </p:nvPr>
        </p:nvSpPr>
        <p:spPr>
          <a:xfrm>
            <a:off x="1752600" y="2438400"/>
            <a:ext cx="6819900" cy="3441194"/>
          </a:xfrm>
        </p:spPr>
        <p:txBody>
          <a:bodyPr>
            <a:normAutofit fontScale="92500" lnSpcReduction="10000"/>
          </a:bodyPr>
          <a:lstStyle/>
          <a:p>
            <a:r>
              <a:rPr lang="en-US" sz="2800" b="1" dirty="0" smtClean="0">
                <a:solidFill>
                  <a:srgbClr val="00B050"/>
                </a:solidFill>
              </a:rPr>
              <a:t>Culture </a:t>
            </a:r>
            <a:r>
              <a:rPr lang="en-US" sz="2800" b="1" dirty="0">
                <a:solidFill>
                  <a:srgbClr val="00B050"/>
                </a:solidFill>
              </a:rPr>
              <a:t>is the collection of business practices, processes, and interactions that make up the work environment</a:t>
            </a:r>
            <a:r>
              <a:rPr lang="en-US" sz="2800" b="1" dirty="0" smtClean="0">
                <a:solidFill>
                  <a:srgbClr val="00B050"/>
                </a:solidFill>
              </a:rPr>
              <a:t>.</a:t>
            </a:r>
          </a:p>
          <a:p>
            <a:r>
              <a:rPr lang="en-US" sz="2800" b="1" dirty="0">
                <a:solidFill>
                  <a:srgbClr val="00B0F0"/>
                </a:solidFill>
              </a:rPr>
              <a:t>Values guide decision-making and a sense of what’s important and what’s right</a:t>
            </a:r>
            <a:r>
              <a:rPr lang="en-US" sz="2800" b="1" dirty="0" smtClean="0">
                <a:solidFill>
                  <a:srgbClr val="00B0F0"/>
                </a:solidFill>
              </a:rPr>
              <a:t>.</a:t>
            </a:r>
          </a:p>
          <a:p>
            <a:endParaRPr lang="en-US" sz="2800" b="1" dirty="0">
              <a:solidFill>
                <a:srgbClr val="00B050"/>
              </a:solidFill>
            </a:endParaRPr>
          </a:p>
          <a:p>
            <a:r>
              <a:rPr lang="en-US" sz="4300" b="1" dirty="0" smtClean="0">
                <a:solidFill>
                  <a:srgbClr val="FF0000"/>
                </a:solidFill>
              </a:rPr>
              <a:t>Values drive culture</a:t>
            </a:r>
          </a:p>
          <a:p>
            <a:endParaRPr lang="en-US" b="1" dirty="0"/>
          </a:p>
          <a:p>
            <a:endParaRPr lang="en-US" dirty="0"/>
          </a:p>
        </p:txBody>
      </p:sp>
    </p:spTree>
    <p:extLst>
      <p:ext uri="{BB962C8B-B14F-4D97-AF65-F5344CB8AC3E}">
        <p14:creationId xmlns:p14="http://schemas.microsoft.com/office/powerpoint/2010/main" val="353232712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8229600" cy="1143000"/>
          </a:xfrm>
        </p:spPr>
        <p:txBody>
          <a:bodyPr/>
          <a:lstStyle/>
          <a:p>
            <a:r>
              <a:rPr lang="en-US" dirty="0"/>
              <a:t>Core Values - Examples</a:t>
            </a:r>
          </a:p>
        </p:txBody>
      </p:sp>
      <p:sp>
        <p:nvSpPr>
          <p:cNvPr id="3" name="Content Placeholder 2"/>
          <p:cNvSpPr>
            <a:spLocks noGrp="1"/>
          </p:cNvSpPr>
          <p:nvPr>
            <p:ph sz="half" idx="1"/>
          </p:nvPr>
        </p:nvSpPr>
        <p:spPr>
          <a:xfrm>
            <a:off x="2362200" y="1600200"/>
            <a:ext cx="3429000" cy="4525963"/>
          </a:xfrm>
        </p:spPr>
        <p:txBody>
          <a:bodyPr>
            <a:normAutofit/>
          </a:bodyPr>
          <a:lstStyle/>
          <a:p>
            <a:r>
              <a:rPr lang="en-US" dirty="0"/>
              <a:t>Professionalism</a:t>
            </a:r>
          </a:p>
          <a:p>
            <a:r>
              <a:rPr lang="en-US" dirty="0"/>
              <a:t>Creativity/Innovation</a:t>
            </a:r>
          </a:p>
          <a:p>
            <a:r>
              <a:rPr lang="en-US" dirty="0"/>
              <a:t>Customer Focus</a:t>
            </a:r>
          </a:p>
          <a:p>
            <a:r>
              <a:rPr lang="en-US" dirty="0"/>
              <a:t>Teamwork</a:t>
            </a:r>
          </a:p>
          <a:p>
            <a:r>
              <a:rPr lang="en-US" dirty="0"/>
              <a:t>Open Minded</a:t>
            </a:r>
          </a:p>
          <a:p>
            <a:r>
              <a:rPr lang="en-US" dirty="0"/>
              <a:t>Integrity</a:t>
            </a:r>
          </a:p>
          <a:p>
            <a:r>
              <a:rPr lang="en-US" dirty="0"/>
              <a:t>Strong Work Ethic</a:t>
            </a:r>
          </a:p>
          <a:p>
            <a:r>
              <a:rPr lang="en-US" dirty="0"/>
              <a:t>Enthusiasm</a:t>
            </a:r>
          </a:p>
          <a:p>
            <a:r>
              <a:rPr lang="en-US" dirty="0"/>
              <a:t>Dedication</a:t>
            </a:r>
          </a:p>
          <a:p>
            <a:r>
              <a:rPr lang="en-US" dirty="0"/>
              <a:t>Creative Problem Solving</a:t>
            </a:r>
          </a:p>
          <a:p>
            <a:endParaRPr lang="en-US" dirty="0"/>
          </a:p>
        </p:txBody>
      </p:sp>
      <p:sp>
        <p:nvSpPr>
          <p:cNvPr id="4" name="Content Placeholder 3"/>
          <p:cNvSpPr>
            <a:spLocks noGrp="1"/>
          </p:cNvSpPr>
          <p:nvPr>
            <p:ph sz="half" idx="2"/>
          </p:nvPr>
        </p:nvSpPr>
        <p:spPr>
          <a:xfrm>
            <a:off x="5943600" y="1600200"/>
            <a:ext cx="3276600" cy="4525963"/>
          </a:xfrm>
        </p:spPr>
        <p:txBody>
          <a:bodyPr>
            <a:normAutofit/>
          </a:bodyPr>
          <a:lstStyle/>
          <a:p>
            <a:r>
              <a:rPr lang="en-US" dirty="0"/>
              <a:t>Flexibility/Adaptability</a:t>
            </a:r>
          </a:p>
          <a:p>
            <a:r>
              <a:rPr lang="en-US" dirty="0"/>
              <a:t>Respect</a:t>
            </a:r>
          </a:p>
          <a:p>
            <a:r>
              <a:rPr lang="en-US" dirty="0"/>
              <a:t>Honesty</a:t>
            </a:r>
          </a:p>
          <a:p>
            <a:r>
              <a:rPr lang="en-US" dirty="0"/>
              <a:t>Courage</a:t>
            </a:r>
          </a:p>
          <a:p>
            <a:r>
              <a:rPr lang="en-US" dirty="0"/>
              <a:t>Trust</a:t>
            </a:r>
          </a:p>
          <a:p>
            <a:r>
              <a:rPr lang="en-US" dirty="0"/>
              <a:t>Positive Attitude</a:t>
            </a:r>
          </a:p>
          <a:p>
            <a:r>
              <a:rPr lang="en-US" dirty="0"/>
              <a:t>Passion</a:t>
            </a:r>
          </a:p>
          <a:p>
            <a:r>
              <a:rPr lang="en-US" dirty="0"/>
              <a:t>Problem Solving</a:t>
            </a:r>
          </a:p>
          <a:p>
            <a:r>
              <a:rPr lang="en-US" dirty="0"/>
              <a:t>Respect</a:t>
            </a:r>
          </a:p>
          <a:p>
            <a:r>
              <a:rPr lang="en-US" dirty="0"/>
              <a:t>Accountability</a:t>
            </a:r>
          </a:p>
          <a:p>
            <a:endParaRPr lang="en-US" dirty="0"/>
          </a:p>
        </p:txBody>
      </p:sp>
    </p:spTree>
    <p:extLst>
      <p:ext uri="{BB962C8B-B14F-4D97-AF65-F5344CB8AC3E}">
        <p14:creationId xmlns:p14="http://schemas.microsoft.com/office/powerpoint/2010/main" val="15545032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2150" y="457200"/>
            <a:ext cx="6858000" cy="1295400"/>
          </a:xfrm>
        </p:spPr>
        <p:txBody>
          <a:bodyPr>
            <a:normAutofit fontScale="90000"/>
          </a:bodyPr>
          <a:lstStyle/>
          <a:p>
            <a:r>
              <a:rPr lang="en-US" dirty="0"/>
              <a:t>ZAPPOS – Company Example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1" y="1718816"/>
            <a:ext cx="7969718" cy="4834133"/>
          </a:xfrm>
          <a:prstGeom prst="rect">
            <a:avLst/>
          </a:prstGeom>
        </p:spPr>
      </p:pic>
      <p:pic>
        <p:nvPicPr>
          <p:cNvPr id="3" name="Picture 2"/>
          <p:cNvPicPr>
            <a:picLocks noChangeAspect="1"/>
          </p:cNvPicPr>
          <p:nvPr/>
        </p:nvPicPr>
        <p:blipFill>
          <a:blip r:embed="rId4"/>
          <a:stretch>
            <a:fillRect/>
          </a:stretch>
        </p:blipFill>
        <p:spPr>
          <a:xfrm>
            <a:off x="7010400" y="74951"/>
            <a:ext cx="1567070" cy="2363449"/>
          </a:xfrm>
          <a:prstGeom prst="rect">
            <a:avLst/>
          </a:prstGeom>
        </p:spPr>
      </p:pic>
    </p:spTree>
    <p:extLst>
      <p:ext uri="{BB962C8B-B14F-4D97-AF65-F5344CB8AC3E}">
        <p14:creationId xmlns:p14="http://schemas.microsoft.com/office/powerpoint/2010/main" val="39364158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8">
            <a:extLst>
              <a:ext uri="{FF2B5EF4-FFF2-40B4-BE49-F238E27FC236}">
                <a16:creationId xmlns:a16="http://schemas.microsoft.com/office/drawing/2014/main" id="{1B0A7D14-7B67-4022-A8BE-1CCD4A0F1B0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A49AD383-CEE8-4A90-BB73-D2DFED97B08B}"/>
              </a:ext>
            </a:extLst>
          </p:cNvPr>
          <p:cNvSpPr>
            <a:spLocks noGrp="1"/>
          </p:cNvSpPr>
          <p:nvPr>
            <p:ph type="title"/>
          </p:nvPr>
        </p:nvSpPr>
        <p:spPr>
          <a:xfrm>
            <a:off x="938758" y="382385"/>
            <a:ext cx="7633742" cy="1492132"/>
          </a:xfrm>
        </p:spPr>
        <p:txBody>
          <a:bodyPr anchor="ctr">
            <a:normAutofit/>
          </a:bodyPr>
          <a:lstStyle/>
          <a:p>
            <a:r>
              <a:rPr lang="en-US" sz="4000"/>
              <a:t>Asheville-Buncombe Technical Community College Example</a:t>
            </a:r>
          </a:p>
        </p:txBody>
      </p:sp>
      <p:sp>
        <p:nvSpPr>
          <p:cNvPr id="12" name="Freeform 6">
            <a:extLst>
              <a:ext uri="{FF2B5EF4-FFF2-40B4-BE49-F238E27FC236}">
                <a16:creationId xmlns:a16="http://schemas.microsoft.com/office/drawing/2014/main" id="{AB09A9E8-BF27-4613-A775-071F082083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solidFill>
          <a:ln w="0">
            <a:noFill/>
            <a:prstDash val="solid"/>
            <a:round/>
            <a:headEnd/>
            <a:tailEnd/>
          </a:ln>
        </p:spPr>
      </p:sp>
      <p:sp>
        <p:nvSpPr>
          <p:cNvPr id="14" name="Rectangle 12">
            <a:extLst>
              <a:ext uri="{FF2B5EF4-FFF2-40B4-BE49-F238E27FC236}">
                <a16:creationId xmlns:a16="http://schemas.microsoft.com/office/drawing/2014/main" id="{C3AFE299-6F79-44AF-9A77-2DC2DC1F84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Diagram 3">
            <a:extLst>
              <a:ext uri="{FF2B5EF4-FFF2-40B4-BE49-F238E27FC236}">
                <a16:creationId xmlns:a16="http://schemas.microsoft.com/office/drawing/2014/main" id="{45896B85-A4DB-49E0-94F5-52E0FC24689A}"/>
              </a:ext>
            </a:extLst>
          </p:cNvPr>
          <p:cNvGraphicFramePr/>
          <p:nvPr>
            <p:extLst>
              <p:ext uri="{D42A27DB-BD31-4B8C-83A1-F6EECF244321}">
                <p14:modId xmlns:p14="http://schemas.microsoft.com/office/powerpoint/2010/main" val="171691063"/>
              </p:ext>
            </p:extLst>
          </p:nvPr>
        </p:nvGraphicFramePr>
        <p:xfrm>
          <a:off x="152400" y="1711686"/>
          <a:ext cx="8839200" cy="47653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37064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E079F42-5C7A-44DD-9E9F-A34795A48F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9318" y="0"/>
            <a:ext cx="860468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6">
            <a:extLst>
              <a:ext uri="{FF2B5EF4-FFF2-40B4-BE49-F238E27FC236}">
                <a16:creationId xmlns:a16="http://schemas.microsoft.com/office/drawing/2014/main" id="{09777E15-6D68-4808-AD20-82EA7377F43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963" y="0"/>
            <a:ext cx="664369"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11" name="Freeform 6">
            <a:extLst>
              <a:ext uri="{FF2B5EF4-FFF2-40B4-BE49-F238E27FC236}">
                <a16:creationId xmlns:a16="http://schemas.microsoft.com/office/drawing/2014/main" id="{CE79CAD8-9F7F-4756-BD12-8463CA4C6F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3" name="Rectangle 12">
            <a:extLst>
              <a:ext uri="{FF2B5EF4-FFF2-40B4-BE49-F238E27FC236}">
                <a16:creationId xmlns:a16="http://schemas.microsoft.com/office/drawing/2014/main" id="{A9923A21-5790-4667-B5C7-ADA793B4993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8336" y="643466"/>
            <a:ext cx="7200601" cy="557106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A screenshot of a social media post&#10;&#10;Description generated with very high confidence">
            <a:extLst>
              <a:ext uri="{FF2B5EF4-FFF2-40B4-BE49-F238E27FC236}">
                <a16:creationId xmlns:a16="http://schemas.microsoft.com/office/drawing/2014/main" id="{9F237FBB-033A-44C8-B34E-7356EA5D3334}"/>
              </a:ext>
            </a:extLst>
          </p:cNvPr>
          <p:cNvPicPr>
            <a:picLocks noChangeAspect="1"/>
          </p:cNvPicPr>
          <p:nvPr/>
        </p:nvPicPr>
        <p:blipFill>
          <a:blip r:embed="rId3"/>
          <a:stretch>
            <a:fillRect/>
          </a:stretch>
        </p:blipFill>
        <p:spPr>
          <a:xfrm>
            <a:off x="990600" y="228600"/>
            <a:ext cx="7852505" cy="6223108"/>
          </a:xfrm>
          <a:prstGeom prst="rect">
            <a:avLst/>
          </a:prstGeom>
        </p:spPr>
      </p:pic>
    </p:spTree>
    <p:extLst>
      <p:ext uri="{BB962C8B-B14F-4D97-AF65-F5344CB8AC3E}">
        <p14:creationId xmlns:p14="http://schemas.microsoft.com/office/powerpoint/2010/main" val="18902300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975" y="2057400"/>
            <a:ext cx="7629525" cy="3048000"/>
          </a:xfrm>
        </p:spPr>
        <p:txBody>
          <a:bodyPr>
            <a:normAutofit fontScale="90000"/>
          </a:bodyPr>
          <a:lstStyle/>
          <a:p>
            <a:r>
              <a:rPr lang="en-US" dirty="0" smtClean="0">
                <a:solidFill>
                  <a:srgbClr val="FF0000"/>
                </a:solidFill>
              </a:rPr>
              <a:t>What happens if we Don’t define our core values and work towards creating an intentional culture?</a:t>
            </a:r>
            <a:endParaRPr lang="en-US" dirty="0">
              <a:solidFill>
                <a:srgbClr val="FF0000"/>
              </a:solidFill>
            </a:endParaRPr>
          </a:p>
        </p:txBody>
      </p:sp>
    </p:spTree>
    <p:extLst>
      <p:ext uri="{BB962C8B-B14F-4D97-AF65-F5344CB8AC3E}">
        <p14:creationId xmlns:p14="http://schemas.microsoft.com/office/powerpoint/2010/main" val="166397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81000"/>
            <a:ext cx="6535420" cy="1492132"/>
          </a:xfrm>
        </p:spPr>
        <p:txBody>
          <a:bodyPr/>
          <a:lstStyle/>
          <a:p>
            <a:r>
              <a:rPr lang="en-US" dirty="0" smtClean="0"/>
              <a:t>Blind spots</a:t>
            </a:r>
            <a:endParaRPr lang="en-US" dirty="0"/>
          </a:p>
        </p:txBody>
      </p:sp>
      <p:sp>
        <p:nvSpPr>
          <p:cNvPr id="3" name="Content Placeholder 2"/>
          <p:cNvSpPr>
            <a:spLocks noGrp="1"/>
          </p:cNvSpPr>
          <p:nvPr>
            <p:ph idx="1"/>
          </p:nvPr>
        </p:nvSpPr>
        <p:spPr>
          <a:xfrm>
            <a:off x="2057400" y="3200400"/>
            <a:ext cx="6515100" cy="3352800"/>
          </a:xfrm>
        </p:spPr>
        <p:txBody>
          <a:bodyPr>
            <a:normAutofit fontScale="70000" lnSpcReduction="20000"/>
          </a:bodyPr>
          <a:lstStyle/>
          <a:p>
            <a:r>
              <a:rPr lang="en-US" b="1" dirty="0" smtClean="0"/>
              <a:t>Everyone has their own biases and perspectives</a:t>
            </a:r>
          </a:p>
          <a:p>
            <a:r>
              <a:rPr lang="en-US" b="1" dirty="0" smtClean="0"/>
              <a:t>Hard skills vs. Soft skills </a:t>
            </a:r>
          </a:p>
          <a:p>
            <a:r>
              <a:rPr lang="en-US" b="1" dirty="0" smtClean="0"/>
              <a:t>Lifelong learning helps to find our blind spots</a:t>
            </a:r>
          </a:p>
          <a:p>
            <a:r>
              <a:rPr lang="en-US" b="1" dirty="0" smtClean="0"/>
              <a:t>Learning opportunities:</a:t>
            </a:r>
            <a:r>
              <a:rPr lang="en-US" dirty="0" smtClean="0"/>
              <a:t>	</a:t>
            </a:r>
          </a:p>
          <a:p>
            <a:pPr lvl="1"/>
            <a:r>
              <a:rPr lang="en-US" b="1" dirty="0" smtClean="0"/>
              <a:t>Professional development</a:t>
            </a:r>
          </a:p>
          <a:p>
            <a:pPr lvl="1"/>
            <a:r>
              <a:rPr lang="en-US" b="1" dirty="0" smtClean="0"/>
              <a:t>Team building activities</a:t>
            </a:r>
          </a:p>
          <a:p>
            <a:pPr lvl="1"/>
            <a:r>
              <a:rPr lang="en-US" b="1" dirty="0" smtClean="0"/>
              <a:t>Formal education</a:t>
            </a:r>
          </a:p>
          <a:p>
            <a:pPr lvl="1"/>
            <a:r>
              <a:rPr lang="en-US" b="1" dirty="0" smtClean="0"/>
              <a:t>Reading books and articles</a:t>
            </a:r>
          </a:p>
          <a:p>
            <a:pPr lvl="1"/>
            <a:r>
              <a:rPr lang="en-US" b="1" dirty="0" smtClean="0"/>
              <a:t>Listening to podcasts</a:t>
            </a:r>
          </a:p>
          <a:p>
            <a:pPr lvl="1"/>
            <a:r>
              <a:rPr lang="en-US" b="1" dirty="0" smtClean="0"/>
              <a:t>Asking for feedback</a:t>
            </a:r>
          </a:p>
          <a:p>
            <a:pPr lvl="1"/>
            <a:r>
              <a:rPr lang="en-US" b="1" dirty="0" smtClean="0"/>
              <a:t>Evaluations</a:t>
            </a:r>
          </a:p>
          <a:p>
            <a:pPr lvl="1"/>
            <a:r>
              <a:rPr lang="en-US" b="1" dirty="0" smtClean="0"/>
              <a:t>Hiring committees/Interviewing</a:t>
            </a:r>
            <a:endParaRPr lang="en-US" b="1" dirty="0"/>
          </a:p>
          <a:p>
            <a:pPr marL="457200" lvl="1" indent="0">
              <a:buNone/>
            </a:pPr>
            <a:endParaRPr lang="en-US" dirty="0" smtClean="0"/>
          </a:p>
        </p:txBody>
      </p:sp>
      <p:pic>
        <p:nvPicPr>
          <p:cNvPr id="5" name="Picture 4"/>
          <p:cNvPicPr>
            <a:picLocks noChangeAspect="1"/>
          </p:cNvPicPr>
          <p:nvPr/>
        </p:nvPicPr>
        <p:blipFill>
          <a:blip r:embed="rId2"/>
          <a:stretch>
            <a:fillRect/>
          </a:stretch>
        </p:blipFill>
        <p:spPr>
          <a:xfrm>
            <a:off x="3962400" y="1089813"/>
            <a:ext cx="3200400" cy="1831879"/>
          </a:xfrm>
          <a:prstGeom prst="rect">
            <a:avLst/>
          </a:prstGeom>
        </p:spPr>
      </p:pic>
    </p:spTree>
    <p:extLst>
      <p:ext uri="{BB962C8B-B14F-4D97-AF65-F5344CB8AC3E}">
        <p14:creationId xmlns:p14="http://schemas.microsoft.com/office/powerpoint/2010/main" val="693664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52400"/>
            <a:ext cx="6667500" cy="1828799"/>
          </a:xfrm>
        </p:spPr>
        <p:txBody>
          <a:bodyPr>
            <a:normAutofit/>
          </a:bodyPr>
          <a:lstStyle/>
          <a:p>
            <a:r>
              <a:rPr lang="en-US" dirty="0" smtClean="0"/>
              <a:t>Owning our culture</a:t>
            </a:r>
            <a:endParaRPr lang="en-US" dirty="0"/>
          </a:p>
        </p:txBody>
      </p:sp>
      <p:sp>
        <p:nvSpPr>
          <p:cNvPr id="4" name="Text Placeholder 3"/>
          <p:cNvSpPr>
            <a:spLocks noGrp="1"/>
          </p:cNvSpPr>
          <p:nvPr>
            <p:ph type="body" idx="1"/>
          </p:nvPr>
        </p:nvSpPr>
        <p:spPr>
          <a:xfrm>
            <a:off x="2148840" y="1941269"/>
            <a:ext cx="6995160" cy="4524315"/>
          </a:xfrm>
          <a:prstGeom prst="rect">
            <a:avLst/>
          </a:prstGeom>
        </p:spPr>
        <p:txBody>
          <a:bodyPr wrap="square">
            <a:spAutoFit/>
          </a:bodyPr>
          <a:lstStyle/>
          <a:p>
            <a:r>
              <a:rPr lang="en-US" sz="2800" b="1" dirty="0">
                <a:solidFill>
                  <a:srgbClr val="FFC000"/>
                </a:solidFill>
                <a:latin typeface="Georgia" panose="02040502050405020303" pitchFamily="18" charset="0"/>
              </a:rPr>
              <a:t>Start with the individual.</a:t>
            </a:r>
            <a:r>
              <a:rPr lang="en-US" sz="1800" dirty="0">
                <a:solidFill>
                  <a:srgbClr val="FFC000"/>
                </a:solidFill>
                <a:latin typeface="Georgia" panose="02040502050405020303" pitchFamily="18" charset="0"/>
              </a:rPr>
              <a:t> </a:t>
            </a:r>
            <a:endParaRPr lang="en-US" sz="1800" dirty="0" smtClean="0">
              <a:solidFill>
                <a:srgbClr val="FFC000"/>
              </a:solidFill>
              <a:latin typeface="Georgia" panose="02040502050405020303" pitchFamily="18" charset="0"/>
            </a:endParaRPr>
          </a:p>
          <a:p>
            <a:r>
              <a:rPr lang="en-US" dirty="0">
                <a:solidFill>
                  <a:schemeClr val="tx1"/>
                </a:solidFill>
                <a:latin typeface="Georgia" panose="02040502050405020303" pitchFamily="18" charset="0"/>
              </a:rPr>
              <a:t>	</a:t>
            </a:r>
            <a:r>
              <a:rPr lang="en-US" dirty="0" smtClean="0">
                <a:solidFill>
                  <a:schemeClr val="tx1"/>
                </a:solidFill>
                <a:latin typeface="Georgia" panose="02040502050405020303" pitchFamily="18" charset="0"/>
              </a:rPr>
              <a:t>…experts </a:t>
            </a:r>
            <a:r>
              <a:rPr lang="en-US" dirty="0">
                <a:solidFill>
                  <a:schemeClr val="tx1"/>
                </a:solidFill>
                <a:latin typeface="Georgia" panose="02040502050405020303" pitchFamily="18" charset="0"/>
              </a:rPr>
              <a:t>will tell you change has to start from the </a:t>
            </a:r>
            <a:r>
              <a:rPr lang="en-US" dirty="0" smtClean="0">
                <a:solidFill>
                  <a:schemeClr val="tx1"/>
                </a:solidFill>
                <a:latin typeface="Georgia" panose="02040502050405020303" pitchFamily="18" charset="0"/>
              </a:rPr>
              <a:t>top…this </a:t>
            </a:r>
            <a:r>
              <a:rPr lang="en-US" dirty="0">
                <a:solidFill>
                  <a:schemeClr val="tx1"/>
                </a:solidFill>
                <a:latin typeface="Georgia" panose="02040502050405020303" pitchFamily="18" charset="0"/>
              </a:rPr>
              <a:t>is only partially true. </a:t>
            </a:r>
            <a:endParaRPr lang="en-US" dirty="0" smtClean="0">
              <a:solidFill>
                <a:schemeClr val="tx1"/>
              </a:solidFill>
              <a:latin typeface="Georgia" panose="02040502050405020303" pitchFamily="18" charset="0"/>
            </a:endParaRPr>
          </a:p>
          <a:p>
            <a:r>
              <a:rPr lang="en-US" dirty="0">
                <a:solidFill>
                  <a:schemeClr val="tx1"/>
                </a:solidFill>
                <a:latin typeface="Georgia" panose="02040502050405020303" pitchFamily="18" charset="0"/>
              </a:rPr>
              <a:t>	</a:t>
            </a:r>
            <a:r>
              <a:rPr lang="en-US" dirty="0" smtClean="0">
                <a:solidFill>
                  <a:schemeClr val="tx1"/>
                </a:solidFill>
                <a:latin typeface="Georgia" panose="02040502050405020303" pitchFamily="18" charset="0"/>
              </a:rPr>
              <a:t>…Change may be significantly better driven from top; </a:t>
            </a:r>
            <a:r>
              <a:rPr lang="en-US" dirty="0">
                <a:solidFill>
                  <a:srgbClr val="FFC000"/>
                </a:solidFill>
                <a:latin typeface="Georgia" panose="02040502050405020303" pitchFamily="18" charset="0"/>
              </a:rPr>
              <a:t>however, change can start anywhere in the organization. </a:t>
            </a:r>
            <a:endParaRPr lang="en-US" dirty="0" smtClean="0">
              <a:solidFill>
                <a:srgbClr val="FFC000"/>
              </a:solidFill>
              <a:latin typeface="Georgia" panose="02040502050405020303" pitchFamily="18" charset="0"/>
            </a:endParaRPr>
          </a:p>
          <a:p>
            <a:r>
              <a:rPr lang="en-US" sz="1800" dirty="0">
                <a:solidFill>
                  <a:srgbClr val="FFC000"/>
                </a:solidFill>
                <a:latin typeface="Georgia" panose="02040502050405020303" pitchFamily="18" charset="0"/>
                <a:hlinkClick r:id="rId2"/>
              </a:rPr>
              <a:t>	</a:t>
            </a:r>
            <a:r>
              <a:rPr lang="en-US" sz="1800" dirty="0" smtClean="0">
                <a:solidFill>
                  <a:srgbClr val="FFC000"/>
                </a:solidFill>
                <a:latin typeface="Georgia" panose="02040502050405020303" pitchFamily="18" charset="0"/>
                <a:hlinkClick r:id="rId2"/>
              </a:rPr>
              <a:t>Studies</a:t>
            </a:r>
            <a:r>
              <a:rPr lang="en-US" dirty="0">
                <a:solidFill>
                  <a:schemeClr val="tx1"/>
                </a:solidFill>
                <a:latin typeface="Georgia" panose="02040502050405020303" pitchFamily="18" charset="0"/>
              </a:rPr>
              <a:t> </a:t>
            </a:r>
            <a:r>
              <a:rPr lang="en-US" dirty="0" smtClean="0">
                <a:solidFill>
                  <a:schemeClr val="tx1"/>
                </a:solidFill>
                <a:latin typeface="Georgia" panose="02040502050405020303" pitchFamily="18" charset="0"/>
              </a:rPr>
              <a:t>…show </a:t>
            </a:r>
            <a:r>
              <a:rPr lang="en-US" dirty="0">
                <a:solidFill>
                  <a:schemeClr val="tx1"/>
                </a:solidFill>
                <a:latin typeface="Georgia" panose="02040502050405020303" pitchFamily="18" charset="0"/>
              </a:rPr>
              <a:t>us clearly that </a:t>
            </a:r>
            <a:r>
              <a:rPr lang="en-US" dirty="0">
                <a:solidFill>
                  <a:srgbClr val="FFC000"/>
                </a:solidFill>
                <a:latin typeface="Georgia" panose="02040502050405020303" pitchFamily="18" charset="0"/>
              </a:rPr>
              <a:t>micro-shifts in action at an individual level has an amazing impact on the creation of shifts at a macro level</a:t>
            </a:r>
            <a:r>
              <a:rPr lang="en-US" dirty="0" smtClean="0">
                <a:solidFill>
                  <a:srgbClr val="FFC000"/>
                </a:solidFill>
                <a:latin typeface="Georgia" panose="02040502050405020303" pitchFamily="18" charset="0"/>
              </a:rPr>
              <a:t>.  </a:t>
            </a:r>
          </a:p>
          <a:p>
            <a:r>
              <a:rPr lang="en-US" sz="1000" dirty="0" smtClean="0">
                <a:solidFill>
                  <a:schemeClr val="tx1"/>
                </a:solidFill>
                <a:latin typeface="Georgia" panose="02040502050405020303" pitchFamily="18" charset="0"/>
              </a:rPr>
              <a:t>Sesil </a:t>
            </a:r>
            <a:r>
              <a:rPr lang="en-US" sz="1000" dirty="0" err="1" smtClean="0">
                <a:solidFill>
                  <a:schemeClr val="tx1"/>
                </a:solidFill>
                <a:latin typeface="Georgia" panose="02040502050405020303" pitchFamily="18" charset="0"/>
              </a:rPr>
              <a:t>Pir</a:t>
            </a:r>
            <a:r>
              <a:rPr lang="en-US" sz="1000" dirty="0" smtClean="0">
                <a:solidFill>
                  <a:schemeClr val="tx1"/>
                </a:solidFill>
                <a:latin typeface="Georgia" panose="02040502050405020303" pitchFamily="18" charset="0"/>
              </a:rPr>
              <a:t> “Structural Change is an Easy Way Out: why we need to own our corporate cultures</a:t>
            </a:r>
          </a:p>
          <a:p>
            <a:endParaRPr lang="en-US" sz="1000" dirty="0">
              <a:solidFill>
                <a:schemeClr val="tx1"/>
              </a:solidFill>
              <a:latin typeface="Georgia" panose="02040502050405020303" pitchFamily="18" charset="0"/>
            </a:endParaRPr>
          </a:p>
          <a:p>
            <a:r>
              <a:rPr lang="en-US" sz="700" dirty="0">
                <a:hlinkClick r:id="rId3"/>
              </a:rPr>
              <a:t>https://www.forbes.com/sites/sesilpir/2019/07/08/structural-change-is-an-easy-way-out-why-we-need-to-own-our-corporate-cultures/#31f984ec6c17</a:t>
            </a:r>
            <a:endParaRPr lang="en-US" sz="700" dirty="0">
              <a:solidFill>
                <a:schemeClr val="tx1"/>
              </a:solidFill>
            </a:endParaRPr>
          </a:p>
        </p:txBody>
      </p:sp>
    </p:spTree>
    <p:extLst>
      <p:ext uri="{BB962C8B-B14F-4D97-AF65-F5344CB8AC3E}">
        <p14:creationId xmlns:p14="http://schemas.microsoft.com/office/powerpoint/2010/main" val="25732728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t>
            </a:r>
            <a:endParaRPr lang="en-US" dirty="0"/>
          </a:p>
        </p:txBody>
      </p:sp>
      <p:sp>
        <p:nvSpPr>
          <p:cNvPr id="3" name="Subtitle 2"/>
          <p:cNvSpPr>
            <a:spLocks noGrp="1"/>
          </p:cNvSpPr>
          <p:nvPr>
            <p:ph type="subTitle" idx="1"/>
          </p:nvPr>
        </p:nvSpPr>
        <p:spPr>
          <a:xfrm>
            <a:off x="2362200" y="4294114"/>
            <a:ext cx="4495800" cy="2335286"/>
          </a:xfrm>
        </p:spPr>
        <p:txBody>
          <a:bodyPr>
            <a:noAutofit/>
          </a:bodyPr>
          <a:lstStyle/>
          <a:p>
            <a:r>
              <a:rPr lang="en-US" sz="2800" dirty="0" smtClean="0">
                <a:solidFill>
                  <a:srgbClr val="FF0000"/>
                </a:solidFill>
              </a:rPr>
              <a:t>HOW TO START A MOVEMENT </a:t>
            </a:r>
          </a:p>
          <a:p>
            <a:endParaRPr lang="en-US" sz="2800" dirty="0" smtClean="0">
              <a:solidFill>
                <a:srgbClr val="FF0000"/>
              </a:solidFill>
            </a:endParaRPr>
          </a:p>
          <a:p>
            <a:r>
              <a:rPr lang="en-US" sz="2000" dirty="0" smtClean="0"/>
              <a:t>with Derek </a:t>
            </a:r>
            <a:r>
              <a:rPr lang="en-US" sz="2000" dirty="0" err="1" smtClean="0"/>
              <a:t>Sivers</a:t>
            </a:r>
            <a:r>
              <a:rPr lang="en-US" sz="2000" dirty="0" smtClean="0"/>
              <a:t>  </a:t>
            </a:r>
            <a:endParaRPr lang="en-US" sz="2000" dirty="0"/>
          </a:p>
        </p:txBody>
      </p:sp>
      <p:pic>
        <p:nvPicPr>
          <p:cNvPr id="5" name="Picture 4">
            <a:hlinkClick r:id="rId2"/>
          </p:cNvPr>
          <p:cNvPicPr>
            <a:picLocks noChangeAspect="1"/>
          </p:cNvPicPr>
          <p:nvPr/>
        </p:nvPicPr>
        <p:blipFill>
          <a:blip r:embed="rId3"/>
          <a:stretch>
            <a:fillRect/>
          </a:stretch>
        </p:blipFill>
        <p:spPr>
          <a:xfrm>
            <a:off x="1997658" y="1295400"/>
            <a:ext cx="5361281" cy="2801702"/>
          </a:xfrm>
          <a:prstGeom prst="rect">
            <a:avLst/>
          </a:prstGeom>
        </p:spPr>
      </p:pic>
      <p:sp>
        <p:nvSpPr>
          <p:cNvPr id="6" name="Rectangle 5"/>
          <p:cNvSpPr/>
          <p:nvPr/>
        </p:nvSpPr>
        <p:spPr>
          <a:xfrm>
            <a:off x="2887598" y="6355788"/>
            <a:ext cx="3581400" cy="276999"/>
          </a:xfrm>
          <a:prstGeom prst="rect">
            <a:avLst/>
          </a:prstGeom>
        </p:spPr>
        <p:txBody>
          <a:bodyPr wrap="square">
            <a:spAutoFit/>
          </a:bodyPr>
          <a:lstStyle/>
          <a:p>
            <a:r>
              <a:rPr lang="en-US" sz="1200" dirty="0">
                <a:hlinkClick r:id="rId2"/>
              </a:rPr>
              <a:t>https://www.youtube.com/watch?v=Qu3xpp5BbHU</a:t>
            </a:r>
            <a:endParaRPr lang="en-US" sz="1200" dirty="0"/>
          </a:p>
        </p:txBody>
      </p:sp>
    </p:spTree>
    <p:extLst>
      <p:ext uri="{BB962C8B-B14F-4D97-AF65-F5344CB8AC3E}">
        <p14:creationId xmlns:p14="http://schemas.microsoft.com/office/powerpoint/2010/main" val="5197213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3343" y="228600"/>
            <a:ext cx="6858000" cy="1143000"/>
          </a:xfrm>
        </p:spPr>
        <p:txBody>
          <a:bodyPr/>
          <a:lstStyle/>
          <a:p>
            <a:r>
              <a:rPr lang="en-US" dirty="0"/>
              <a:t>Culture Exercise  </a:t>
            </a:r>
          </a:p>
        </p:txBody>
      </p:sp>
      <p:sp>
        <p:nvSpPr>
          <p:cNvPr id="3" name="Content Placeholder 2"/>
          <p:cNvSpPr>
            <a:spLocks noGrp="1"/>
          </p:cNvSpPr>
          <p:nvPr>
            <p:ph idx="1"/>
          </p:nvPr>
        </p:nvSpPr>
        <p:spPr>
          <a:xfrm>
            <a:off x="1981200" y="990600"/>
            <a:ext cx="6858000" cy="5410200"/>
          </a:xfrm>
        </p:spPr>
        <p:txBody>
          <a:bodyPr>
            <a:normAutofit/>
          </a:bodyPr>
          <a:lstStyle/>
          <a:p>
            <a:pPr marL="0" indent="0">
              <a:buNone/>
            </a:pPr>
            <a:r>
              <a:rPr lang="en-US" sz="2400" dirty="0"/>
              <a:t>Discuss with your table, from your own perspective:  Describe the current </a:t>
            </a:r>
            <a:r>
              <a:rPr lang="en-US" sz="2400" dirty="0" smtClean="0"/>
              <a:t>culture:</a:t>
            </a:r>
          </a:p>
          <a:p>
            <a:r>
              <a:rPr lang="en-US" sz="2400" dirty="0" smtClean="0"/>
              <a:t>What </a:t>
            </a:r>
            <a:r>
              <a:rPr lang="en-US" sz="2400" dirty="0"/>
              <a:t>goes on in and </a:t>
            </a:r>
            <a:r>
              <a:rPr lang="en-US" sz="2400" dirty="0" smtClean="0"/>
              <a:t>around your office or on campus?  </a:t>
            </a:r>
          </a:p>
          <a:p>
            <a:r>
              <a:rPr lang="en-US" sz="2400" dirty="0" smtClean="0"/>
              <a:t>What </a:t>
            </a:r>
            <a:r>
              <a:rPr lang="en-US" sz="2400" dirty="0"/>
              <a:t>norms are exhibited?  </a:t>
            </a:r>
            <a:r>
              <a:rPr lang="en-US" sz="2400" dirty="0" smtClean="0"/>
              <a:t> </a:t>
            </a:r>
            <a:endParaRPr lang="en-US" sz="2400" dirty="0"/>
          </a:p>
          <a:p>
            <a:r>
              <a:rPr lang="en-US" sz="2400" dirty="0"/>
              <a:t>See a problem?  What are possible </a:t>
            </a:r>
            <a:r>
              <a:rPr lang="en-US" sz="2400" dirty="0" smtClean="0"/>
              <a:t>solutions? </a:t>
            </a:r>
          </a:p>
          <a:p>
            <a:pPr marL="0" indent="0">
              <a:buNone/>
            </a:pPr>
            <a:r>
              <a:rPr lang="en-US" sz="2400" dirty="0" smtClean="0"/>
              <a:t>Share </a:t>
            </a:r>
            <a:r>
              <a:rPr lang="en-US" sz="2400" dirty="0"/>
              <a:t>your ideas!</a:t>
            </a:r>
          </a:p>
          <a:p>
            <a:endParaRPr lang="en-US" sz="2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4267200"/>
            <a:ext cx="4727970" cy="1676400"/>
          </a:xfrm>
          <a:prstGeom prst="rect">
            <a:avLst/>
          </a:prstGeom>
        </p:spPr>
      </p:pic>
    </p:spTree>
    <p:extLst>
      <p:ext uri="{BB962C8B-B14F-4D97-AF65-F5344CB8AC3E}">
        <p14:creationId xmlns:p14="http://schemas.microsoft.com/office/powerpoint/2010/main" val="1741946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Placeholder 45"/>
          <p:cNvSpPr>
            <a:spLocks noGrp="1"/>
          </p:cNvSpPr>
          <p:nvPr>
            <p:ph type="body" sz="quarter" idx="15"/>
          </p:nvPr>
        </p:nvSpPr>
        <p:spPr>
          <a:xfrm>
            <a:off x="3886200" y="3163200"/>
            <a:ext cx="5029200" cy="801000"/>
          </a:xfrm>
        </p:spPr>
        <p:txBody>
          <a:bodyPr/>
          <a:lstStyle/>
          <a:p>
            <a:pPr lvl="0"/>
            <a:r>
              <a:rPr lang="en-US" sz="2000" b="1" dirty="0"/>
              <a:t>Core Values vs. Culture </a:t>
            </a:r>
            <a:r>
              <a:rPr lang="en-US" sz="2000" dirty="0"/>
              <a:t>– What’s the difference?</a:t>
            </a:r>
          </a:p>
          <a:p>
            <a:endParaRPr lang="en-US" dirty="0"/>
          </a:p>
        </p:txBody>
      </p:sp>
      <p:sp>
        <p:nvSpPr>
          <p:cNvPr id="41" name="Text Placeholder 40"/>
          <p:cNvSpPr>
            <a:spLocks noGrp="1"/>
          </p:cNvSpPr>
          <p:nvPr>
            <p:ph type="body" sz="quarter" idx="16"/>
          </p:nvPr>
        </p:nvSpPr>
        <p:spPr/>
        <p:txBody>
          <a:bodyPr/>
          <a:lstStyle/>
          <a:p>
            <a:pPr lvl="0"/>
            <a:r>
              <a:rPr lang="en-US" sz="2000" b="1" dirty="0"/>
              <a:t>What is Culture </a:t>
            </a:r>
            <a:r>
              <a:rPr lang="en-US" sz="2000" dirty="0"/>
              <a:t>–</a:t>
            </a:r>
            <a:r>
              <a:rPr lang="en-US" sz="2000" b="1" dirty="0"/>
              <a:t> </a:t>
            </a:r>
            <a:r>
              <a:rPr lang="en-US" sz="2000" dirty="0"/>
              <a:t>Why do I care?</a:t>
            </a:r>
          </a:p>
          <a:p>
            <a:endParaRPr lang="en-US" dirty="0"/>
          </a:p>
        </p:txBody>
      </p:sp>
      <p:sp>
        <p:nvSpPr>
          <p:cNvPr id="42" name="Text Placeholder 41"/>
          <p:cNvSpPr>
            <a:spLocks noGrp="1"/>
          </p:cNvSpPr>
          <p:nvPr>
            <p:ph type="body" sz="quarter" idx="17"/>
          </p:nvPr>
        </p:nvSpPr>
        <p:spPr/>
        <p:txBody>
          <a:bodyPr>
            <a:normAutofit/>
          </a:bodyPr>
          <a:lstStyle/>
          <a:p>
            <a:r>
              <a:rPr lang="en-US" sz="2000" b="1" dirty="0"/>
              <a:t>Campus Culture </a:t>
            </a:r>
            <a:r>
              <a:rPr lang="en-US" sz="2000" dirty="0"/>
              <a:t>– What is our culture?</a:t>
            </a:r>
            <a:endParaRPr lang="en-US" dirty="0"/>
          </a:p>
        </p:txBody>
      </p:sp>
      <p:sp>
        <p:nvSpPr>
          <p:cNvPr id="43" name="Text Placeholder 42"/>
          <p:cNvSpPr>
            <a:spLocks noGrp="1"/>
          </p:cNvSpPr>
          <p:nvPr>
            <p:ph type="body" sz="quarter" idx="18"/>
          </p:nvPr>
        </p:nvSpPr>
        <p:spPr/>
        <p:txBody>
          <a:bodyPr>
            <a:normAutofit/>
          </a:bodyPr>
          <a:lstStyle/>
          <a:p>
            <a:pPr lvl="0"/>
            <a:r>
              <a:rPr lang="en-US" sz="2000" b="1" dirty="0"/>
              <a:t>The Culture Tree </a:t>
            </a:r>
            <a:r>
              <a:rPr lang="en-US" sz="2000" dirty="0"/>
              <a:t>– Gratitude, Nourish, Growth</a:t>
            </a:r>
            <a:endParaRPr lang="en-US" dirty="0"/>
          </a:p>
        </p:txBody>
      </p:sp>
      <p:sp>
        <p:nvSpPr>
          <p:cNvPr id="7" name="Title 6"/>
          <p:cNvSpPr>
            <a:spLocks noGrp="1"/>
          </p:cNvSpPr>
          <p:nvPr>
            <p:ph type="title"/>
          </p:nvPr>
        </p:nvSpPr>
        <p:spPr/>
        <p:txBody>
          <a:bodyPr/>
          <a:lstStyle/>
          <a:p>
            <a:r>
              <a:rPr lang="en-US" dirty="0"/>
              <a:t>Agenda  </a:t>
            </a:r>
          </a:p>
        </p:txBody>
      </p:sp>
      <p:sp>
        <p:nvSpPr>
          <p:cNvPr id="24" name="Pentagon 23"/>
          <p:cNvSpPr/>
          <p:nvPr/>
        </p:nvSpPr>
        <p:spPr>
          <a:xfrm>
            <a:off x="2971800" y="1473200"/>
            <a:ext cx="762000" cy="666750"/>
          </a:xfrm>
          <a:prstGeom prst="homePlate">
            <a:avLst/>
          </a:prstGeom>
          <a:solidFill>
            <a:schemeClr val="accent1"/>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a:solidFill>
                  <a:schemeClr val="bg1"/>
                </a:solidFill>
              </a:rPr>
              <a:t>Item 1</a:t>
            </a:r>
          </a:p>
        </p:txBody>
      </p:sp>
      <p:sp>
        <p:nvSpPr>
          <p:cNvPr id="25" name="Pentagon 24"/>
          <p:cNvSpPr/>
          <p:nvPr/>
        </p:nvSpPr>
        <p:spPr>
          <a:xfrm>
            <a:off x="2971800" y="2283883"/>
            <a:ext cx="762000" cy="666750"/>
          </a:xfrm>
          <a:prstGeom prst="homePlate">
            <a:avLst/>
          </a:prstGeom>
          <a:solidFill>
            <a:schemeClr val="tx2">
              <a:lumMod val="20000"/>
              <a:lumOff val="80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a:solidFill>
                  <a:schemeClr val="bg1"/>
                </a:solidFill>
              </a:rPr>
              <a:t>Item 2</a:t>
            </a:r>
          </a:p>
        </p:txBody>
      </p:sp>
      <p:sp>
        <p:nvSpPr>
          <p:cNvPr id="31" name="Pentagon 30"/>
          <p:cNvSpPr/>
          <p:nvPr/>
        </p:nvSpPr>
        <p:spPr>
          <a:xfrm>
            <a:off x="2971800" y="3094566"/>
            <a:ext cx="762000" cy="666750"/>
          </a:xfrm>
          <a:prstGeom prst="homePlate">
            <a:avLst/>
          </a:prstGeom>
          <a:solidFill>
            <a:schemeClr val="tx2">
              <a:lumMod val="40000"/>
              <a:lumOff val="60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a:solidFill>
                  <a:schemeClr val="bg1"/>
                </a:solidFill>
              </a:rPr>
              <a:t>Item 3</a:t>
            </a:r>
          </a:p>
        </p:txBody>
      </p:sp>
      <p:sp>
        <p:nvSpPr>
          <p:cNvPr id="32" name="Pentagon 31"/>
          <p:cNvSpPr/>
          <p:nvPr/>
        </p:nvSpPr>
        <p:spPr>
          <a:xfrm>
            <a:off x="2971800" y="3905250"/>
            <a:ext cx="762000" cy="666750"/>
          </a:xfrm>
          <a:prstGeom prst="homePlate">
            <a:avLst/>
          </a:prstGeom>
          <a:solidFill>
            <a:schemeClr val="tx2">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a:solidFill>
                  <a:schemeClr val="bg1"/>
                </a:solidFill>
              </a:rPr>
              <a:t>Item 4</a:t>
            </a:r>
          </a:p>
        </p:txBody>
      </p:sp>
    </p:spTree>
    <p:extLst>
      <p:ext uri="{BB962C8B-B14F-4D97-AF65-F5344CB8AC3E}">
        <p14:creationId xmlns:p14="http://schemas.microsoft.com/office/powerpoint/2010/main" val="2692445221"/>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82385"/>
            <a:ext cx="6743700" cy="760615"/>
          </a:xfrm>
        </p:spPr>
        <p:txBody>
          <a:bodyPr>
            <a:normAutofit fontScale="90000"/>
          </a:bodyPr>
          <a:lstStyle/>
          <a:p>
            <a:r>
              <a:rPr lang="en-US" b="1" dirty="0"/>
              <a:t>Culture Exercise by topic</a:t>
            </a:r>
          </a:p>
        </p:txBody>
      </p:sp>
      <p:sp>
        <p:nvSpPr>
          <p:cNvPr id="3" name="Content Placeholder 2"/>
          <p:cNvSpPr>
            <a:spLocks noGrp="1"/>
          </p:cNvSpPr>
          <p:nvPr>
            <p:ph idx="1"/>
          </p:nvPr>
        </p:nvSpPr>
        <p:spPr>
          <a:xfrm>
            <a:off x="1981200" y="1828800"/>
            <a:ext cx="6591300" cy="3314700"/>
          </a:xfrm>
        </p:spPr>
        <p:txBody>
          <a:bodyPr>
            <a:normAutofit/>
          </a:bodyPr>
          <a:lstStyle/>
          <a:p>
            <a:r>
              <a:rPr lang="en-US" sz="3200" dirty="0"/>
              <a:t>What do we do GREAT? Gratitude</a:t>
            </a:r>
          </a:p>
          <a:p>
            <a:r>
              <a:rPr lang="en-US" sz="3200" dirty="0"/>
              <a:t>How could we IMPROVE? Nourish</a:t>
            </a:r>
          </a:p>
          <a:p>
            <a:r>
              <a:rPr lang="en-US" sz="3200" dirty="0"/>
              <a:t>What could we ADD? Growth</a:t>
            </a:r>
          </a:p>
        </p:txBody>
      </p:sp>
      <p:sp>
        <p:nvSpPr>
          <p:cNvPr id="4" name="Plus 3"/>
          <p:cNvSpPr/>
          <p:nvPr/>
        </p:nvSpPr>
        <p:spPr>
          <a:xfrm>
            <a:off x="3505200" y="3733800"/>
            <a:ext cx="1600200" cy="15240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inus 4"/>
          <p:cNvSpPr/>
          <p:nvPr/>
        </p:nvSpPr>
        <p:spPr>
          <a:xfrm>
            <a:off x="5276850" y="4000500"/>
            <a:ext cx="1981200" cy="9906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96699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81000"/>
            <a:ext cx="6667500" cy="1492132"/>
          </a:xfrm>
        </p:spPr>
        <p:txBody>
          <a:bodyPr/>
          <a:lstStyle/>
          <a:p>
            <a:r>
              <a:rPr lang="en-US" dirty="0"/>
              <a:t>Culture - EXAMPLES</a:t>
            </a:r>
          </a:p>
        </p:txBody>
      </p:sp>
      <p:graphicFrame>
        <p:nvGraphicFramePr>
          <p:cNvPr id="3" name="Table 2"/>
          <p:cNvGraphicFramePr>
            <a:graphicFrameLocks noGrp="1"/>
          </p:cNvGraphicFramePr>
          <p:nvPr>
            <p:extLst>
              <p:ext uri="{D42A27DB-BD31-4B8C-83A1-F6EECF244321}">
                <p14:modId xmlns:p14="http://schemas.microsoft.com/office/powerpoint/2010/main" val="4029743022"/>
              </p:ext>
            </p:extLst>
          </p:nvPr>
        </p:nvGraphicFramePr>
        <p:xfrm>
          <a:off x="2286000" y="1524001"/>
          <a:ext cx="5257800" cy="3920621"/>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3537313615"/>
                    </a:ext>
                  </a:extLst>
                </a:gridCol>
                <a:gridCol w="2032000">
                  <a:extLst>
                    <a:ext uri="{9D8B030D-6E8A-4147-A177-3AD203B41FA5}">
                      <a16:colId xmlns:a16="http://schemas.microsoft.com/office/drawing/2014/main" val="2848048953"/>
                    </a:ext>
                  </a:extLst>
                </a:gridCol>
                <a:gridCol w="1447800">
                  <a:extLst>
                    <a:ext uri="{9D8B030D-6E8A-4147-A177-3AD203B41FA5}">
                      <a16:colId xmlns:a16="http://schemas.microsoft.com/office/drawing/2014/main" val="874969927"/>
                    </a:ext>
                  </a:extLst>
                </a:gridCol>
              </a:tblGrid>
              <a:tr h="570423">
                <a:tc>
                  <a:txBody>
                    <a:bodyPr/>
                    <a:lstStyle/>
                    <a:p>
                      <a:r>
                        <a:rPr lang="en-US" dirty="0"/>
                        <a:t>GREAT - Gratitude</a:t>
                      </a:r>
                    </a:p>
                  </a:txBody>
                  <a:tcPr/>
                </a:tc>
                <a:tc>
                  <a:txBody>
                    <a:bodyPr/>
                    <a:lstStyle/>
                    <a:p>
                      <a:r>
                        <a:rPr lang="en-US" dirty="0"/>
                        <a:t>IMPROVE - Nourish</a:t>
                      </a:r>
                    </a:p>
                  </a:txBody>
                  <a:tcPr/>
                </a:tc>
                <a:tc>
                  <a:txBody>
                    <a:bodyPr/>
                    <a:lstStyle/>
                    <a:p>
                      <a:r>
                        <a:rPr lang="en-US" dirty="0"/>
                        <a:t>ADD - Growth</a:t>
                      </a:r>
                    </a:p>
                  </a:txBody>
                  <a:tcPr/>
                </a:tc>
                <a:extLst>
                  <a:ext uri="{0D108BD9-81ED-4DB2-BD59-A6C34878D82A}">
                    <a16:rowId xmlns:a16="http://schemas.microsoft.com/office/drawing/2014/main" val="1157621814"/>
                  </a:ext>
                </a:extLst>
              </a:tr>
              <a:tr h="572576">
                <a:tc>
                  <a:txBody>
                    <a:bodyPr/>
                    <a:lstStyle/>
                    <a:p>
                      <a:r>
                        <a:rPr lang="en-US" dirty="0"/>
                        <a:t>Ergonomics</a:t>
                      </a:r>
                    </a:p>
                  </a:txBody>
                  <a:tcPr/>
                </a:tc>
                <a:tc>
                  <a:txBody>
                    <a:bodyPr/>
                    <a:lstStyle/>
                    <a:p>
                      <a:r>
                        <a:rPr lang="en-US" dirty="0"/>
                        <a:t>Consistent access </a:t>
                      </a:r>
                      <a:r>
                        <a:rPr lang="en-US" baseline="0" dirty="0"/>
                        <a:t>to ergonomics</a:t>
                      </a:r>
                      <a:endParaRPr lang="en-US" dirty="0"/>
                    </a:p>
                  </a:txBody>
                  <a:tcPr/>
                </a:tc>
                <a:tc>
                  <a:txBody>
                    <a:bodyPr/>
                    <a:lstStyle/>
                    <a:p>
                      <a:r>
                        <a:rPr lang="en-US" dirty="0"/>
                        <a:t>Cross Training</a:t>
                      </a:r>
                    </a:p>
                  </a:txBody>
                  <a:tcPr/>
                </a:tc>
                <a:extLst>
                  <a:ext uri="{0D108BD9-81ED-4DB2-BD59-A6C34878D82A}">
                    <a16:rowId xmlns:a16="http://schemas.microsoft.com/office/drawing/2014/main" val="2338672486"/>
                  </a:ext>
                </a:extLst>
              </a:tr>
              <a:tr h="570423">
                <a:tc>
                  <a:txBody>
                    <a:bodyPr/>
                    <a:lstStyle/>
                    <a:p>
                      <a:r>
                        <a:rPr lang="en-US" dirty="0"/>
                        <a:t>Campus wide events</a:t>
                      </a:r>
                    </a:p>
                  </a:txBody>
                  <a:tcPr/>
                </a:tc>
                <a:tc>
                  <a:txBody>
                    <a:bodyPr/>
                    <a:lstStyle/>
                    <a:p>
                      <a:r>
                        <a:rPr lang="en-US" dirty="0"/>
                        <a:t>Onboarding</a:t>
                      </a:r>
                    </a:p>
                  </a:txBody>
                  <a:tcPr/>
                </a:tc>
                <a:tc>
                  <a:txBody>
                    <a:bodyPr/>
                    <a:lstStyle/>
                    <a:p>
                      <a:r>
                        <a:rPr lang="en-US" dirty="0"/>
                        <a:t>Flexibility/Flex</a:t>
                      </a:r>
                      <a:r>
                        <a:rPr lang="en-US" baseline="0" dirty="0"/>
                        <a:t> time</a:t>
                      </a:r>
                      <a:endParaRPr lang="en-US" dirty="0"/>
                    </a:p>
                  </a:txBody>
                  <a:tcPr/>
                </a:tc>
                <a:extLst>
                  <a:ext uri="{0D108BD9-81ED-4DB2-BD59-A6C34878D82A}">
                    <a16:rowId xmlns:a16="http://schemas.microsoft.com/office/drawing/2014/main" val="3410685862"/>
                  </a:ext>
                </a:extLst>
              </a:tr>
              <a:tr h="495930">
                <a:tc>
                  <a:txBody>
                    <a:bodyPr/>
                    <a:lstStyle/>
                    <a:p>
                      <a:r>
                        <a:rPr lang="en-US" dirty="0"/>
                        <a:t>Options for Benefits</a:t>
                      </a:r>
                    </a:p>
                  </a:txBody>
                  <a:tcPr/>
                </a:tc>
                <a:tc>
                  <a:txBody>
                    <a:bodyPr/>
                    <a:lstStyle/>
                    <a:p>
                      <a:r>
                        <a:rPr lang="en-US" dirty="0"/>
                        <a:t>Avoid working in Silos</a:t>
                      </a:r>
                    </a:p>
                  </a:txBody>
                  <a:tcPr/>
                </a:tc>
                <a:tc>
                  <a:txBody>
                    <a:bodyPr/>
                    <a:lstStyle/>
                    <a:p>
                      <a:r>
                        <a:rPr lang="en-US" dirty="0"/>
                        <a:t>More Parking</a:t>
                      </a:r>
                    </a:p>
                  </a:txBody>
                  <a:tcPr/>
                </a:tc>
                <a:extLst>
                  <a:ext uri="{0D108BD9-81ED-4DB2-BD59-A6C34878D82A}">
                    <a16:rowId xmlns:a16="http://schemas.microsoft.com/office/drawing/2014/main" val="2761486660"/>
                  </a:ext>
                </a:extLst>
              </a:tr>
              <a:tr h="570423">
                <a:tc>
                  <a:txBody>
                    <a:bodyPr/>
                    <a:lstStyle/>
                    <a:p>
                      <a:r>
                        <a:rPr lang="en-US" dirty="0"/>
                        <a:t>Technology</a:t>
                      </a:r>
                    </a:p>
                  </a:txBody>
                  <a:tcPr/>
                </a:tc>
                <a:tc>
                  <a:txBody>
                    <a:bodyPr/>
                    <a:lstStyle/>
                    <a:p>
                      <a:r>
                        <a:rPr lang="en-US" dirty="0"/>
                        <a:t>More funding </a:t>
                      </a:r>
                      <a:r>
                        <a:rPr lang="en-US" baseline="0" dirty="0"/>
                        <a:t>to keep up with t</a:t>
                      </a:r>
                      <a:r>
                        <a:rPr lang="en-US" dirty="0"/>
                        <a:t>echnology</a:t>
                      </a:r>
                    </a:p>
                  </a:txBody>
                  <a:tcPr/>
                </a:tc>
                <a:tc>
                  <a:txBody>
                    <a:bodyPr/>
                    <a:lstStyle/>
                    <a:p>
                      <a:r>
                        <a:rPr lang="en-US" dirty="0"/>
                        <a:t>Diet Coke</a:t>
                      </a:r>
                    </a:p>
                  </a:txBody>
                  <a:tcPr/>
                </a:tc>
                <a:extLst>
                  <a:ext uri="{0D108BD9-81ED-4DB2-BD59-A6C34878D82A}">
                    <a16:rowId xmlns:a16="http://schemas.microsoft.com/office/drawing/2014/main" val="218444165"/>
                  </a:ext>
                </a:extLst>
              </a:tr>
              <a:tr h="570423">
                <a:tc>
                  <a:txBody>
                    <a:bodyPr/>
                    <a:lstStyle/>
                    <a:p>
                      <a:r>
                        <a:rPr lang="en-US" dirty="0"/>
                        <a:t>Communication</a:t>
                      </a:r>
                    </a:p>
                  </a:txBody>
                  <a:tcPr/>
                </a:tc>
                <a:tc>
                  <a:txBody>
                    <a:bodyPr/>
                    <a:lstStyle/>
                    <a:p>
                      <a:r>
                        <a:rPr lang="en-US" dirty="0"/>
                        <a:t>Team Building activities</a:t>
                      </a:r>
                    </a:p>
                  </a:txBody>
                  <a:tcPr/>
                </a:tc>
                <a:tc>
                  <a:txBody>
                    <a:bodyPr/>
                    <a:lstStyle/>
                    <a:p>
                      <a:r>
                        <a:rPr lang="en-US" dirty="0"/>
                        <a:t>Staff Bowling team</a:t>
                      </a:r>
                    </a:p>
                  </a:txBody>
                  <a:tcPr/>
                </a:tc>
                <a:extLst>
                  <a:ext uri="{0D108BD9-81ED-4DB2-BD59-A6C34878D82A}">
                    <a16:rowId xmlns:a16="http://schemas.microsoft.com/office/drawing/2014/main" val="2855710875"/>
                  </a:ext>
                </a:extLst>
              </a:tr>
              <a:tr h="570423">
                <a:tc>
                  <a:txBody>
                    <a:bodyPr/>
                    <a:lstStyle/>
                    <a:p>
                      <a:r>
                        <a:rPr lang="en-US" dirty="0"/>
                        <a:t>Diversity</a:t>
                      </a:r>
                    </a:p>
                  </a:txBody>
                  <a:tcPr/>
                </a:tc>
                <a:tc>
                  <a:txBody>
                    <a:bodyPr/>
                    <a:lstStyle/>
                    <a:p>
                      <a:r>
                        <a:rPr lang="en-US" dirty="0"/>
                        <a:t>Accountability</a:t>
                      </a:r>
                    </a:p>
                  </a:txBody>
                  <a:tcPr/>
                </a:tc>
                <a:tc>
                  <a:txBody>
                    <a:bodyPr/>
                    <a:lstStyle/>
                    <a:p>
                      <a:r>
                        <a:rPr lang="en-US" dirty="0"/>
                        <a:t>Growth</a:t>
                      </a:r>
                      <a:r>
                        <a:rPr lang="en-US" baseline="0" dirty="0"/>
                        <a:t> opportunities</a:t>
                      </a:r>
                      <a:endParaRPr lang="en-US" dirty="0"/>
                    </a:p>
                  </a:txBody>
                  <a:tcPr/>
                </a:tc>
                <a:extLst>
                  <a:ext uri="{0D108BD9-81ED-4DB2-BD59-A6C34878D82A}">
                    <a16:rowId xmlns:a16="http://schemas.microsoft.com/office/drawing/2014/main" val="531807650"/>
                  </a:ext>
                </a:extLst>
              </a:tr>
            </a:tbl>
          </a:graphicData>
        </a:graphic>
      </p:graphicFrame>
    </p:spTree>
    <p:extLst>
      <p:ext uri="{BB962C8B-B14F-4D97-AF65-F5344CB8AC3E}">
        <p14:creationId xmlns:p14="http://schemas.microsoft.com/office/powerpoint/2010/main" val="956802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5410200"/>
            <a:ext cx="4800600" cy="1200329"/>
          </a:xfrm>
          <a:prstGeom prst="rect">
            <a:avLst/>
          </a:prstGeom>
          <a:noFill/>
        </p:spPr>
        <p:txBody>
          <a:bodyPr wrap="square" rtlCol="0">
            <a:spAutoFit/>
          </a:bodyPr>
          <a:lstStyle/>
          <a:p>
            <a:pPr algn="just"/>
            <a:r>
              <a:rPr lang="en-US" sz="2400" dirty="0"/>
              <a:t>Yellow Leaves:  	GRATITUDE</a:t>
            </a:r>
          </a:p>
          <a:p>
            <a:pPr algn="just"/>
            <a:r>
              <a:rPr lang="en-US" sz="2400" dirty="0"/>
              <a:t>Orange Leaves:  	NOURISH</a:t>
            </a:r>
          </a:p>
          <a:p>
            <a:pPr algn="just"/>
            <a:r>
              <a:rPr lang="en-US" sz="2400" dirty="0"/>
              <a:t>Brown Leaves:		GROWTH</a:t>
            </a:r>
          </a:p>
        </p:txBody>
      </p:sp>
      <p:pic>
        <p:nvPicPr>
          <p:cNvPr id="1028" name="Picture 4" descr="Image result for gratitude 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3029" y="894173"/>
            <a:ext cx="2997200" cy="44958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133600" y="0"/>
            <a:ext cx="4648200" cy="769441"/>
          </a:xfrm>
          <a:prstGeom prst="rect">
            <a:avLst/>
          </a:prstGeom>
        </p:spPr>
        <p:txBody>
          <a:bodyPr wrap="square">
            <a:spAutoFit/>
          </a:bodyPr>
          <a:lstStyle/>
          <a:p>
            <a:r>
              <a:rPr lang="en-US" sz="4400" b="1" dirty="0">
                <a:solidFill>
                  <a:srgbClr val="FFC000"/>
                </a:solidFill>
              </a:rPr>
              <a:t>The Culture Tree </a:t>
            </a:r>
            <a:endParaRPr lang="en-US" sz="4400" dirty="0">
              <a:solidFill>
                <a:srgbClr val="FFC000"/>
              </a:solidFill>
            </a:endParaRPr>
          </a:p>
        </p:txBody>
      </p:sp>
    </p:spTree>
    <p:extLst>
      <p:ext uri="{BB962C8B-B14F-4D97-AF65-F5344CB8AC3E}">
        <p14:creationId xmlns:p14="http://schemas.microsoft.com/office/powerpoint/2010/main" val="13405277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QUESTIONS?</a:t>
            </a:r>
          </a:p>
        </p:txBody>
      </p:sp>
      <p:sp>
        <p:nvSpPr>
          <p:cNvPr id="4" name="TextBox 3"/>
          <p:cNvSpPr txBox="1"/>
          <p:nvPr/>
        </p:nvSpPr>
        <p:spPr>
          <a:xfrm>
            <a:off x="636494" y="5029200"/>
            <a:ext cx="6781800" cy="707886"/>
          </a:xfrm>
          <a:prstGeom prst="rect">
            <a:avLst/>
          </a:prstGeom>
          <a:noFill/>
        </p:spPr>
        <p:txBody>
          <a:bodyPr wrap="square" rtlCol="0">
            <a:spAutoFit/>
          </a:bodyPr>
          <a:lstStyle/>
          <a:p>
            <a:r>
              <a:rPr lang="en-US" sz="800" dirty="0"/>
              <a:t>Presented to Academic Affairs Business Operations Staff by: </a:t>
            </a:r>
          </a:p>
          <a:p>
            <a:r>
              <a:rPr lang="en-US" sz="800" dirty="0"/>
              <a:t>Maria Rasimas</a:t>
            </a:r>
          </a:p>
          <a:p>
            <a:r>
              <a:rPr lang="en-US" sz="800" dirty="0"/>
              <a:t>Director, Academic Affairs Resources &amp; Operations</a:t>
            </a:r>
          </a:p>
          <a:p>
            <a:r>
              <a:rPr lang="en-US" sz="800" dirty="0"/>
              <a:t>California State University San Marcos</a:t>
            </a:r>
          </a:p>
          <a:p>
            <a:r>
              <a:rPr lang="en-US" sz="800" dirty="0"/>
              <a:t>November 7, 2019</a:t>
            </a:r>
          </a:p>
        </p:txBody>
      </p:sp>
      <p:pic>
        <p:nvPicPr>
          <p:cNvPr id="6" name="Picture 5">
            <a:hlinkClick r:id="rId2"/>
          </p:cNvPr>
          <p:cNvPicPr>
            <a:picLocks noChangeAspect="1"/>
          </p:cNvPicPr>
          <p:nvPr/>
        </p:nvPicPr>
        <p:blipFill>
          <a:blip r:embed="rId3"/>
          <a:stretch>
            <a:fillRect/>
          </a:stretch>
        </p:blipFill>
        <p:spPr>
          <a:xfrm>
            <a:off x="4114800" y="2612886"/>
            <a:ext cx="3657600" cy="2057400"/>
          </a:xfrm>
          <a:prstGeom prst="rect">
            <a:avLst/>
          </a:prstGeom>
        </p:spPr>
      </p:pic>
    </p:spTree>
    <p:extLst>
      <p:ext uri="{BB962C8B-B14F-4D97-AF65-F5344CB8AC3E}">
        <p14:creationId xmlns:p14="http://schemas.microsoft.com/office/powerpoint/2010/main" val="31951654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28600" y="5029200"/>
            <a:ext cx="5181600" cy="1752600"/>
          </a:xfrm>
          <a:prstGeom prst="rect">
            <a:avLst/>
          </a:prstGeom>
        </p:spPr>
        <p:txBody>
          <a:bodyPr vert="horz" lIns="91440" tIns="45720" rIns="91440" bIns="45720" rtlCol="0">
            <a:normAutofit fontScale="55000" lnSpcReduction="20000"/>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457200" indent="0" algn="l" defTabSz="914400" rtl="0" eaLnBrk="1" latinLnBrk="0" hangingPunct="1">
              <a:spcBef>
                <a:spcPct val="20000"/>
              </a:spcBef>
              <a:buFontTx/>
              <a:buNone/>
              <a:defRPr sz="2800" kern="1200">
                <a:solidFill>
                  <a:schemeClr val="tx1"/>
                </a:solidFill>
                <a:latin typeface="+mn-lt"/>
                <a:ea typeface="+mn-ea"/>
                <a:cs typeface="+mn-cs"/>
              </a:defRPr>
            </a:lvl2pPr>
            <a:lvl3pPr marL="914400" indent="0" algn="l" defTabSz="914400" rtl="0" eaLnBrk="1" latinLnBrk="0" hangingPunct="1">
              <a:spcBef>
                <a:spcPct val="20000"/>
              </a:spcBef>
              <a:buFontTx/>
              <a:buNone/>
              <a:defRPr sz="2400" kern="1200">
                <a:solidFill>
                  <a:schemeClr val="tx1"/>
                </a:solidFill>
                <a:latin typeface="+mn-lt"/>
                <a:ea typeface="+mn-ea"/>
                <a:cs typeface="+mn-cs"/>
              </a:defRPr>
            </a:lvl3pPr>
            <a:lvl4pPr marL="1371600" indent="0" algn="l" defTabSz="914400" rtl="0" eaLnBrk="1" latinLnBrk="0" hangingPunct="1">
              <a:spcBef>
                <a:spcPct val="20000"/>
              </a:spcBef>
              <a:buFontTx/>
              <a:buNone/>
              <a:defRPr sz="2000" kern="1200">
                <a:solidFill>
                  <a:schemeClr val="tx1"/>
                </a:solidFill>
                <a:latin typeface="+mn-lt"/>
                <a:ea typeface="+mn-ea"/>
                <a:cs typeface="+mn-cs"/>
              </a:defRPr>
            </a:lvl4pPr>
            <a:lvl5pPr marL="1828800" indent="0" algn="l" defTabSz="914400" rtl="0" eaLnBrk="1" latinLnBrk="0" hangingPunct="1">
              <a:spcBef>
                <a:spcPct val="20000"/>
              </a:spcBef>
              <a:buFontTx/>
              <a:buNone/>
              <a:defRPr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r>
              <a:rPr lang="en-US" sz="3600" b="1" dirty="0"/>
              <a:t>“Culture is not about perks and parties. It's about what you believe and how you behave."</a:t>
            </a:r>
            <a:r>
              <a:rPr lang="en-US" dirty="0"/>
              <a:t> </a:t>
            </a:r>
            <a:r>
              <a:rPr lang="en-US" dirty="0" err="1"/>
              <a:t>Dharmesh</a:t>
            </a:r>
            <a:r>
              <a:rPr lang="en-US" dirty="0"/>
              <a:t> Shah, </a:t>
            </a:r>
            <a:r>
              <a:rPr lang="en-US" dirty="0" err="1"/>
              <a:t>Hubspot’s</a:t>
            </a:r>
            <a:r>
              <a:rPr lang="en-US" dirty="0"/>
              <a:t> CTO</a:t>
            </a:r>
            <a:endParaRPr lang="en-US" sz="3600" b="1" dirty="0"/>
          </a:p>
          <a:p>
            <a:r>
              <a:rPr lang="en-US" sz="3600" dirty="0"/>
              <a:t>A set of shared beliefs, values and practices…</a:t>
            </a:r>
          </a:p>
          <a:p>
            <a:pPr marL="342900" indent="-342900">
              <a:buFont typeface="Arial" panose="020B0604020202020204" pitchFamily="34" charset="0"/>
              <a:buChar char="•"/>
            </a:pPr>
            <a:endParaRPr lang="en-US" dirty="0"/>
          </a:p>
        </p:txBody>
      </p:sp>
      <p:sp>
        <p:nvSpPr>
          <p:cNvPr id="7" name="Title 1"/>
          <p:cNvSpPr>
            <a:spLocks noGrp="1"/>
          </p:cNvSpPr>
          <p:nvPr>
            <p:ph type="title"/>
          </p:nvPr>
        </p:nvSpPr>
        <p:spPr>
          <a:xfrm>
            <a:off x="304800" y="76200"/>
            <a:ext cx="5181600" cy="1371236"/>
          </a:xfrm>
        </p:spPr>
        <p:txBody>
          <a:bodyPr>
            <a:normAutofit fontScale="90000"/>
          </a:bodyPr>
          <a:lstStyle/>
          <a:p>
            <a:pPr algn="ctr"/>
            <a:r>
              <a:rPr lang="en-US" sz="4400" dirty="0"/>
              <a:t>What is Culture?</a:t>
            </a:r>
          </a:p>
        </p:txBody>
      </p:sp>
      <p:pic>
        <p:nvPicPr>
          <p:cNvPr id="8" name="Picture 7"/>
          <p:cNvPicPr>
            <a:picLocks noChangeAspect="1"/>
          </p:cNvPicPr>
          <p:nvPr/>
        </p:nvPicPr>
        <p:blipFill>
          <a:blip r:embed="rId3"/>
          <a:stretch>
            <a:fillRect/>
          </a:stretch>
        </p:blipFill>
        <p:spPr>
          <a:xfrm>
            <a:off x="533400" y="1981200"/>
            <a:ext cx="4490357" cy="2514600"/>
          </a:xfrm>
          <a:prstGeom prst="rect">
            <a:avLst/>
          </a:prstGeom>
        </p:spPr>
      </p:pic>
    </p:spTree>
    <p:extLst>
      <p:ext uri="{BB962C8B-B14F-4D97-AF65-F5344CB8AC3E}">
        <p14:creationId xmlns:p14="http://schemas.microsoft.com/office/powerpoint/2010/main" val="3844699592"/>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457200"/>
            <a:ext cx="6400800" cy="914400"/>
          </a:xfrm>
        </p:spPr>
        <p:txBody>
          <a:bodyPr>
            <a:normAutofit fontScale="90000"/>
          </a:bodyPr>
          <a:lstStyle/>
          <a:p>
            <a:r>
              <a:rPr lang="en-US" sz="4400" dirty="0"/>
              <a:t>What is Organizational Culture?</a:t>
            </a:r>
          </a:p>
        </p:txBody>
      </p:sp>
      <p:sp>
        <p:nvSpPr>
          <p:cNvPr id="3" name="Content Placeholder 2"/>
          <p:cNvSpPr>
            <a:spLocks noGrp="1"/>
          </p:cNvSpPr>
          <p:nvPr>
            <p:ph idx="1"/>
          </p:nvPr>
        </p:nvSpPr>
        <p:spPr>
          <a:xfrm>
            <a:off x="1905000" y="1676400"/>
            <a:ext cx="6934200" cy="5181599"/>
          </a:xfrm>
        </p:spPr>
        <p:txBody>
          <a:bodyPr vert="horz" lIns="91440" tIns="45720" rIns="91440" bIns="45720" rtlCol="0" anchor="t">
            <a:noAutofit/>
          </a:bodyPr>
          <a:lstStyle/>
          <a:p>
            <a:r>
              <a:rPr lang="en-US" sz="3200" b="1" dirty="0">
                <a:solidFill>
                  <a:srgbClr val="00B050"/>
                </a:solidFill>
              </a:rPr>
              <a:t>Culture is the collection of business practices, processes, and interactions that make up the work environment.</a:t>
            </a:r>
          </a:p>
          <a:p>
            <a:pPr marL="342900" indent="-342900"/>
            <a:r>
              <a:rPr lang="en-US" b="1" dirty="0" smtClean="0"/>
              <a:t>Culture affects productivity, performance and interactions</a:t>
            </a:r>
          </a:p>
          <a:p>
            <a:pPr marL="342900" indent="-342900"/>
            <a:r>
              <a:rPr lang="en-US" b="1" dirty="0" smtClean="0"/>
              <a:t>Culture is like the wind.  It is invisible, yet its effect can be seen an felt.</a:t>
            </a:r>
          </a:p>
          <a:p>
            <a:pPr marL="342900" indent="-342900"/>
            <a:r>
              <a:rPr lang="en-US" b="1" dirty="0" smtClean="0"/>
              <a:t>Culture is not achieved through a mandate, it lives in the hearts and habits of people and their shared perception of “how things are done around here.”</a:t>
            </a:r>
            <a:endParaRPr lang="en-US" b="1" dirty="0"/>
          </a:p>
        </p:txBody>
      </p:sp>
    </p:spTree>
    <p:extLst>
      <p:ext uri="{BB962C8B-B14F-4D97-AF65-F5344CB8AC3E}">
        <p14:creationId xmlns:p14="http://schemas.microsoft.com/office/powerpoint/2010/main" val="287629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82385"/>
            <a:ext cx="7086600" cy="1492132"/>
          </a:xfrm>
        </p:spPr>
        <p:txBody>
          <a:bodyPr/>
          <a:lstStyle/>
          <a:p>
            <a:r>
              <a:rPr lang="en-US" dirty="0">
                <a:solidFill>
                  <a:srgbClr val="FFC000"/>
                </a:solidFill>
              </a:rPr>
              <a:t>Why </a:t>
            </a:r>
            <a:r>
              <a:rPr lang="en-US" dirty="0" smtClean="0">
                <a:solidFill>
                  <a:srgbClr val="FFC000"/>
                </a:solidFill>
              </a:rPr>
              <a:t>do I care?</a:t>
            </a:r>
            <a:endParaRPr lang="en-US" dirty="0">
              <a:solidFill>
                <a:srgbClr val="FFC000"/>
              </a:solidFill>
            </a:endParaRPr>
          </a:p>
        </p:txBody>
      </p:sp>
      <p:sp>
        <p:nvSpPr>
          <p:cNvPr id="3" name="Content Placeholder 2"/>
          <p:cNvSpPr>
            <a:spLocks noGrp="1"/>
          </p:cNvSpPr>
          <p:nvPr>
            <p:ph idx="1"/>
          </p:nvPr>
        </p:nvSpPr>
        <p:spPr>
          <a:xfrm>
            <a:off x="1905000" y="1405606"/>
            <a:ext cx="6419943" cy="4863795"/>
          </a:xfrm>
        </p:spPr>
        <p:txBody>
          <a:bodyPr vert="horz" lIns="91440" tIns="45720" rIns="91440" bIns="45720" rtlCol="0" anchor="t">
            <a:normAutofit fontScale="92500" lnSpcReduction="20000"/>
          </a:bodyPr>
          <a:lstStyle/>
          <a:p>
            <a:r>
              <a:rPr lang="en-US" sz="3200" b="1" dirty="0"/>
              <a:t>Culture is to Recruiting as Product is to Marketing…</a:t>
            </a:r>
          </a:p>
          <a:p>
            <a:endParaRPr lang="en-US" dirty="0"/>
          </a:p>
          <a:p>
            <a:r>
              <a:rPr lang="en-US" sz="3200" dirty="0"/>
              <a:t>Customers are attracted to a </a:t>
            </a:r>
            <a:r>
              <a:rPr lang="en-US" sz="3200" b="1" dirty="0">
                <a:solidFill>
                  <a:schemeClr val="bg2">
                    <a:lumMod val="50000"/>
                  </a:schemeClr>
                </a:solidFill>
              </a:rPr>
              <a:t>GREAT PRODUCT or SERVICE</a:t>
            </a:r>
          </a:p>
          <a:p>
            <a:endParaRPr lang="en-US" sz="3200" b="1" dirty="0">
              <a:solidFill>
                <a:schemeClr val="bg2">
                  <a:lumMod val="50000"/>
                </a:schemeClr>
              </a:solidFill>
            </a:endParaRPr>
          </a:p>
          <a:p>
            <a:r>
              <a:rPr lang="en-US" sz="3200" b="1" dirty="0"/>
              <a:t>But…</a:t>
            </a:r>
          </a:p>
          <a:p>
            <a:r>
              <a:rPr lang="en-US" sz="4000" dirty="0">
                <a:solidFill>
                  <a:srgbClr val="FF0000"/>
                </a:solidFill>
              </a:rPr>
              <a:t>Employees are attracted to and stay in an organization with a </a:t>
            </a:r>
            <a:r>
              <a:rPr lang="en-US" sz="4000" b="1" dirty="0">
                <a:solidFill>
                  <a:srgbClr val="FF0000"/>
                </a:solidFill>
              </a:rPr>
              <a:t>GREAT CULTURE</a:t>
            </a:r>
          </a:p>
        </p:txBody>
      </p:sp>
    </p:spTree>
    <p:extLst>
      <p:ext uri="{BB962C8B-B14F-4D97-AF65-F5344CB8AC3E}">
        <p14:creationId xmlns:p14="http://schemas.microsoft.com/office/powerpoint/2010/main" val="13883133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2436" y="76200"/>
            <a:ext cx="6858000" cy="2286000"/>
          </a:xfrm>
        </p:spPr>
        <p:txBody>
          <a:bodyPr>
            <a:normAutofit fontScale="90000"/>
          </a:bodyPr>
          <a:lstStyle/>
          <a:p>
            <a:r>
              <a:rPr lang="en-US" sz="4000" dirty="0"/>
              <a:t>Culture happens whether you plan it or not…</a:t>
            </a:r>
            <a:br>
              <a:rPr lang="en-US" sz="4000" dirty="0"/>
            </a:br>
            <a:r>
              <a:rPr lang="en-US" sz="4000" dirty="0"/>
              <a:t/>
            </a:r>
            <a:br>
              <a:rPr lang="en-US" sz="4000" dirty="0"/>
            </a:br>
            <a:r>
              <a:rPr lang="en-US" sz="4900" dirty="0">
                <a:solidFill>
                  <a:srgbClr val="FF0000"/>
                </a:solidFill>
              </a:rPr>
              <a:t>Why not create a culture you love…</a:t>
            </a:r>
            <a:r>
              <a:rPr lang="en-US" dirty="0"/>
              <a:t/>
            </a:r>
            <a:br>
              <a:rPr lang="en-US" dirty="0"/>
            </a:br>
            <a:endParaRPr lang="en-US" dirty="0"/>
          </a:p>
        </p:txBody>
      </p:sp>
      <p:sp>
        <p:nvSpPr>
          <p:cNvPr id="3" name="Content Placeholder 2"/>
          <p:cNvSpPr>
            <a:spLocks noGrp="1"/>
          </p:cNvSpPr>
          <p:nvPr>
            <p:ph idx="1"/>
          </p:nvPr>
        </p:nvSpPr>
        <p:spPr>
          <a:xfrm>
            <a:off x="1981200" y="2743200"/>
            <a:ext cx="6858000" cy="3763963"/>
          </a:xfrm>
        </p:spPr>
        <p:txBody>
          <a:bodyPr>
            <a:normAutofit fontScale="77500" lnSpcReduction="20000"/>
          </a:bodyPr>
          <a:lstStyle/>
          <a:p>
            <a:pPr marL="0" indent="0">
              <a:buNone/>
            </a:pPr>
            <a:endParaRPr lang="en-US" dirty="0"/>
          </a:p>
          <a:p>
            <a:pPr marL="0" indent="0">
              <a:buNone/>
            </a:pPr>
            <a:r>
              <a:rPr lang="en-US" sz="2800" b="1" dirty="0">
                <a:solidFill>
                  <a:schemeClr val="bg2">
                    <a:lumMod val="50000"/>
                  </a:schemeClr>
                </a:solidFill>
              </a:rPr>
              <a:t>“Let’s make the company we always dreamed of. Let’s create a company that will be a great place to be </a:t>
            </a:r>
            <a:r>
              <a:rPr lang="en-US" sz="2800" b="1" i="1" dirty="0">
                <a:solidFill>
                  <a:schemeClr val="bg2">
                    <a:lumMod val="50000"/>
                  </a:schemeClr>
                </a:solidFill>
              </a:rPr>
              <a:t>from</a:t>
            </a:r>
            <a:r>
              <a:rPr lang="en-US" sz="2800" b="1" dirty="0">
                <a:solidFill>
                  <a:schemeClr val="bg2">
                    <a:lumMod val="50000"/>
                  </a:schemeClr>
                </a:solidFill>
              </a:rPr>
              <a:t>.” </a:t>
            </a:r>
            <a:r>
              <a:rPr lang="en-US" sz="1600" b="1" dirty="0">
                <a:solidFill>
                  <a:schemeClr val="bg2">
                    <a:lumMod val="50000"/>
                  </a:schemeClr>
                </a:solidFill>
              </a:rPr>
              <a:t>-Reed Hastings and Patty McCord, </a:t>
            </a:r>
            <a:r>
              <a:rPr lang="en-US" sz="1600" b="1" dirty="0" smtClean="0">
                <a:solidFill>
                  <a:schemeClr val="bg2">
                    <a:lumMod val="50000"/>
                  </a:schemeClr>
                </a:solidFill>
              </a:rPr>
              <a:t>Netflix</a:t>
            </a:r>
          </a:p>
          <a:p>
            <a:pPr marL="0" indent="0">
              <a:buNone/>
            </a:pPr>
            <a:endParaRPr lang="en-US" sz="1600" b="1" dirty="0">
              <a:solidFill>
                <a:schemeClr val="bg2">
                  <a:lumMod val="50000"/>
                </a:schemeClr>
              </a:solidFill>
            </a:endParaRPr>
          </a:p>
          <a:p>
            <a:pPr marL="0" indent="0">
              <a:buNone/>
            </a:pPr>
            <a:r>
              <a:rPr lang="en-US" sz="2800" b="1" dirty="0">
                <a:solidFill>
                  <a:schemeClr val="bg2">
                    <a:lumMod val="50000"/>
                  </a:schemeClr>
                </a:solidFill>
              </a:rPr>
              <a:t>“Lead from where you are.” </a:t>
            </a:r>
            <a:r>
              <a:rPr lang="en-US" sz="1600" b="1" dirty="0">
                <a:solidFill>
                  <a:schemeClr val="bg2">
                    <a:lumMod val="50000"/>
                  </a:schemeClr>
                </a:solidFill>
              </a:rPr>
              <a:t>President Ellen </a:t>
            </a:r>
            <a:r>
              <a:rPr lang="en-US" sz="1600" b="1" dirty="0" err="1" smtClean="0">
                <a:solidFill>
                  <a:schemeClr val="bg2">
                    <a:lumMod val="50000"/>
                  </a:schemeClr>
                </a:solidFill>
              </a:rPr>
              <a:t>Neufeldt</a:t>
            </a:r>
            <a:endParaRPr lang="en-US" sz="1600" b="1" dirty="0" smtClean="0">
              <a:solidFill>
                <a:schemeClr val="bg2">
                  <a:lumMod val="50000"/>
                </a:schemeClr>
              </a:solidFill>
            </a:endParaRPr>
          </a:p>
          <a:p>
            <a:pPr marL="0" indent="0">
              <a:buNone/>
            </a:pPr>
            <a:endParaRPr lang="en-US" sz="1600" b="1" dirty="0" smtClean="0">
              <a:solidFill>
                <a:schemeClr val="bg2">
                  <a:lumMod val="50000"/>
                </a:schemeClr>
              </a:solidFill>
            </a:endParaRPr>
          </a:p>
          <a:p>
            <a:pPr marL="0" indent="0">
              <a:buNone/>
            </a:pPr>
            <a:r>
              <a:rPr lang="en-US" sz="2800" b="1" dirty="0">
                <a:solidFill>
                  <a:schemeClr val="bg2">
                    <a:lumMod val="50000"/>
                  </a:schemeClr>
                </a:solidFill>
              </a:rPr>
              <a:t>"I define a leader as anyone who takes responsibility for finding the potential in people and processes, and who has the courage to develop that potential</a:t>
            </a:r>
            <a:r>
              <a:rPr lang="en-US" sz="2800" b="1" dirty="0">
                <a:solidFill>
                  <a:schemeClr val="bg2">
                    <a:lumMod val="50000"/>
                  </a:schemeClr>
                </a:solidFill>
              </a:rPr>
              <a:t>.“ </a:t>
            </a:r>
            <a:r>
              <a:rPr lang="en-US" sz="1600" b="1" dirty="0" err="1">
                <a:solidFill>
                  <a:schemeClr val="bg2">
                    <a:lumMod val="50000"/>
                  </a:schemeClr>
                </a:solidFill>
              </a:rPr>
              <a:t>Brene</a:t>
            </a:r>
            <a:r>
              <a:rPr lang="en-US" sz="1600" b="1" dirty="0">
                <a:solidFill>
                  <a:schemeClr val="bg2">
                    <a:lumMod val="50000"/>
                  </a:schemeClr>
                </a:solidFill>
              </a:rPr>
              <a:t> </a:t>
            </a:r>
            <a:r>
              <a:rPr lang="en-US" sz="1600" b="1" dirty="0">
                <a:solidFill>
                  <a:schemeClr val="bg2">
                    <a:lumMod val="50000"/>
                  </a:schemeClr>
                </a:solidFill>
              </a:rPr>
              <a:t>Brown</a:t>
            </a:r>
          </a:p>
          <a:p>
            <a:pPr marL="0" indent="0">
              <a:buNone/>
            </a:pPr>
            <a:endParaRPr lang="en-US" sz="1600" b="1" dirty="0" smtClean="0">
              <a:solidFill>
                <a:schemeClr val="bg2">
                  <a:lumMod val="50000"/>
                </a:schemeClr>
              </a:solidFill>
            </a:endParaRPr>
          </a:p>
          <a:p>
            <a:pPr marL="0" indent="0">
              <a:buNone/>
            </a:pPr>
            <a:endParaRPr lang="en-US" sz="1600" b="1" dirty="0" smtClean="0">
              <a:solidFill>
                <a:schemeClr val="bg2">
                  <a:lumMod val="50000"/>
                </a:schemeClr>
              </a:solidFill>
            </a:endParaRPr>
          </a:p>
        </p:txBody>
      </p:sp>
      <p:sp>
        <p:nvSpPr>
          <p:cNvPr id="4" name="AutoShape 2" descr="data:image/jpeg;base64,/9j/4AAQSkZJRgABAQAAAQABAAD/2wCEAAkGBxENDxQQEBIVFA4XEBUUGBYXEBUQEg8QFBIYFhURFRUaHykgGBolHBYUITEhJSorLi4uFx8zODMsNygtLisBCgoKDg0OGhAQGiwkHyQ3LCwsLCwsLCwsLCwsKywsLCwsLCwtLCwsLCwsLCwsLCwsLCwsLCwsLCwsLCwsLCwsLP/AABEIAKAAoAMBEQACEQEDEQH/xAAbAAEAAwEBAQEAAAAAAAAAAAAABQYHAQQDAv/EAD0QAAEDAgMDBwoFAwUAAAAAAAEAAgMEEQUGEgchMRMiM1FxdLMUFTI1QWFzgZGhCDSCsbI2wdEjJENFtP/EABsBAQADAQEBAQAAAAAAAAAAAAABBQYEAwIH/8QALhEBAAICAQEGBgEEAwAAAAAAAAECAwQRBQYSITEyMxMiNEFRcWEUFTWxQlKB/9oADAMBAAIRAxEAPwClqifqwgICAgICAgICAgICAgICAgICAgICAgICAgICAgICAgICAgICAgICAgICAgICAgICAgICAgICAgICAgICAgICAgICAgICAgICAgICAgICAgICAgICApBQCAiBEiAgICAgICAgIgRIgICI/YgICeafAQ5FKBQfZxE+fk6iPMQEBEiAgIgRIngCAgm8lYPHiFfHTzF3JOjkcdLtLrtaCN/zXVq0i0zyoOu7OXBjpOOeOZfXazl6PBp6VtMX8lOHg636yHMewEtJ4bnhdk6+OfsztOsbVeebc8vhtZwmLBKqCOm1mN8LnuD36zcPtcE8Nyi+vSY8Iemt1rYx5Im9uYRGGsbUSwMN9ElRDGbGx0Pla11j12JXDipHxOJaje2rRpTlxzxK9ZwwbAsLMkMs07KvkS9jdb3AuLTouQLcQrD4GP8ADH/3Xb/7yy6gxF0sbh/yBp4e023LkyYYpaJ+zSaHVL7GC0f8ohreWMt4FibJDTyzvdCxjpf9R7dGoO6xv9F3DqXX8DH+Gcnqm5Hh35Z3nPEMOimh81yvkhLHcrr1XD9Q021AW3XXzfWpMeEPfV61s4783tzD3ZToY6+tp4Hl3JSPIdpOl1hG51ge0BcmDHE37tmg6tuWrq1yYp4mU1nujwTD2VEEM83nKMWaxznubrIBAO6x3Fdv9PSfszEdW24nnvypOGVvLNvazhxVfnx9y3h5Nh03qH9Xj5n1Qs+ZsDipMCpcRjL/ACmWRgdd92EOD72b7OAXdGCk18mVydW2qZp+bwifJW6GqEzNXA/3Vflx9y3DYaG5G1i78ea3ZRy7DXUuITSl+uniDo9Ly0A8k928e3e0Lr1sVbV5mGf61vbGHY7tLTEKPhGImYaXekB9V47GGKeMLHo/U52Y+Hf1L5k/LMGI0dc9zn+VwguZpfZoaYS5l2+3nMevbXx0tTxhWdX3dnX2JiluIl5sv4DDNl+oxWoL+WbynJhr9LeZZrbj28669o16fhXZOs7VrcxbhT8Kr+WFnekPoVxbGHuT4NP0jqU7NJi3nCQXMunEFt2Vet4fgzfxC7dL1SzPaX2qftMbbh5Vh9LU2F4sQdGfcNTmH7xtVgx6C/Ef+dpe7P8AEQhWcsdNSd7p/HYq2nvQ2uz49Mn9JTb964b3aP8Ak5WUz4MZWI70K/Q0zWNDgLEhVGXJaZ4l+h6OrixUi1Y8ZaTseYAcTIHGmhv7zaddupaZp4sx2gx1psxNY45hi2EwNkeGu4WX3nvNa8w5ek61M+bu38mj7PIw3FaMDgJXeC9curabZOZX/XccY9SK1/Kv7VRfHqsHhyrPCau+8zFeWSwVi2SKy/NNTtjHNFrqovebT4v0XW1seGnyQumev6SoPix/tIrenph+dbHu2/bPcA6M9qrtv1Nj0HmddqGzb1fi/dx/55V06vtqXtB9UyDL3SfpTb9L77P+/LXtjVUGV80J4S03DrMT/wDEjl56c+Ew6O0uL5qXcz7TeaMrQ0RuHvnEZ9hNpHSOJ7Q37ruZdleXo9znLg3Lczw13Z3F8trppcLUOILZsq9bw/Bm/iF26fqlme0vtU/aaxz/AHWB4my93U+Kzu7NNUJbfR6sGPQP4j/ztL3Z/iIKzljpqTvlP47FW095tNj/ABn/AI0fa1j+FU9S+CroDNWOpeZNpYQzUHBm8uB3HfwVkxcMgwOtLxodxA49artrHFfmhs+hb1stfhX+zVtkJ9Zd1h/ade2p6Vb2j+oj9MawHpB2L62vS8ug/UNEyB62pPiu8J65dP1rvtF9NH7e/axmDChNWU3kJ857h5TpZblC1pD76r8LDgrLj7MTEzE8woWEVhlbzvSH3VZsY4rbwbvpG9bZxfN5wv2e/wCkqD4sf7SKyp6YYnY9237lnuA9Ge1V2162x6B9PLUNmvq/F+7jwJV06ntqXtB9UyDL3SfpCja9L77P+9LT9lUJfi0RHBsUrj2aQLfUj6Lx048ZlYdpbR8Olf5SP4iDytJRTMdeHl5G+5znMGk/LQ/6qxY9mWCstF2lVWzPzt70TH3daJSC51y4gtmyr1vD8Gb+IXbp+qWZ7S+1T9pvJ7TVTZioeOqd72jrc/lGn7sZ9VYMegPxHfnaTuz/ABEIVnLHT0nfKfx2Kup7za7P+MlKbfd+MgDefJYzwvuu7erCWMp5wgaKFoaCAL2VRltMz4v0bSw4644tWPNpGyL/ALLusX7VC7dT0SzHaP6iP0xrAekHYvra9Dy6D9Q0TIHrak+K7wXrl0/Wu+0P00ftXdqvr6r+KzwmKxvPysdrRE5YiSCFrRzRZU9rTbzfpGHDTHX5I816zdQy1GVKBkMT5XiSMlrI3SODQJN9mgmyuKemH5vse7b9s4wiJ0YdHI1zJGne1zSx7T72neFX7cTFuWu7P3r8CY5abs2/IYv8BvgSro1PQqO0H1TIMven+lRt+l99n/elsWxpgbUVlQfRipWDs1ue8/aJRpx8vL07SX5y1r/DyZgJrsmwyne+NzHE+9spa4/RxXYzbOcCkvHbqKq9qOLNz0HL39fj8JJcy8ETCayVjcGG18dTUuLYWxytJDS/nOaLCw3rt05+aWa7SUmcVJ/l8srZ/psOxmurS2SSlqC/ToaNZ54c0kOIt7VYMfETKK2p50ixyohlhifG2OJzOeW3cS7VcaSVCPN8MKmdEIpWAF8ckcoB3BxjeHBpPUbKs70Vy8y3nwLbGh3K+fCy4ttor5o5ITSwMD2OYekc4BwLSRv96sovE+MMTfXyUt3bVnlR8AldvYb6QN11w7Va+cNT0DLljmloniFgpMdrMPbKaNzRyrGskDmB5LW6raeo89yjWzRX5ZenWum5M8xlx/b7KvgsDmybwQLL12b1tXwV/RdXLj2Ob1mIWWCqlp5GzU79E7CXMdYOAJaRvB9xK5MOSMduWj6jpTt4ZxxPCvYpNU1dU6oqOdM9wLnAAAkAAGw9wCsLZazVjsXTtjHmiJr5J1vAKqlvqx4QkafaDi2GxMggdGadjbMvCHFovwJvvVnhz1tXiWH6l0rNiyTasd6JVSuxioq619XN00jgX6W6WmzQ0WHYAvrL3LV4l49P+PgzRPEws1DmqowyCpjhijkjqYw15dqDo7Mcy7be532Xjq5IiO6s+u6eW9oz18Y/0qOX+k+S+tv0ufs/78r9gudY8KoqynfDI6WoDg2RunQ0GLQ0OuQdxLj81Oravd4R1/Bl+P8AEmPD8vllvOVHHl2fC6hz21DhKGWjc5pLzqbzhw33XUoOFMy7Jvc35rh3K+HLU9nMnqqnVwNaIh+XsDhYi4X1WZieYfOTHXJXu2jweOLC42O1Be07FpjhW4uja+O3erD6eb4r30hfPxr/AJe39t1uee69DGgCw4LymeZdtKRSOIgLAeITvSi2OtvOHQ0BOUxWI8odUPpxSjiHVA4g6g4hPiaR1KeZR3K/gUJmIl+GxNBuAAV9TaZedcNKTzWH6ewOFiLhItNZ5hOTHTJXu3jweVmGxgEadxXr8e0/dw16VrRE1ivhL8UmGNifqaT2Kb55vHEw8tTpNNbLN6S9651uICAiBAQESICAgICAgICAgICAiBE/wIgRIgICAgICAgICAgICAgICAgICAgICAgICAgICAgICAgICAgICAgICAgICAgICAgICAgICAgICAgICAgICAgICAgICAgICAgICAgICAgICAgICAgICAgICAgICAgICAgICAgICAgICAgICAgICAgICAgICAgICAgICAgICAgICAgICAgICAgICAgICAg//2Q=="/>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ENDxQQEBIVFA4XEBUUGBYXEBUQEg8QFBIYFhURFRUaHykgGBolHBYUITEhJSorLi4uFx8zODMsNygtLisBCgoKDg0OGhAQGiwkHyQ3LCwsLCwsLCwsLCwsKywsLCwsLCwtLCwsLCwsLCwsLCwsLCwsLCwsLCwsLCwsLCwsLP/AABEIAKAAoAMBEQACEQEDEQH/xAAbAAEAAwEBAQEAAAAAAAAAAAAABQYHAQQDAv/EAD0QAAEDAgMDBwoFAwUAAAAAAAEAAgMEEQUGEgchMRMiM1FxdLMUFTI1QWFzgZGhCDSCsbI2wdEjJENFtP/EABsBAQADAQEBAQAAAAAAAAAAAAABBQYEAwIH/8QALhEBAAICAQEGBgEEAwAAAAAAAAECAwQRBQYSITEyMxMiNEFRcWEUFTWxQlKB/9oADAMBAAIRAxEAPwClqifqwgICAgICAgICAgICAgICAgICAgICAgICAgICAgICAgICAgICAgICAgICAgICAgICAgICAgICAgICAgICAgICAgICAgICAgICAgICAgICAgICAgICApBQCAiBEiAgICAgICAgIgRIgICI/YgICeafAQ5FKBQfZxE+fk6iPMQEBEiAgIgRIngCAgm8lYPHiFfHTzF3JOjkcdLtLrtaCN/zXVq0i0zyoOu7OXBjpOOeOZfXazl6PBp6VtMX8lOHg636yHMewEtJ4bnhdk6+OfsztOsbVeebc8vhtZwmLBKqCOm1mN8LnuD36zcPtcE8Nyi+vSY8Iemt1rYx5Im9uYRGGsbUSwMN9ElRDGbGx0Pla11j12JXDipHxOJaje2rRpTlxzxK9ZwwbAsLMkMs07KvkS9jdb3AuLTouQLcQrD4GP8ADH/3Xb/7yy6gxF0sbh/yBp4e023LkyYYpaJ+zSaHVL7GC0f8ohreWMt4FibJDTyzvdCxjpf9R7dGoO6xv9F3DqXX8DH+Gcnqm5Hh35Z3nPEMOimh81yvkhLHcrr1XD9Q021AW3XXzfWpMeEPfV61s4783tzD3ZToY6+tp4Hl3JSPIdpOl1hG51ge0BcmDHE37tmg6tuWrq1yYp4mU1nujwTD2VEEM83nKMWaxznubrIBAO6x3Fdv9PSfszEdW24nnvypOGVvLNvazhxVfnx9y3h5Nh03qH9Xj5n1Qs+ZsDipMCpcRjL/ACmWRgdd92EOD72b7OAXdGCk18mVydW2qZp+bwifJW6GqEzNXA/3Vflx9y3DYaG5G1i78ea3ZRy7DXUuITSl+uniDo9Ly0A8k928e3e0Lr1sVbV5mGf61vbGHY7tLTEKPhGImYaXekB9V47GGKeMLHo/U52Y+Hf1L5k/LMGI0dc9zn+VwguZpfZoaYS5l2+3nMevbXx0tTxhWdX3dnX2JiluIl5sv4DDNl+oxWoL+WbynJhr9LeZZrbj28669o16fhXZOs7VrcxbhT8Kr+WFnekPoVxbGHuT4NP0jqU7NJi3nCQXMunEFt2Vet4fgzfxC7dL1SzPaX2qftMbbh5Vh9LU2F4sQdGfcNTmH7xtVgx6C/Ef+dpe7P8AEQhWcsdNSd7p/HYq2nvQ2uz49Mn9JTb964b3aP8Ak5WUz4MZWI70K/Q0zWNDgLEhVGXJaZ4l+h6OrixUi1Y8ZaTseYAcTIHGmhv7zaddupaZp4sx2gx1psxNY45hi2EwNkeGu4WX3nvNa8w5ek61M+bu38mj7PIw3FaMDgJXeC9curabZOZX/XccY9SK1/Kv7VRfHqsHhyrPCau+8zFeWSwVi2SKy/NNTtjHNFrqovebT4v0XW1seGnyQumev6SoPix/tIrenph+dbHu2/bPcA6M9qrtv1Nj0HmddqGzb1fi/dx/55V06vtqXtB9UyDL3SfpTb9L77P+/LXtjVUGV80J4S03DrMT/wDEjl56c+Ew6O0uL5qXcz7TeaMrQ0RuHvnEZ9hNpHSOJ7Q37ruZdleXo9znLg3Lczw13Z3F8trppcLUOILZsq9bw/Bm/iF26fqlme0vtU/aaxz/AHWB4my93U+Kzu7NNUJbfR6sGPQP4j/ztL3Z/iIKzljpqTvlP47FW095tNj/ABn/AI0fa1j+FU9S+CroDNWOpeZNpYQzUHBm8uB3HfwVkxcMgwOtLxodxA49artrHFfmhs+hb1stfhX+zVtkJ9Zd1h/ade2p6Vb2j+oj9MawHpB2L62vS8ug/UNEyB62pPiu8J65dP1rvtF9NH7e/axmDChNWU3kJ857h5TpZblC1pD76r8LDgrLj7MTEzE8woWEVhlbzvSH3VZsY4rbwbvpG9bZxfN5wv2e/wCkqD4sf7SKyp6YYnY9237lnuA9Ge1V2162x6B9PLUNmvq/F+7jwJV06ntqXtB9UyDL3SfpCja9L77P+9LT9lUJfi0RHBsUrj2aQLfUj6Lx048ZlYdpbR8Olf5SP4iDytJRTMdeHl5G+5znMGk/LQ/6qxY9mWCstF2lVWzPzt70TH3daJSC51y4gtmyr1vD8Gb+IXbp+qWZ7S+1T9pvJ7TVTZioeOqd72jrc/lGn7sZ9VYMegPxHfnaTuz/ABEIVnLHT0nfKfx2Kup7za7P+MlKbfd+MgDefJYzwvuu7erCWMp5wgaKFoaCAL2VRltMz4v0bSw4644tWPNpGyL/ALLusX7VC7dT0SzHaP6iP0xrAekHYvra9Dy6D9Q0TIHrak+K7wXrl0/Wu+0P00ftXdqvr6r+KzwmKxvPysdrRE5YiSCFrRzRZU9rTbzfpGHDTHX5I816zdQy1GVKBkMT5XiSMlrI3SODQJN9mgmyuKemH5vse7b9s4wiJ0YdHI1zJGne1zSx7T72neFX7cTFuWu7P3r8CY5abs2/IYv8BvgSro1PQqO0H1TIMven+lRt+l99n/elsWxpgbUVlQfRipWDs1ue8/aJRpx8vL07SX5y1r/DyZgJrsmwyne+NzHE+9spa4/RxXYzbOcCkvHbqKq9qOLNz0HL39fj8JJcy8ETCayVjcGG18dTUuLYWxytJDS/nOaLCw3rt05+aWa7SUmcVJ/l8srZ/psOxmurS2SSlqC/ToaNZ54c0kOIt7VYMfETKK2p50ixyohlhifG2OJzOeW3cS7VcaSVCPN8MKmdEIpWAF8ckcoB3BxjeHBpPUbKs70Vy8y3nwLbGh3K+fCy4ttor5o5ITSwMD2OYekc4BwLSRv96sovE+MMTfXyUt3bVnlR8AldvYb6QN11w7Va+cNT0DLljmloniFgpMdrMPbKaNzRyrGskDmB5LW6raeo89yjWzRX5ZenWum5M8xlx/b7KvgsDmybwQLL12b1tXwV/RdXLj2Ob1mIWWCqlp5GzU79E7CXMdYOAJaRvB9xK5MOSMduWj6jpTt4ZxxPCvYpNU1dU6oqOdM9wLnAAAkAAGw9wCsLZazVjsXTtjHmiJr5J1vAKqlvqx4QkafaDi2GxMggdGadjbMvCHFovwJvvVnhz1tXiWH6l0rNiyTasd6JVSuxioq619XN00jgX6W6WmzQ0WHYAvrL3LV4l49P+PgzRPEws1DmqowyCpjhijkjqYw15dqDo7Mcy7be532Xjq5IiO6s+u6eW9oz18Y/0qOX+k+S+tv0ufs/78r9gudY8KoqynfDI6WoDg2RunQ0GLQ0OuQdxLj81Oravd4R1/Bl+P8AEmPD8vllvOVHHl2fC6hz21DhKGWjc5pLzqbzhw33XUoOFMy7Jvc35rh3K+HLU9nMnqqnVwNaIh+XsDhYi4X1WZieYfOTHXJXu2jweOLC42O1Be07FpjhW4uja+O3erD6eb4r30hfPxr/AJe39t1uee69DGgCw4LymeZdtKRSOIgLAeITvSi2OtvOHQ0BOUxWI8odUPpxSjiHVA4g6g4hPiaR1KeZR3K/gUJmIl+GxNBuAAV9TaZedcNKTzWH6ewOFiLhItNZ5hOTHTJXu3jweVmGxgEadxXr8e0/dw16VrRE1ivhL8UmGNifqaT2Kb55vHEw8tTpNNbLN6S9651uICAiBAQESICAgICAgICAgICAiBE/wIgRIgICAgICAgICAgICAgICAgICAgICAgICAgICAgICAgICAgICAgICAgICAgICAgICAgICAgICAgICAgICAgICAgICAgICAgICAgICAgICAgICAgICAgICAgICAgICAgICAgICAgICAgICAgICAgICAgICAgICAgICAgICAgICAgICAgICAgICAgICAg//2Q=="/>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065615500"/>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1"/>
            <a:ext cx="6934200" cy="1066800"/>
          </a:xfrm>
        </p:spPr>
        <p:txBody>
          <a:bodyPr>
            <a:noAutofit/>
          </a:bodyPr>
          <a:lstStyle/>
          <a:p>
            <a:r>
              <a:rPr lang="en-US" sz="4400" dirty="0" smtClean="0">
                <a:solidFill>
                  <a:srgbClr val="FFC000"/>
                </a:solidFill>
              </a:rPr>
              <a:t>CAMPUS CULTURE: </a:t>
            </a:r>
            <a:br>
              <a:rPr lang="en-US" sz="4400" dirty="0" smtClean="0">
                <a:solidFill>
                  <a:srgbClr val="FFC000"/>
                </a:solidFill>
              </a:rPr>
            </a:br>
            <a:r>
              <a:rPr lang="en-US" sz="4400" dirty="0" smtClean="0">
                <a:solidFill>
                  <a:srgbClr val="FFC000"/>
                </a:solidFill>
              </a:rPr>
              <a:t>what Is our culture?</a:t>
            </a:r>
            <a:r>
              <a:rPr lang="en-US" sz="3200" dirty="0"/>
              <a:t/>
            </a:r>
            <a:br>
              <a:rPr lang="en-US" sz="3200" dirty="0"/>
            </a:br>
            <a:r>
              <a:rPr lang="en-US" sz="3200" dirty="0"/>
              <a:t/>
            </a:r>
            <a:br>
              <a:rPr lang="en-US" sz="3200" dirty="0"/>
            </a:br>
            <a:endParaRPr lang="en-US" sz="3200" dirty="0"/>
          </a:p>
        </p:txBody>
      </p:sp>
      <p:sp>
        <p:nvSpPr>
          <p:cNvPr id="3" name="Content Placeholder 2"/>
          <p:cNvSpPr>
            <a:spLocks noGrp="1"/>
          </p:cNvSpPr>
          <p:nvPr>
            <p:ph idx="1"/>
          </p:nvPr>
        </p:nvSpPr>
        <p:spPr>
          <a:xfrm>
            <a:off x="1828800" y="1600200"/>
            <a:ext cx="6743700" cy="5090191"/>
          </a:xfrm>
        </p:spPr>
        <p:txBody>
          <a:bodyPr vert="horz" lIns="91440" tIns="45720" rIns="91440" bIns="45720" rtlCol="0" anchor="t">
            <a:noAutofit/>
          </a:bodyPr>
          <a:lstStyle/>
          <a:p>
            <a:pPr marL="0" indent="0">
              <a:buNone/>
            </a:pPr>
            <a:r>
              <a:rPr lang="en-US" sz="2800" dirty="0"/>
              <a:t>CSU San Marcos CULTURE QUEST:</a:t>
            </a:r>
          </a:p>
          <a:p>
            <a:r>
              <a:rPr lang="en-US" sz="2800" dirty="0"/>
              <a:t>2014 </a:t>
            </a:r>
            <a:r>
              <a:rPr lang="en-US" sz="2800" b="1" i="1" dirty="0" smtClean="0"/>
              <a:t>‘Great Colleges to Work For’ </a:t>
            </a:r>
            <a:r>
              <a:rPr lang="en-US" sz="2800" dirty="0"/>
              <a:t>Survey </a:t>
            </a:r>
          </a:p>
          <a:p>
            <a:r>
              <a:rPr lang="en-US" sz="2800" dirty="0"/>
              <a:t>Recognized a need for a foundational document that identifies the culture we aspire towards </a:t>
            </a:r>
          </a:p>
          <a:p>
            <a:r>
              <a:rPr lang="en-US" sz="2800" b="1" dirty="0">
                <a:hlinkClick r:id="rId2"/>
              </a:rPr>
              <a:t>Campus Culture Work Group</a:t>
            </a:r>
            <a:r>
              <a:rPr lang="en-US" sz="2800" dirty="0"/>
              <a:t> was charged with revising the CSUSM Culture of Leadership document to be more inclusive. </a:t>
            </a:r>
            <a:r>
              <a:rPr lang="en-US" dirty="0">
                <a:hlinkClick r:id="rId3"/>
              </a:rPr>
              <a:t>https://www.csusm.edu/greatcollege/culture/index.html</a:t>
            </a:r>
            <a:endParaRPr lang="en-US" dirty="0"/>
          </a:p>
          <a:p>
            <a:endParaRPr lang="en-US" dirty="0"/>
          </a:p>
        </p:txBody>
      </p:sp>
      <p:pic>
        <p:nvPicPr>
          <p:cNvPr id="4" name="Picture 3"/>
          <p:cNvPicPr>
            <a:picLocks noChangeAspect="1"/>
          </p:cNvPicPr>
          <p:nvPr/>
        </p:nvPicPr>
        <p:blipFill>
          <a:blip r:embed="rId4"/>
          <a:stretch>
            <a:fillRect/>
          </a:stretch>
        </p:blipFill>
        <p:spPr>
          <a:xfrm>
            <a:off x="7543800" y="1143001"/>
            <a:ext cx="1333500" cy="1152588"/>
          </a:xfrm>
          <a:prstGeom prst="rect">
            <a:avLst/>
          </a:prstGeom>
        </p:spPr>
      </p:pic>
    </p:spTree>
    <p:extLst>
      <p:ext uri="{BB962C8B-B14F-4D97-AF65-F5344CB8AC3E}">
        <p14:creationId xmlns:p14="http://schemas.microsoft.com/office/powerpoint/2010/main" val="17060137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152400"/>
            <a:ext cx="6667500" cy="6585481"/>
          </a:xfrm>
        </p:spPr>
        <p:txBody>
          <a:bodyPr vert="horz" lIns="91440" tIns="45720" rIns="91440" bIns="45720" rtlCol="0" anchor="t">
            <a:normAutofit fontScale="92500" lnSpcReduction="20000"/>
          </a:bodyPr>
          <a:lstStyle/>
          <a:p>
            <a:pPr marL="0" indent="0">
              <a:buNone/>
            </a:pPr>
            <a:r>
              <a:rPr lang="en-US" sz="3300" b="1" dirty="0"/>
              <a:t>CSUSM CULTURE: Working Together</a:t>
            </a:r>
          </a:p>
          <a:p>
            <a:r>
              <a:rPr lang="en-US" sz="1300" b="1" dirty="0">
                <a:solidFill>
                  <a:srgbClr val="FF0000"/>
                </a:solidFill>
              </a:rPr>
              <a:t>Intellectual engagement, community, integrity, innovation, and inclusiveness are CSUSM’s core values </a:t>
            </a:r>
            <a:r>
              <a:rPr lang="en-US" sz="1300" dirty="0"/>
              <a:t>and the foundation for our unique culture. We share an overarching commitment to student success and meeting the needs of the communities we serve. Our culture reflects the institution’s growth and development over time (our history), creates the environment in which we do our daily work (our present), and helps shape the direction of the University (our future).</a:t>
            </a:r>
          </a:p>
          <a:p>
            <a:r>
              <a:rPr lang="en-US" sz="1300" b="1" dirty="0"/>
              <a:t>  </a:t>
            </a:r>
            <a:r>
              <a:rPr lang="en-US" sz="1300" b="1" dirty="0">
                <a:solidFill>
                  <a:srgbClr val="FF0000"/>
                </a:solidFill>
              </a:rPr>
              <a:t>Civility and Respect</a:t>
            </a:r>
            <a:endParaRPr lang="en-US" sz="1300" dirty="0">
              <a:solidFill>
                <a:srgbClr val="FF0000"/>
              </a:solidFill>
            </a:endParaRPr>
          </a:p>
          <a:p>
            <a:r>
              <a:rPr lang="en-US" sz="1300" dirty="0"/>
              <a:t>We conduct ourselves with care, respect and empathy;</a:t>
            </a:r>
          </a:p>
          <a:p>
            <a:r>
              <a:rPr lang="en-US" sz="1300" dirty="0"/>
              <a:t>We value individual and cultural diversity, and respect multiple perspectives;</a:t>
            </a:r>
          </a:p>
          <a:p>
            <a:r>
              <a:rPr lang="en-US" sz="1300" dirty="0"/>
              <a:t>We agree to disagree on some issues, and attempt to find common ground;</a:t>
            </a:r>
          </a:p>
          <a:p>
            <a:r>
              <a:rPr lang="en-US" sz="1300" dirty="0"/>
              <a:t>We assume good intent with one another, work on the premise of mutual trust, and attempt to resolve issues directly.</a:t>
            </a:r>
          </a:p>
          <a:p>
            <a:r>
              <a:rPr lang="en-US" sz="1300" b="1" dirty="0"/>
              <a:t>  </a:t>
            </a:r>
            <a:r>
              <a:rPr lang="en-US" sz="1300" b="1" dirty="0">
                <a:solidFill>
                  <a:srgbClr val="FF0000"/>
                </a:solidFill>
              </a:rPr>
              <a:t>Communication and Collaboration</a:t>
            </a:r>
            <a:endParaRPr lang="en-US" sz="1300" dirty="0">
              <a:solidFill>
                <a:srgbClr val="FF0000"/>
              </a:solidFill>
            </a:endParaRPr>
          </a:p>
          <a:p>
            <a:r>
              <a:rPr lang="en-US" sz="1300" dirty="0"/>
              <a:t>We communicate with respect even when we disagree;</a:t>
            </a:r>
          </a:p>
          <a:p>
            <a:r>
              <a:rPr lang="en-US" sz="1300" dirty="0"/>
              <a:t>We work with a spirit of collaboration and inclusion so that activities and initiatives flow through all divisions;</a:t>
            </a:r>
          </a:p>
          <a:p>
            <a:r>
              <a:rPr lang="en-US" sz="1300" dirty="0"/>
              <a:t>We consider the impact on others and seek input before making decisions, whenever possible;</a:t>
            </a:r>
          </a:p>
          <a:p>
            <a:r>
              <a:rPr lang="en-US" sz="1300" dirty="0"/>
              <a:t>We clearly and transparently communicate decisions and how they were made.</a:t>
            </a:r>
          </a:p>
          <a:p>
            <a:r>
              <a:rPr lang="en-US" sz="1300" b="1" dirty="0"/>
              <a:t>  </a:t>
            </a:r>
            <a:r>
              <a:rPr lang="en-US" sz="1300" b="1" dirty="0">
                <a:solidFill>
                  <a:srgbClr val="FF0000"/>
                </a:solidFill>
              </a:rPr>
              <a:t>Support and Success</a:t>
            </a:r>
            <a:endParaRPr lang="en-US" sz="1300" dirty="0">
              <a:solidFill>
                <a:srgbClr val="FF0000"/>
              </a:solidFill>
            </a:endParaRPr>
          </a:p>
          <a:p>
            <a:r>
              <a:rPr lang="en-US" sz="1300" dirty="0"/>
              <a:t>We welcome new hires and support all employees to help them successfully contribute to CSUSM;</a:t>
            </a:r>
          </a:p>
          <a:p>
            <a:r>
              <a:rPr lang="en-US" sz="1300" dirty="0"/>
              <a:t>We learn, discover, apply knowledge, and continuously improve;</a:t>
            </a:r>
          </a:p>
          <a:p>
            <a:r>
              <a:rPr lang="en-US" sz="1300" dirty="0"/>
              <a:t>We create an environment of mutual support and cooperation, encourage growth and act as champions of one another, while valuing accountability and ownership;</a:t>
            </a:r>
          </a:p>
          <a:p>
            <a:r>
              <a:rPr lang="en-US" sz="1300" dirty="0"/>
              <a:t>We appreciate and value each other, recognize accomplishments, and celebrate successes.</a:t>
            </a:r>
          </a:p>
          <a:p>
            <a:pPr marL="0" indent="0">
              <a:buNone/>
            </a:pPr>
            <a:r>
              <a:rPr lang="en-US" sz="1300" dirty="0">
                <a:hlinkClick r:id="rId2"/>
              </a:rPr>
              <a:t>https://www.csusm.edu/greatcollege/culture/culturedoc.html</a:t>
            </a:r>
            <a:endParaRPr lang="en-US" sz="1300" dirty="0"/>
          </a:p>
          <a:p>
            <a:endParaRPr lang="en-US" dirty="0"/>
          </a:p>
        </p:txBody>
      </p:sp>
    </p:spTree>
    <p:extLst>
      <p:ext uri="{BB962C8B-B14F-4D97-AF65-F5344CB8AC3E}">
        <p14:creationId xmlns:p14="http://schemas.microsoft.com/office/powerpoint/2010/main" val="692835965"/>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799" y="533400"/>
            <a:ext cx="7290335" cy="1143000"/>
          </a:xfrm>
        </p:spPr>
        <p:txBody>
          <a:bodyPr>
            <a:noAutofit/>
          </a:bodyPr>
          <a:lstStyle/>
          <a:p>
            <a:r>
              <a:rPr lang="en-US" sz="4000" dirty="0"/>
              <a:t>What are Core Values?</a:t>
            </a:r>
          </a:p>
        </p:txBody>
      </p:sp>
      <p:sp>
        <p:nvSpPr>
          <p:cNvPr id="3" name="Content Placeholder 2"/>
          <p:cNvSpPr>
            <a:spLocks noGrp="1"/>
          </p:cNvSpPr>
          <p:nvPr>
            <p:ph idx="1"/>
          </p:nvPr>
        </p:nvSpPr>
        <p:spPr>
          <a:xfrm>
            <a:off x="2057400" y="1676400"/>
            <a:ext cx="6781800" cy="4389120"/>
          </a:xfrm>
        </p:spPr>
        <p:txBody>
          <a:bodyPr>
            <a:normAutofit/>
          </a:bodyPr>
          <a:lstStyle/>
          <a:p>
            <a:pPr marL="342900" indent="-342900">
              <a:buFont typeface="Arial" panose="020B0604020202020204" pitchFamily="34" charset="0"/>
              <a:buChar char="•"/>
            </a:pPr>
            <a:r>
              <a:rPr lang="en-US" sz="2400" b="1" dirty="0"/>
              <a:t>Core values underlie our work, how we interact with each other, and which strategies we employ to fulfill our mission. </a:t>
            </a:r>
          </a:p>
          <a:p>
            <a:pPr marL="342900" indent="-342900">
              <a:buFont typeface="Arial" panose="020B0604020202020204" pitchFamily="34" charset="0"/>
              <a:buChar char="•"/>
            </a:pPr>
            <a:r>
              <a:rPr lang="en-US" sz="2400" b="1" dirty="0"/>
              <a:t>Core values are the basic elements of how we go about our work.  </a:t>
            </a:r>
          </a:p>
          <a:p>
            <a:pPr marL="342900" indent="-342900">
              <a:buFont typeface="Arial" panose="020B0604020202020204" pitchFamily="34" charset="0"/>
              <a:buChar char="•"/>
            </a:pPr>
            <a:r>
              <a:rPr lang="en-US" sz="3200" b="1" dirty="0">
                <a:solidFill>
                  <a:srgbClr val="00B0F0"/>
                </a:solidFill>
              </a:rPr>
              <a:t>Values guide decision-making and a sense of what’s important and what’s right.</a:t>
            </a:r>
          </a:p>
        </p:txBody>
      </p:sp>
    </p:spTree>
    <p:extLst>
      <p:ext uri="{BB962C8B-B14F-4D97-AF65-F5344CB8AC3E}">
        <p14:creationId xmlns:p14="http://schemas.microsoft.com/office/powerpoint/2010/main" val="2596583929"/>
      </p:ext>
    </p:extLst>
  </p:cSld>
  <p:clrMapOvr>
    <a:masterClrMapping/>
  </p:clrMapOvr>
  <p:transition spd="slow">
    <p:cover/>
  </p:transition>
  <p:timing>
    <p:tnLst>
      <p:par>
        <p:cTn id="1" dur="indefinite" restart="never" nodeType="tmRoot"/>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E728B799FD944384D1C6916D642D46" ma:contentTypeVersion="9" ma:contentTypeDescription="Create a new document." ma:contentTypeScope="" ma:versionID="e5b3105719622c4b3e27730ff7cb2635">
  <xsd:schema xmlns:xsd="http://www.w3.org/2001/XMLSchema" xmlns:xs="http://www.w3.org/2001/XMLSchema" xmlns:p="http://schemas.microsoft.com/office/2006/metadata/properties" xmlns:ns2="4f1ef25d-d2cb-473f-b6f5-829622c7e854" xmlns:ns3="e612d250-7ec3-4b02-939f-fe5afdbb8407" targetNamespace="http://schemas.microsoft.com/office/2006/metadata/properties" ma:root="true" ma:fieldsID="2d85a35dc4453369447561413a0131b9" ns2:_="" ns3:_="">
    <xsd:import namespace="4f1ef25d-d2cb-473f-b6f5-829622c7e854"/>
    <xsd:import namespace="e612d250-7ec3-4b02-939f-fe5afdbb840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3:SharedWithUsers" minOccurs="0"/>
                <xsd:element ref="ns3:SharedWithDetails" minOccurs="0"/>
                <xsd:element ref="ns2:MediaServiceAutoTag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1ef25d-d2cb-473f-b6f5-829622c7e8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MediaServiceLocation" ma:internalName="MediaServiceLocatio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612d250-7ec3-4b02-939f-fe5afdbb840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F2116B6-74AF-45F3-AF3B-92D77D746F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1ef25d-d2cb-473f-b6f5-829622c7e854"/>
    <ds:schemaRef ds:uri="e612d250-7ec3-4b02-939f-fe5afdbb84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0C5E1D7-DC39-4E4E-A6DA-197602190D13}">
  <ds:schemaRefs>
    <ds:schemaRef ds:uri="http://schemas.microsoft.com/sharepoint/v3/contenttype/forms"/>
  </ds:schemaRefs>
</ds:datastoreItem>
</file>

<file path=customXml/itemProps3.xml><?xml version="1.0" encoding="utf-8"?>
<ds:datastoreItem xmlns:ds="http://schemas.openxmlformats.org/officeDocument/2006/customXml" ds:itemID="{B15547F8-D434-42E8-9D63-8153E8FDB920}">
  <ds:schemaRefs>
    <ds:schemaRef ds:uri="http://purl.org/dc/elements/1.1/"/>
    <ds:schemaRef ds:uri="http://schemas.openxmlformats.org/package/2006/metadata/core-properties"/>
    <ds:schemaRef ds:uri="http://www.w3.org/XML/1998/namespace"/>
    <ds:schemaRef ds:uri="http://schemas.microsoft.com/office/2006/documentManagement/types"/>
    <ds:schemaRef ds:uri="http://purl.org/dc/dcmitype/"/>
    <ds:schemaRef ds:uri="http://schemas.microsoft.com/office/2006/metadata/properties"/>
    <ds:schemaRef ds:uri="http://purl.org/dc/terms/"/>
    <ds:schemaRef ds:uri="http://schemas.microsoft.com/office/infopath/2007/PartnerControls"/>
    <ds:schemaRef ds:uri="e612d250-7ec3-4b02-939f-fe5afdbb8407"/>
    <ds:schemaRef ds:uri="4f1ef25d-d2cb-473f-b6f5-829622c7e854"/>
  </ds:schemaRefs>
</ds:datastoreItem>
</file>

<file path=docProps/app.xml><?xml version="1.0" encoding="utf-8"?>
<Properties xmlns="http://schemas.openxmlformats.org/officeDocument/2006/extended-properties" xmlns:vt="http://schemas.openxmlformats.org/officeDocument/2006/docPropsVTypes">
  <Template>TM10001106[[fn=Badge]]</Template>
  <TotalTime>7038</TotalTime>
  <Words>687</Words>
  <Application>Microsoft Office PowerPoint</Application>
  <PresentationFormat>On-screen Show (4:3)</PresentationFormat>
  <Paragraphs>168</Paragraphs>
  <Slides>23</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Georgia</vt:lpstr>
      <vt:lpstr>Gill Sans MT</vt:lpstr>
      <vt:lpstr>Impact</vt:lpstr>
      <vt:lpstr>Badge</vt:lpstr>
      <vt:lpstr>Creating an "Ideal"  Culture    What does it have to do with me?</vt:lpstr>
      <vt:lpstr>Agenda  </vt:lpstr>
      <vt:lpstr>What is Culture?</vt:lpstr>
      <vt:lpstr>What is Organizational Culture?</vt:lpstr>
      <vt:lpstr>Why do I care?</vt:lpstr>
      <vt:lpstr>Culture happens whether you plan it or not…  Why not create a culture you love… </vt:lpstr>
      <vt:lpstr>CAMPUS CULTURE:  what Is our culture?  </vt:lpstr>
      <vt:lpstr>PowerPoint Presentation</vt:lpstr>
      <vt:lpstr>What are Core Values?</vt:lpstr>
      <vt:lpstr>CORE VALUES vs  CULTURE  What’s the difference?</vt:lpstr>
      <vt:lpstr>Core Values - Examples</vt:lpstr>
      <vt:lpstr>ZAPPOS – Company Example</vt:lpstr>
      <vt:lpstr>Asheville-Buncombe Technical Community College Example</vt:lpstr>
      <vt:lpstr>PowerPoint Presentation</vt:lpstr>
      <vt:lpstr>What happens if we Don’t define our core values and work towards creating an intentional culture?</vt:lpstr>
      <vt:lpstr>Blind spots</vt:lpstr>
      <vt:lpstr>Owning our culture</vt:lpstr>
      <vt:lpstr> </vt:lpstr>
      <vt:lpstr>Culture Exercise  </vt:lpstr>
      <vt:lpstr>Culture Exercise by topic</vt:lpstr>
      <vt:lpstr>Culture - EXAMPLES</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PresenterMedia.com</dc:creator>
  <cp:lastModifiedBy>Maria Rasimas</cp:lastModifiedBy>
  <cp:revision>216</cp:revision>
  <cp:lastPrinted>2019-11-04T22:56:20Z</cp:lastPrinted>
  <dcterms:created xsi:type="dcterms:W3CDTF">2010-06-07T20:05:28Z</dcterms:created>
  <dcterms:modified xsi:type="dcterms:W3CDTF">2019-11-07T15:21:57Z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0x010100BFE728B799FD944384D1C6916D642D46</vt:lpwstr>
  </property>
  <property fmtid="{D5CDD505-2E9C-101B-9397-08002B2CF9AE}" pid="3" name="MSIP_Label_2331c99c-072e-4d1d-8080-aeabe68ecfd3_Enabled">
    <vt:lpwstr>True</vt:lpwstr>
  </property>
  <property fmtid="{D5CDD505-2E9C-101B-9397-08002B2CF9AE}" pid="4" name="MSIP_Label_2331c99c-072e-4d1d-8080-aeabe68ecfd3_SiteId">
    <vt:lpwstr>00000000-0000-0000-0000-000000000000</vt:lpwstr>
  </property>
  <property fmtid="{D5CDD505-2E9C-101B-9397-08002B2CF9AE}" pid="5" name="MSIP_Label_2331c99c-072e-4d1d-8080-aeabe68ecfd3_Owner">
    <vt:lpwstr>mrasimas@csusm.edu</vt:lpwstr>
  </property>
  <property fmtid="{D5CDD505-2E9C-101B-9397-08002B2CF9AE}" pid="6" name="MSIP_Label_2331c99c-072e-4d1d-8080-aeabe68ecfd3_SetDate">
    <vt:lpwstr>2019-09-09T21:43:48.8161886Z</vt:lpwstr>
  </property>
  <property fmtid="{D5CDD505-2E9C-101B-9397-08002B2CF9AE}" pid="7" name="MSIP_Label_2331c99c-072e-4d1d-8080-aeabe68ecfd3_Name">
    <vt:lpwstr>Public</vt:lpwstr>
  </property>
  <property fmtid="{D5CDD505-2E9C-101B-9397-08002B2CF9AE}" pid="8" name="MSIP_Label_2331c99c-072e-4d1d-8080-aeabe68ecfd3_Application">
    <vt:lpwstr>Microsoft Azure Information Protection</vt:lpwstr>
  </property>
  <property fmtid="{D5CDD505-2E9C-101B-9397-08002B2CF9AE}" pid="9" name="MSIP_Label_2331c99c-072e-4d1d-8080-aeabe68ecfd3_Extended_MSFT_Method">
    <vt:lpwstr>Manual</vt:lpwstr>
  </property>
  <property fmtid="{D5CDD505-2E9C-101B-9397-08002B2CF9AE}" pid="10" name="Sensitivity">
    <vt:lpwstr>Public</vt:lpwstr>
  </property>
</Properties>
</file>