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AV" ContentType="audio/wav"/>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7" r:id="rId2"/>
  </p:sldMasterIdLst>
  <p:notesMasterIdLst>
    <p:notesMasterId r:id="rId41"/>
  </p:notesMasterIdLst>
  <p:handoutMasterIdLst>
    <p:handoutMasterId r:id="rId42"/>
  </p:handoutMasterIdLst>
  <p:sldIdLst>
    <p:sldId id="436" r:id="rId3"/>
    <p:sldId id="518" r:id="rId4"/>
    <p:sldId id="437" r:id="rId5"/>
    <p:sldId id="487" r:id="rId6"/>
    <p:sldId id="493" r:id="rId7"/>
    <p:sldId id="494" r:id="rId8"/>
    <p:sldId id="495" r:id="rId9"/>
    <p:sldId id="500" r:id="rId10"/>
    <p:sldId id="501" r:id="rId11"/>
    <p:sldId id="515" r:id="rId12"/>
    <p:sldId id="516" r:id="rId13"/>
    <p:sldId id="517" r:id="rId14"/>
    <p:sldId id="484" r:id="rId15"/>
    <p:sldId id="519" r:id="rId16"/>
    <p:sldId id="520" r:id="rId17"/>
    <p:sldId id="488" r:id="rId18"/>
    <p:sldId id="503" r:id="rId19"/>
    <p:sldId id="504" r:id="rId20"/>
    <p:sldId id="505" r:id="rId21"/>
    <p:sldId id="506" r:id="rId22"/>
    <p:sldId id="507" r:id="rId23"/>
    <p:sldId id="508" r:id="rId24"/>
    <p:sldId id="521" r:id="rId25"/>
    <p:sldId id="522" r:id="rId26"/>
    <p:sldId id="486" r:id="rId27"/>
    <p:sldId id="479" r:id="rId28"/>
    <p:sldId id="523" r:id="rId29"/>
    <p:sldId id="434" r:id="rId30"/>
    <p:sldId id="448" r:id="rId31"/>
    <p:sldId id="412" r:id="rId32"/>
    <p:sldId id="485" r:id="rId33"/>
    <p:sldId id="490" r:id="rId34"/>
    <p:sldId id="473" r:id="rId35"/>
    <p:sldId id="491" r:id="rId36"/>
    <p:sldId id="510" r:id="rId37"/>
    <p:sldId id="511" r:id="rId38"/>
    <p:sldId id="512" r:id="rId39"/>
    <p:sldId id="513" r:id="rId40"/>
  </p:sldIdLst>
  <p:sldSz cx="9144000" cy="6858000" type="screen4x3"/>
  <p:notesSz cx="7315200" cy="9601200"/>
  <p:defaultTextStyle>
    <a:defPPr>
      <a:defRPr lang="en-US"/>
    </a:defPPr>
    <a:lvl1pPr algn="l" rtl="0" fontAlgn="base">
      <a:spcBef>
        <a:spcPct val="0"/>
      </a:spcBef>
      <a:spcAft>
        <a:spcPct val="0"/>
      </a:spcAft>
      <a:defRPr sz="3600" b="1" kern="1200">
        <a:solidFill>
          <a:schemeClr val="bg1"/>
        </a:solidFill>
        <a:latin typeface="Times New Roman" pitchFamily="18" charset="0"/>
        <a:ea typeface="+mn-ea"/>
        <a:cs typeface="+mn-cs"/>
      </a:defRPr>
    </a:lvl1pPr>
    <a:lvl2pPr marL="457200" algn="l" rtl="0" fontAlgn="base">
      <a:spcBef>
        <a:spcPct val="0"/>
      </a:spcBef>
      <a:spcAft>
        <a:spcPct val="0"/>
      </a:spcAft>
      <a:defRPr sz="3600" b="1" kern="1200">
        <a:solidFill>
          <a:schemeClr val="bg1"/>
        </a:solidFill>
        <a:latin typeface="Times New Roman" pitchFamily="18" charset="0"/>
        <a:ea typeface="+mn-ea"/>
        <a:cs typeface="+mn-cs"/>
      </a:defRPr>
    </a:lvl2pPr>
    <a:lvl3pPr marL="914400" algn="l" rtl="0" fontAlgn="base">
      <a:spcBef>
        <a:spcPct val="0"/>
      </a:spcBef>
      <a:spcAft>
        <a:spcPct val="0"/>
      </a:spcAft>
      <a:defRPr sz="3600" b="1" kern="1200">
        <a:solidFill>
          <a:schemeClr val="bg1"/>
        </a:solidFill>
        <a:latin typeface="Times New Roman" pitchFamily="18" charset="0"/>
        <a:ea typeface="+mn-ea"/>
        <a:cs typeface="+mn-cs"/>
      </a:defRPr>
    </a:lvl3pPr>
    <a:lvl4pPr marL="1371600" algn="l" rtl="0" fontAlgn="base">
      <a:spcBef>
        <a:spcPct val="0"/>
      </a:spcBef>
      <a:spcAft>
        <a:spcPct val="0"/>
      </a:spcAft>
      <a:defRPr sz="3600" b="1" kern="1200">
        <a:solidFill>
          <a:schemeClr val="bg1"/>
        </a:solidFill>
        <a:latin typeface="Times New Roman" pitchFamily="18" charset="0"/>
        <a:ea typeface="+mn-ea"/>
        <a:cs typeface="+mn-cs"/>
      </a:defRPr>
    </a:lvl4pPr>
    <a:lvl5pPr marL="1828800" algn="l" rtl="0" fontAlgn="base">
      <a:spcBef>
        <a:spcPct val="0"/>
      </a:spcBef>
      <a:spcAft>
        <a:spcPct val="0"/>
      </a:spcAft>
      <a:defRPr sz="3600" b="1" kern="1200">
        <a:solidFill>
          <a:schemeClr val="bg1"/>
        </a:solidFill>
        <a:latin typeface="Times New Roman" pitchFamily="18" charset="0"/>
        <a:ea typeface="+mn-ea"/>
        <a:cs typeface="+mn-cs"/>
      </a:defRPr>
    </a:lvl5pPr>
    <a:lvl6pPr marL="2286000" algn="l" defTabSz="914400" rtl="0" eaLnBrk="1" latinLnBrk="0" hangingPunct="1">
      <a:defRPr sz="3600" b="1" kern="1200">
        <a:solidFill>
          <a:schemeClr val="bg1"/>
        </a:solidFill>
        <a:latin typeface="Times New Roman" pitchFamily="18" charset="0"/>
        <a:ea typeface="+mn-ea"/>
        <a:cs typeface="+mn-cs"/>
      </a:defRPr>
    </a:lvl6pPr>
    <a:lvl7pPr marL="2743200" algn="l" defTabSz="914400" rtl="0" eaLnBrk="1" latinLnBrk="0" hangingPunct="1">
      <a:defRPr sz="3600" b="1" kern="1200">
        <a:solidFill>
          <a:schemeClr val="bg1"/>
        </a:solidFill>
        <a:latin typeface="Times New Roman" pitchFamily="18" charset="0"/>
        <a:ea typeface="+mn-ea"/>
        <a:cs typeface="+mn-cs"/>
      </a:defRPr>
    </a:lvl7pPr>
    <a:lvl8pPr marL="3200400" algn="l" defTabSz="914400" rtl="0" eaLnBrk="1" latinLnBrk="0" hangingPunct="1">
      <a:defRPr sz="3600" b="1" kern="1200">
        <a:solidFill>
          <a:schemeClr val="bg1"/>
        </a:solidFill>
        <a:latin typeface="Times New Roman" pitchFamily="18" charset="0"/>
        <a:ea typeface="+mn-ea"/>
        <a:cs typeface="+mn-cs"/>
      </a:defRPr>
    </a:lvl8pPr>
    <a:lvl9pPr marL="3657600" algn="l" defTabSz="914400" rtl="0" eaLnBrk="1" latinLnBrk="0" hangingPunct="1">
      <a:defRPr sz="3600" b="1"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808080"/>
    <a:srgbClr val="003192"/>
    <a:srgbClr val="3B648C"/>
    <a:srgbClr val="4D4D4D"/>
    <a:srgbClr val="F7C74F"/>
    <a:srgbClr val="FFFFCC"/>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85714" autoAdjust="0"/>
  </p:normalViewPr>
  <p:slideViewPr>
    <p:cSldViewPr>
      <p:cViewPr varScale="1">
        <p:scale>
          <a:sx n="222" d="100"/>
          <a:sy n="222" d="100"/>
        </p:scale>
        <p:origin x="-2048" y="-3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1878" y="-1128"/>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5962" tIns="47981" rIns="95962" bIns="47981" numCol="1" anchor="t" anchorCtr="0" compatLnSpc="1">
            <a:prstTxWarp prst="textNoShape">
              <a:avLst/>
            </a:prstTxWarp>
          </a:bodyPr>
          <a:lstStyle>
            <a:lvl1pPr defTabSz="958850">
              <a:defRPr sz="1200" b="0">
                <a:latin typeface="Arial" charset="0"/>
              </a:defRPr>
            </a:lvl1pPr>
          </a:lstStyle>
          <a:p>
            <a:endParaRPr lang="en-US"/>
          </a:p>
        </p:txBody>
      </p:sp>
      <p:sp>
        <p:nvSpPr>
          <p:cNvPr id="64515"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p:spPr>
        <p:txBody>
          <a:bodyPr vert="horz" wrap="square" lIns="95962" tIns="47981" rIns="95962" bIns="47981" numCol="1" anchor="t" anchorCtr="0" compatLnSpc="1">
            <a:prstTxWarp prst="textNoShape">
              <a:avLst/>
            </a:prstTxWarp>
          </a:bodyPr>
          <a:lstStyle>
            <a:lvl1pPr algn="r" defTabSz="958850">
              <a:defRPr sz="1200" b="0">
                <a:latin typeface="Arial" charset="0"/>
              </a:defRPr>
            </a:lvl1pPr>
          </a:lstStyle>
          <a:p>
            <a:endParaRPr lang="en-US"/>
          </a:p>
        </p:txBody>
      </p:sp>
      <p:sp>
        <p:nvSpPr>
          <p:cNvPr id="64516"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p:spPr>
        <p:txBody>
          <a:bodyPr vert="horz" wrap="square" lIns="95962" tIns="47981" rIns="95962" bIns="47981" numCol="1" anchor="b" anchorCtr="0" compatLnSpc="1">
            <a:prstTxWarp prst="textNoShape">
              <a:avLst/>
            </a:prstTxWarp>
          </a:bodyPr>
          <a:lstStyle>
            <a:lvl1pPr defTabSz="958850">
              <a:defRPr sz="1200" b="0">
                <a:latin typeface="Arial" charset="0"/>
              </a:defRPr>
            </a:lvl1pPr>
          </a:lstStyle>
          <a:p>
            <a:endParaRPr lang="en-US"/>
          </a:p>
        </p:txBody>
      </p:sp>
      <p:sp>
        <p:nvSpPr>
          <p:cNvPr id="64517"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p:spPr>
        <p:txBody>
          <a:bodyPr vert="horz" wrap="square" lIns="95962" tIns="47981" rIns="95962" bIns="47981" numCol="1" anchor="b" anchorCtr="0" compatLnSpc="1">
            <a:prstTxWarp prst="textNoShape">
              <a:avLst/>
            </a:prstTxWarp>
          </a:bodyPr>
          <a:lstStyle>
            <a:lvl1pPr algn="r" defTabSz="958850">
              <a:defRPr sz="1200" b="0">
                <a:latin typeface="Arial" charset="0"/>
              </a:defRPr>
            </a:lvl1pPr>
          </a:lstStyle>
          <a:p>
            <a:fld id="{895D7C00-99C2-4E0E-922E-0CD5B0329F9B}" type="slidenum">
              <a:rPr lang="en-US"/>
              <a:pPr/>
              <a:t>‹#›</a:t>
            </a:fld>
            <a:endParaRPr lang="en-US"/>
          </a:p>
        </p:txBody>
      </p:sp>
    </p:spTree>
    <p:extLst>
      <p:ext uri="{BB962C8B-B14F-4D97-AF65-F5344CB8AC3E}">
        <p14:creationId xmlns:p14="http://schemas.microsoft.com/office/powerpoint/2010/main" val="174130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5962" tIns="47981" rIns="95962" bIns="47981" numCol="1" anchor="t" anchorCtr="0" compatLnSpc="1">
            <a:prstTxWarp prst="textNoShape">
              <a:avLst/>
            </a:prstTxWarp>
          </a:bodyPr>
          <a:lstStyle>
            <a:lvl1pPr defTabSz="958850">
              <a:defRPr sz="1200" b="0">
                <a:solidFill>
                  <a:schemeClr val="tx1"/>
                </a:solidFill>
              </a:defRPr>
            </a:lvl1pPr>
          </a:lstStyle>
          <a:p>
            <a:endParaRPr lang="en-US"/>
          </a:p>
        </p:txBody>
      </p:sp>
      <p:sp>
        <p:nvSpPr>
          <p:cNvPr id="244739" name="Rectangle 3"/>
          <p:cNvSpPr>
            <a:spLocks noGrp="1" noChangeArrowheads="1"/>
          </p:cNvSpPr>
          <p:nvPr>
            <p:ph type="dt" idx="1"/>
          </p:nvPr>
        </p:nvSpPr>
        <p:spPr bwMode="auto">
          <a:xfrm>
            <a:off x="4141788" y="0"/>
            <a:ext cx="3171825" cy="481013"/>
          </a:xfrm>
          <a:prstGeom prst="rect">
            <a:avLst/>
          </a:prstGeom>
          <a:noFill/>
          <a:ln w="9525">
            <a:noFill/>
            <a:miter lim="800000"/>
            <a:headEnd/>
            <a:tailEnd/>
          </a:ln>
        </p:spPr>
        <p:txBody>
          <a:bodyPr vert="horz" wrap="square" lIns="95962" tIns="47981" rIns="95962" bIns="47981" numCol="1" anchor="t" anchorCtr="0" compatLnSpc="1">
            <a:prstTxWarp prst="textNoShape">
              <a:avLst/>
            </a:prstTxWarp>
          </a:bodyPr>
          <a:lstStyle>
            <a:lvl1pPr algn="r" defTabSz="958850">
              <a:defRPr sz="1200" b="0">
                <a:solidFill>
                  <a:schemeClr val="tx1"/>
                </a:solidFill>
              </a:defRPr>
            </a:lvl1pPr>
          </a:lstStyle>
          <a:p>
            <a:endParaRPr lang="en-US"/>
          </a:p>
        </p:txBody>
      </p:sp>
      <p:sp>
        <p:nvSpPr>
          <p:cNvPr id="13316" name="Rectangle 4"/>
          <p:cNvSpPr>
            <a:spLocks noGrp="1" noRot="1" noChangeAspect="1" noChangeArrowheads="1" noTextEdit="1"/>
          </p:cNvSpPr>
          <p:nvPr>
            <p:ph type="sldImg" idx="2"/>
          </p:nvPr>
        </p:nvSpPr>
        <p:spPr bwMode="auto">
          <a:xfrm>
            <a:off x="1262063" y="719138"/>
            <a:ext cx="4805362" cy="3603625"/>
          </a:xfrm>
          <a:prstGeom prst="rect">
            <a:avLst/>
          </a:prstGeom>
          <a:noFill/>
          <a:ln w="9525">
            <a:solidFill>
              <a:srgbClr val="000000"/>
            </a:solidFill>
            <a:miter lim="800000"/>
            <a:headEnd/>
            <a:tailEnd/>
          </a:ln>
        </p:spPr>
      </p:sp>
      <p:sp>
        <p:nvSpPr>
          <p:cNvPr id="244741" name="Rectangle 5"/>
          <p:cNvSpPr>
            <a:spLocks noGrp="1" noChangeArrowheads="1"/>
          </p:cNvSpPr>
          <p:nvPr>
            <p:ph type="body" sz="quarter" idx="3"/>
          </p:nvPr>
        </p:nvSpPr>
        <p:spPr bwMode="auto">
          <a:xfrm>
            <a:off x="730250" y="4560888"/>
            <a:ext cx="5854700" cy="4321175"/>
          </a:xfrm>
          <a:prstGeom prst="rect">
            <a:avLst/>
          </a:prstGeom>
          <a:noFill/>
          <a:ln w="9525">
            <a:noFill/>
            <a:miter lim="800000"/>
            <a:headEnd/>
            <a:tailEnd/>
          </a:ln>
        </p:spPr>
        <p:txBody>
          <a:bodyPr vert="horz" wrap="square" lIns="95962" tIns="47981" rIns="95962" bIns="479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474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p:spPr>
        <p:txBody>
          <a:bodyPr vert="horz" wrap="square" lIns="95962" tIns="47981" rIns="95962" bIns="47981" numCol="1" anchor="b" anchorCtr="0" compatLnSpc="1">
            <a:prstTxWarp prst="textNoShape">
              <a:avLst/>
            </a:prstTxWarp>
          </a:bodyPr>
          <a:lstStyle>
            <a:lvl1pPr defTabSz="958850">
              <a:defRPr sz="1200" b="0">
                <a:solidFill>
                  <a:schemeClr val="tx1"/>
                </a:solidFill>
              </a:defRPr>
            </a:lvl1pPr>
          </a:lstStyle>
          <a:p>
            <a:endParaRPr lang="en-US"/>
          </a:p>
        </p:txBody>
      </p:sp>
      <p:sp>
        <p:nvSpPr>
          <p:cNvPr id="244743" name="Rectangle 7"/>
          <p:cNvSpPr>
            <a:spLocks noGrp="1" noChangeArrowheads="1"/>
          </p:cNvSpPr>
          <p:nvPr>
            <p:ph type="sldNum" sz="quarter" idx="5"/>
          </p:nvPr>
        </p:nvSpPr>
        <p:spPr bwMode="auto">
          <a:xfrm>
            <a:off x="4141788" y="9118600"/>
            <a:ext cx="3171825" cy="481013"/>
          </a:xfrm>
          <a:prstGeom prst="rect">
            <a:avLst/>
          </a:prstGeom>
          <a:noFill/>
          <a:ln w="9525">
            <a:noFill/>
            <a:miter lim="800000"/>
            <a:headEnd/>
            <a:tailEnd/>
          </a:ln>
        </p:spPr>
        <p:txBody>
          <a:bodyPr vert="horz" wrap="square" lIns="95962" tIns="47981" rIns="95962" bIns="47981" numCol="1" anchor="b" anchorCtr="0" compatLnSpc="1">
            <a:prstTxWarp prst="textNoShape">
              <a:avLst/>
            </a:prstTxWarp>
          </a:bodyPr>
          <a:lstStyle>
            <a:lvl1pPr algn="r" defTabSz="958850">
              <a:defRPr sz="1200" b="0">
                <a:solidFill>
                  <a:schemeClr val="tx1"/>
                </a:solidFill>
              </a:defRPr>
            </a:lvl1pPr>
          </a:lstStyle>
          <a:p>
            <a:fld id="{88595212-8845-4B81-A84C-55C01737E34C}" type="slidenum">
              <a:rPr lang="en-US"/>
              <a:pPr/>
              <a:t>‹#›</a:t>
            </a:fld>
            <a:endParaRPr lang="en-US"/>
          </a:p>
        </p:txBody>
      </p:sp>
    </p:spTree>
    <p:extLst>
      <p:ext uri="{BB962C8B-B14F-4D97-AF65-F5344CB8AC3E}">
        <p14:creationId xmlns:p14="http://schemas.microsoft.com/office/powerpoint/2010/main" val="34065750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C3EDFE93-7D86-452D-BD4F-07D93F9FE5EC}" type="slidenum">
              <a:rPr lang="en-US"/>
              <a:pPr/>
              <a:t>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pPr eaLnBrk="1" hangingPunct="1"/>
            <a:r>
              <a:rPr lang="en-US" smtClean="0">
                <a:latin typeface="Arial" charset="0"/>
              </a:rPr>
              <a:t>This PowerPoint has been specially designed for teens and young adults by the Sacramento Superior Court.  The Court would like to acknowledge the contributions of the Communications and Community Outreach Division, and special recognition to Judicial Administration Fellow Michael Carlin for adapting the original presentation for a youth audience.</a:t>
            </a:r>
          </a:p>
          <a:p>
            <a:pPr eaLnBrk="1" hangingPunct="1"/>
            <a:r>
              <a:rPr lang="en-US" smtClean="0">
                <a:latin typeface="Arial" charset="0"/>
              </a:rPr>
              <a:t> </a:t>
            </a:r>
          </a:p>
          <a:p>
            <a:pPr eaLnBrk="1" hangingPunct="1"/>
            <a:r>
              <a:rPr lang="en-US" smtClean="0">
                <a:latin typeface="Arial" charset="0"/>
              </a:rPr>
              <a:t>This presentation is about our government, more specifically about our courts and their independence.</a:t>
            </a:r>
          </a:p>
          <a:p>
            <a:pPr eaLnBrk="1" hangingPunct="1"/>
            <a:endParaRPr lang="en-US" smtClean="0">
              <a:latin typeface="Arial" charset="0"/>
            </a:endParaRPr>
          </a:p>
          <a:p>
            <a:pPr eaLnBrk="1" hangingPunct="1"/>
            <a:r>
              <a:rPr lang="en-US" smtClean="0">
                <a:latin typeface="Arial" charset="0"/>
              </a:rPr>
              <a:t>Before talking about the courts, however, I would like to talk with you briefly about our government in general, the basis for our form of government, and the importance of preserving </a:t>
            </a:r>
            <a:r>
              <a:rPr lang="en-US" u="sng" smtClean="0">
                <a:latin typeface="Arial" charset="0"/>
              </a:rPr>
              <a:t>the principles</a:t>
            </a:r>
            <a:r>
              <a:rPr lang="en-US" smtClean="0">
                <a:latin typeface="Arial" charset="0"/>
              </a:rPr>
              <a:t> upon which our form of government was founded.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7300" y="720725"/>
            <a:ext cx="4800600" cy="3600450"/>
          </a:xfrm>
          <a:ln/>
        </p:spPr>
      </p:sp>
      <p:sp>
        <p:nvSpPr>
          <p:cNvPr id="25602" name="Rectangle 3"/>
          <p:cNvSpPr>
            <a:spLocks noGrp="1" noChangeArrowheads="1"/>
          </p:cNvSpPr>
          <p:nvPr>
            <p:ph type="body" idx="1"/>
          </p:nvPr>
        </p:nvSpPr>
        <p:spPr>
          <a:xfrm>
            <a:off x="974725" y="4560888"/>
            <a:ext cx="5365750" cy="4719637"/>
          </a:xfrm>
          <a:noFill/>
        </p:spPr>
        <p:txBody>
          <a:bodyPr/>
          <a:lstStyle/>
          <a:p>
            <a:pPr>
              <a:lnSpc>
                <a:spcPct val="90000"/>
              </a:lnSpc>
            </a:pPr>
            <a:r>
              <a:rPr lang="en-US" i="1">
                <a:latin typeface="Arial" charset="0"/>
              </a:rPr>
              <a:t>[click to point arrow to the Declaration of Independence]</a:t>
            </a:r>
            <a:endParaRPr lang="en-US">
              <a:latin typeface="Arial" charset="0"/>
            </a:endParaRPr>
          </a:p>
          <a:p>
            <a:pPr>
              <a:lnSpc>
                <a:spcPct val="90000"/>
              </a:lnSpc>
            </a:pPr>
            <a:r>
              <a:rPr lang="ja-JP" altLang="en-US">
                <a:latin typeface="Arial" charset="0"/>
              </a:rPr>
              <a:t>“</a:t>
            </a:r>
            <a:r>
              <a:rPr lang="en-US" altLang="ja-JP">
                <a:latin typeface="Arial" charset="0"/>
              </a:rPr>
              <a:t>When, in the course of human events, it becomes necessary for one people to dissolve the political bands which have connected them with another … and to assume a separate and equal station... a decent respect to the opinions of mankind requires that they should declare the causes which impel them to the separation.</a:t>
            </a:r>
            <a:r>
              <a:rPr lang="ja-JP" altLang="en-US">
                <a:latin typeface="Arial" charset="0"/>
              </a:rPr>
              <a:t>“</a:t>
            </a:r>
            <a:r>
              <a:rPr lang="en-US" altLang="ja-JP">
                <a:latin typeface="Arial" charset="0"/>
              </a:rPr>
              <a:t> With these words the 13 American colonies began their Declaration of Independence from England. </a:t>
            </a:r>
          </a:p>
          <a:p>
            <a:pPr>
              <a:lnSpc>
                <a:spcPct val="90000"/>
              </a:lnSpc>
            </a:pPr>
            <a:r>
              <a:rPr lang="en-US">
                <a:latin typeface="Arial" charset="0"/>
              </a:rPr>
              <a:t>The signers of the Declaration of Independence (including Thomas Jefferson, Benjamin Franklin, and John Adams) set forth in the Declaration the causes which compelled them to separate from England.  </a:t>
            </a:r>
            <a:r>
              <a:rPr lang="en-US" b="1">
                <a:latin typeface="Arial" charset="0"/>
              </a:rPr>
              <a:t>Among the most important causes leading the signers to declare the independence of the 13 colonies were that King George had </a:t>
            </a:r>
            <a:r>
              <a:rPr lang="ja-JP" altLang="en-US" b="1">
                <a:latin typeface="Arial" charset="0"/>
              </a:rPr>
              <a:t>“</a:t>
            </a:r>
            <a:r>
              <a:rPr lang="en-US" altLang="ja-JP" b="1">
                <a:latin typeface="Arial" charset="0"/>
              </a:rPr>
              <a:t>obstructed the administration of justice</a:t>
            </a:r>
            <a:r>
              <a:rPr lang="ja-JP" altLang="en-US" b="1">
                <a:latin typeface="Arial" charset="0"/>
              </a:rPr>
              <a:t>”</a:t>
            </a:r>
            <a:r>
              <a:rPr lang="en-US" altLang="ja-JP" b="1">
                <a:latin typeface="Arial" charset="0"/>
              </a:rPr>
              <a:t> and </a:t>
            </a:r>
            <a:r>
              <a:rPr lang="ja-JP" altLang="en-US" b="1">
                <a:latin typeface="Arial" charset="0"/>
              </a:rPr>
              <a:t>“</a:t>
            </a:r>
            <a:r>
              <a:rPr lang="en-US" altLang="ja-JP" b="1">
                <a:latin typeface="Arial" charset="0"/>
              </a:rPr>
              <a:t>been deaf to the voice of justice</a:t>
            </a:r>
            <a:r>
              <a:rPr lang="ja-JP" altLang="en-US" b="1">
                <a:latin typeface="Arial" charset="0"/>
              </a:rPr>
              <a:t>”</a:t>
            </a:r>
            <a:r>
              <a:rPr lang="en-US" altLang="ja-JP" b="1">
                <a:latin typeface="Arial" charset="0"/>
              </a:rPr>
              <a:t> in the colonies: </a:t>
            </a:r>
          </a:p>
          <a:p>
            <a:pPr eaLnBrk="1" hangingPunct="1">
              <a:lnSpc>
                <a:spcPct val="90000"/>
              </a:lnSpc>
              <a:buFontTx/>
              <a:buChar char="•"/>
            </a:pPr>
            <a:r>
              <a:rPr lang="en-US" b="1">
                <a:solidFill>
                  <a:srgbClr val="4D4D4D"/>
                </a:solidFill>
                <a:latin typeface="Times New Roman" charset="0"/>
              </a:rPr>
              <a:t>By Appointing judges that always ruled in his favor</a:t>
            </a:r>
          </a:p>
          <a:p>
            <a:pPr eaLnBrk="1" hangingPunct="1">
              <a:lnSpc>
                <a:spcPct val="90000"/>
              </a:lnSpc>
              <a:buFontTx/>
              <a:buChar char="•"/>
            </a:pPr>
            <a:r>
              <a:rPr lang="en-US" b="1">
                <a:solidFill>
                  <a:srgbClr val="4D4D4D"/>
                </a:solidFill>
                <a:latin typeface="Times New Roman" charset="0"/>
              </a:rPr>
              <a:t>By Reducing pay when judges didn</a:t>
            </a:r>
            <a:r>
              <a:rPr lang="ja-JP" altLang="en-US" b="1">
                <a:solidFill>
                  <a:srgbClr val="4D4D4D"/>
                </a:solidFill>
                <a:latin typeface="Times New Roman" charset="0"/>
              </a:rPr>
              <a:t>’</a:t>
            </a:r>
            <a:r>
              <a:rPr lang="en-US" altLang="ja-JP" b="1">
                <a:solidFill>
                  <a:srgbClr val="4D4D4D"/>
                </a:solidFill>
                <a:latin typeface="Times New Roman" charset="0"/>
              </a:rPr>
              <a:t>t rule in his favor</a:t>
            </a:r>
          </a:p>
          <a:p>
            <a:pPr eaLnBrk="1" hangingPunct="1">
              <a:lnSpc>
                <a:spcPct val="90000"/>
              </a:lnSpc>
              <a:buFontTx/>
              <a:buChar char="•"/>
            </a:pPr>
            <a:r>
              <a:rPr lang="en-US" b="1">
                <a:solidFill>
                  <a:srgbClr val="4D4D4D"/>
                </a:solidFill>
                <a:latin typeface="Times New Roman" charset="0"/>
              </a:rPr>
              <a:t>By taking away the right for a trial by jury</a:t>
            </a:r>
            <a:endParaRPr lang="en-US" b="1">
              <a:latin typeface="Arial" charset="0"/>
            </a:endParaRPr>
          </a:p>
          <a:p>
            <a:pPr>
              <a:lnSpc>
                <a:spcPct val="90000"/>
              </a:lnSpc>
            </a:pPr>
            <a:r>
              <a:rPr lang="en-US">
                <a:latin typeface="Arial" charset="0"/>
              </a:rPr>
              <a:t>Of all grievances detailed in the Declaration of Independence, none was more galling than the lack of independence imposed by King George on Colonial judges: </a:t>
            </a:r>
            <a:r>
              <a:rPr lang="ja-JP" altLang="en-US">
                <a:latin typeface="Arial" charset="0"/>
              </a:rPr>
              <a:t>“</a:t>
            </a:r>
            <a:r>
              <a:rPr lang="en-US" altLang="ja-JP">
                <a:latin typeface="Arial" charset="0"/>
              </a:rPr>
              <a:t>He has made Judges dependent on his Will alone, for the tenure of their offices, and the amount and payment of their salaries.</a:t>
            </a:r>
            <a:r>
              <a:rPr lang="ja-JP" altLang="en-US">
                <a:latin typeface="Arial" charset="0"/>
              </a:rPr>
              <a:t>”</a:t>
            </a:r>
            <a:endParaRPr lang="en-US" altLang="ja-JP">
              <a:latin typeface="Arial" charset="0"/>
            </a:endParaRPr>
          </a:p>
          <a:p>
            <a:pPr>
              <a:lnSpc>
                <a:spcPct val="90000"/>
              </a:lnSpc>
            </a:pPr>
            <a:r>
              <a:rPr lang="en-US">
                <a:latin typeface="Arial" charset="0"/>
              </a:rPr>
              <a:t>Ladies and Gentlemen think about it, the foundations of this country, our government, our way of life was, among other things, constructed upon the revolutionary notion that to be truly free, our citizens required and demanded that we institute an impartial and independent judiciary.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lvl1pPr defTabSz="958850" eaLnBrk="0" hangingPunct="0">
              <a:defRPr sz="3600" b="1">
                <a:solidFill>
                  <a:schemeClr val="bg1"/>
                </a:solidFill>
                <a:latin typeface="Times New Roman" charset="0"/>
                <a:ea typeface="ＭＳ Ｐゴシック" charset="0"/>
                <a:cs typeface="ＭＳ Ｐゴシック" charset="0"/>
              </a:defRPr>
            </a:lvl1pPr>
            <a:lvl2pPr marL="742950" indent="-285750" defTabSz="958850" eaLnBrk="0" hangingPunct="0">
              <a:defRPr sz="3600" b="1">
                <a:solidFill>
                  <a:schemeClr val="bg1"/>
                </a:solidFill>
                <a:latin typeface="Times New Roman" charset="0"/>
                <a:ea typeface="ＭＳ Ｐゴシック" charset="0"/>
              </a:defRPr>
            </a:lvl2pPr>
            <a:lvl3pPr marL="1143000" indent="-228600" defTabSz="958850" eaLnBrk="0" hangingPunct="0">
              <a:defRPr sz="3600" b="1">
                <a:solidFill>
                  <a:schemeClr val="bg1"/>
                </a:solidFill>
                <a:latin typeface="Times New Roman" charset="0"/>
                <a:ea typeface="ＭＳ Ｐゴシック" charset="0"/>
              </a:defRPr>
            </a:lvl3pPr>
            <a:lvl4pPr marL="1600200" indent="-228600" defTabSz="958850" eaLnBrk="0" hangingPunct="0">
              <a:defRPr sz="3600" b="1">
                <a:solidFill>
                  <a:schemeClr val="bg1"/>
                </a:solidFill>
                <a:latin typeface="Times New Roman" charset="0"/>
                <a:ea typeface="ＭＳ Ｐゴシック" charset="0"/>
              </a:defRPr>
            </a:lvl4pPr>
            <a:lvl5pPr marL="2057400" indent="-228600" defTabSz="958850" eaLnBrk="0" hangingPunct="0">
              <a:defRPr sz="3600" b="1">
                <a:solidFill>
                  <a:schemeClr val="bg1"/>
                </a:solidFill>
                <a:latin typeface="Times New Roman" charset="0"/>
                <a:ea typeface="ＭＳ Ｐゴシック" charset="0"/>
              </a:defRPr>
            </a:lvl5pPr>
            <a:lvl6pPr marL="2514600" indent="-228600" defTabSz="958850" eaLnBrk="0" fontAlgn="base" hangingPunct="0">
              <a:spcBef>
                <a:spcPct val="0"/>
              </a:spcBef>
              <a:spcAft>
                <a:spcPct val="0"/>
              </a:spcAft>
              <a:defRPr sz="3600" b="1">
                <a:solidFill>
                  <a:schemeClr val="bg1"/>
                </a:solidFill>
                <a:latin typeface="Times New Roman" charset="0"/>
                <a:ea typeface="ＭＳ Ｐゴシック" charset="0"/>
              </a:defRPr>
            </a:lvl6pPr>
            <a:lvl7pPr marL="2971800" indent="-228600" defTabSz="958850" eaLnBrk="0" fontAlgn="base" hangingPunct="0">
              <a:spcBef>
                <a:spcPct val="0"/>
              </a:spcBef>
              <a:spcAft>
                <a:spcPct val="0"/>
              </a:spcAft>
              <a:defRPr sz="3600" b="1">
                <a:solidFill>
                  <a:schemeClr val="bg1"/>
                </a:solidFill>
                <a:latin typeface="Times New Roman" charset="0"/>
                <a:ea typeface="ＭＳ Ｐゴシック" charset="0"/>
              </a:defRPr>
            </a:lvl7pPr>
            <a:lvl8pPr marL="3429000" indent="-228600" defTabSz="958850" eaLnBrk="0" fontAlgn="base" hangingPunct="0">
              <a:spcBef>
                <a:spcPct val="0"/>
              </a:spcBef>
              <a:spcAft>
                <a:spcPct val="0"/>
              </a:spcAft>
              <a:defRPr sz="3600" b="1">
                <a:solidFill>
                  <a:schemeClr val="bg1"/>
                </a:solidFill>
                <a:latin typeface="Times New Roman" charset="0"/>
                <a:ea typeface="ＭＳ Ｐゴシック" charset="0"/>
              </a:defRPr>
            </a:lvl8pPr>
            <a:lvl9pPr marL="3886200" indent="-228600" defTabSz="958850" eaLnBrk="0" fontAlgn="base" hangingPunct="0">
              <a:spcBef>
                <a:spcPct val="0"/>
              </a:spcBef>
              <a:spcAft>
                <a:spcPct val="0"/>
              </a:spcAft>
              <a:defRPr sz="3600" b="1">
                <a:solidFill>
                  <a:schemeClr val="bg1"/>
                </a:solidFill>
                <a:latin typeface="Times New Roman" charset="0"/>
                <a:ea typeface="ＭＳ Ｐゴシック" charset="0"/>
              </a:defRPr>
            </a:lvl9pPr>
          </a:lstStyle>
          <a:p>
            <a:pPr eaLnBrk="1" hangingPunct="1"/>
            <a:fld id="{830B3A00-8D24-D641-B026-0024B5CE5CBE}" type="slidenum">
              <a:rPr lang="en-US" sz="1200" b="0">
                <a:solidFill>
                  <a:schemeClr val="tx1"/>
                </a:solidFill>
              </a:rPr>
              <a:pPr eaLnBrk="1" hangingPunct="1"/>
              <a:t>11</a:t>
            </a:fld>
            <a:endParaRPr lang="en-US" sz="1200" b="0">
              <a:solidFill>
                <a:schemeClr val="tx1"/>
              </a:solidFill>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976313" y="4560888"/>
            <a:ext cx="5362575" cy="4321175"/>
          </a:xfrm>
          <a:noFill/>
        </p:spPr>
        <p:txBody>
          <a:bodyPr/>
          <a:lstStyle/>
          <a:p>
            <a:pPr eaLnBrk="1" hangingPunct="1"/>
            <a:r>
              <a:rPr lang="en-US">
                <a:latin typeface="Arial" charset="0"/>
              </a:rPr>
              <a:t>11 years later, and after the Revolutionary War, Jefferson, Adams, Franklin, John Madison, Alexander Hamilton, and other founders of the American form of government gathered in Philadelphia to draft the US Constitution. </a:t>
            </a:r>
          </a:p>
          <a:p>
            <a:pPr eaLnBrk="1" hangingPunct="1"/>
            <a:r>
              <a:rPr lang="en-US">
                <a:latin typeface="Arial" charset="0"/>
              </a:rPr>
              <a:t>In order to avoid the injustices they had suffered under colonial rule the founders wanted to strengthen the rule of law and limit the powers of government </a:t>
            </a:r>
          </a:p>
          <a:p>
            <a:pPr eaLnBrk="1" hangingPunct="1"/>
            <a:r>
              <a:rPr lang="en-US" i="1">
                <a:latin typeface="Arial" charset="0"/>
              </a:rPr>
              <a:t>[click to advance and review text]</a:t>
            </a:r>
          </a:p>
          <a:p>
            <a:pPr eaLnBrk="1" hangingPunct="1"/>
            <a:endParaRPr lang="en-US">
              <a:latin typeface="Arial" charset="0"/>
            </a:endParaRPr>
          </a:p>
          <a:p>
            <a:pPr eaLnBrk="1" hangingPunct="1"/>
            <a:r>
              <a:rPr lang="en-US">
                <a:latin typeface="Arial" charset="0"/>
              </a:rPr>
              <a:t>To accomplish these purposes, the founders drafted a constitution that rested on important principles of constitutional democracy. </a:t>
            </a:r>
          </a:p>
          <a:p>
            <a:pPr eaLnBrk="1" hangingPunct="1"/>
            <a:r>
              <a:rPr lang="en-US">
                <a:latin typeface="Arial" charset="0"/>
              </a:rPr>
              <a:t>To institutionalize the dreams of our Declaration of Independence, our forbearers raised the concept of an independent judicial system to Constitutional status, enshrining it forever in Article III and even highlighting it in the Preamble itself.  As if that were not sufficient, the right to a trial by jury was emphasized in our Bill of Rights in the Sixth &amp; Seventh Amendment (Criminal &amp; Civil trials)</a:t>
            </a:r>
          </a:p>
          <a:p>
            <a:pPr eaLnBrk="1" hangingPunct="1"/>
            <a:endParaRPr lang="en-US">
              <a:latin typeface="Arial" charset="0"/>
            </a:endParaRPr>
          </a:p>
          <a:p>
            <a:pPr eaLnBrk="1" hangingPunct="1"/>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lvl1pPr defTabSz="958850" eaLnBrk="0" hangingPunct="0">
              <a:defRPr sz="3600" b="1">
                <a:solidFill>
                  <a:schemeClr val="bg1"/>
                </a:solidFill>
                <a:latin typeface="Times New Roman" charset="0"/>
                <a:ea typeface="ＭＳ Ｐゴシック" charset="0"/>
                <a:cs typeface="ＭＳ Ｐゴシック" charset="0"/>
              </a:defRPr>
            </a:lvl1pPr>
            <a:lvl2pPr marL="742950" indent="-285750" defTabSz="958850" eaLnBrk="0" hangingPunct="0">
              <a:defRPr sz="3600" b="1">
                <a:solidFill>
                  <a:schemeClr val="bg1"/>
                </a:solidFill>
                <a:latin typeface="Times New Roman" charset="0"/>
                <a:ea typeface="ＭＳ Ｐゴシック" charset="0"/>
              </a:defRPr>
            </a:lvl2pPr>
            <a:lvl3pPr marL="1143000" indent="-228600" defTabSz="958850" eaLnBrk="0" hangingPunct="0">
              <a:defRPr sz="3600" b="1">
                <a:solidFill>
                  <a:schemeClr val="bg1"/>
                </a:solidFill>
                <a:latin typeface="Times New Roman" charset="0"/>
                <a:ea typeface="ＭＳ Ｐゴシック" charset="0"/>
              </a:defRPr>
            </a:lvl3pPr>
            <a:lvl4pPr marL="1600200" indent="-228600" defTabSz="958850" eaLnBrk="0" hangingPunct="0">
              <a:defRPr sz="3600" b="1">
                <a:solidFill>
                  <a:schemeClr val="bg1"/>
                </a:solidFill>
                <a:latin typeface="Times New Roman" charset="0"/>
                <a:ea typeface="ＭＳ Ｐゴシック" charset="0"/>
              </a:defRPr>
            </a:lvl4pPr>
            <a:lvl5pPr marL="2057400" indent="-228600" defTabSz="958850" eaLnBrk="0" hangingPunct="0">
              <a:defRPr sz="3600" b="1">
                <a:solidFill>
                  <a:schemeClr val="bg1"/>
                </a:solidFill>
                <a:latin typeface="Times New Roman" charset="0"/>
                <a:ea typeface="ＭＳ Ｐゴシック" charset="0"/>
              </a:defRPr>
            </a:lvl5pPr>
            <a:lvl6pPr marL="2514600" indent="-228600" defTabSz="958850" eaLnBrk="0" fontAlgn="base" hangingPunct="0">
              <a:spcBef>
                <a:spcPct val="0"/>
              </a:spcBef>
              <a:spcAft>
                <a:spcPct val="0"/>
              </a:spcAft>
              <a:defRPr sz="3600" b="1">
                <a:solidFill>
                  <a:schemeClr val="bg1"/>
                </a:solidFill>
                <a:latin typeface="Times New Roman" charset="0"/>
                <a:ea typeface="ＭＳ Ｐゴシック" charset="0"/>
              </a:defRPr>
            </a:lvl6pPr>
            <a:lvl7pPr marL="2971800" indent="-228600" defTabSz="958850" eaLnBrk="0" fontAlgn="base" hangingPunct="0">
              <a:spcBef>
                <a:spcPct val="0"/>
              </a:spcBef>
              <a:spcAft>
                <a:spcPct val="0"/>
              </a:spcAft>
              <a:defRPr sz="3600" b="1">
                <a:solidFill>
                  <a:schemeClr val="bg1"/>
                </a:solidFill>
                <a:latin typeface="Times New Roman" charset="0"/>
                <a:ea typeface="ＭＳ Ｐゴシック" charset="0"/>
              </a:defRPr>
            </a:lvl7pPr>
            <a:lvl8pPr marL="3429000" indent="-228600" defTabSz="958850" eaLnBrk="0" fontAlgn="base" hangingPunct="0">
              <a:spcBef>
                <a:spcPct val="0"/>
              </a:spcBef>
              <a:spcAft>
                <a:spcPct val="0"/>
              </a:spcAft>
              <a:defRPr sz="3600" b="1">
                <a:solidFill>
                  <a:schemeClr val="bg1"/>
                </a:solidFill>
                <a:latin typeface="Times New Roman" charset="0"/>
                <a:ea typeface="ＭＳ Ｐゴシック" charset="0"/>
              </a:defRPr>
            </a:lvl8pPr>
            <a:lvl9pPr marL="3886200" indent="-228600" defTabSz="958850" eaLnBrk="0" fontAlgn="base" hangingPunct="0">
              <a:spcBef>
                <a:spcPct val="0"/>
              </a:spcBef>
              <a:spcAft>
                <a:spcPct val="0"/>
              </a:spcAft>
              <a:defRPr sz="3600" b="1">
                <a:solidFill>
                  <a:schemeClr val="bg1"/>
                </a:solidFill>
                <a:latin typeface="Times New Roman" charset="0"/>
                <a:ea typeface="ＭＳ Ｐゴシック" charset="0"/>
              </a:defRPr>
            </a:lvl9pPr>
          </a:lstStyle>
          <a:p>
            <a:pPr eaLnBrk="1" hangingPunct="1"/>
            <a:fld id="{4FDD4E1D-77E5-BA43-8247-7801EB18879B}" type="slidenum">
              <a:rPr lang="en-US" sz="1200" b="0">
                <a:solidFill>
                  <a:schemeClr val="tx1"/>
                </a:solidFill>
              </a:rPr>
              <a:pPr eaLnBrk="1" hangingPunct="1"/>
              <a:t>12</a:t>
            </a:fld>
            <a:endParaRPr lang="en-US" sz="1200" b="0">
              <a:solidFill>
                <a:schemeClr val="tx1"/>
              </a:solidFill>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pPr eaLnBrk="1" hangingPunct="1"/>
            <a:r>
              <a:rPr lang="en-US">
                <a:latin typeface="Arial" charset="0"/>
              </a:rPr>
              <a:t>From the development of the rule of law in the 18</a:t>
            </a:r>
            <a:r>
              <a:rPr lang="en-US" baseline="30000">
                <a:latin typeface="Arial" charset="0"/>
              </a:rPr>
              <a:t>th</a:t>
            </a:r>
            <a:r>
              <a:rPr lang="en-US">
                <a:latin typeface="Arial" charset="0"/>
              </a:rPr>
              <a:t> century came three distinct legal powers of the government. [Click to advance boxes]</a:t>
            </a:r>
          </a:p>
          <a:p>
            <a:pPr eaLnBrk="1" hangingPunct="1"/>
            <a:endParaRPr lang="en-US">
              <a:latin typeface="Arial" charset="0"/>
            </a:endParaRPr>
          </a:p>
          <a:p>
            <a:pPr eaLnBrk="1" hangingPunct="1">
              <a:buFontTx/>
              <a:buChar char="•"/>
            </a:pPr>
            <a:r>
              <a:rPr lang="en-US">
                <a:latin typeface="Arial" charset="0"/>
              </a:rPr>
              <a:t> the power to make the law (legislative); </a:t>
            </a:r>
          </a:p>
          <a:p>
            <a:pPr eaLnBrk="1" hangingPunct="1">
              <a:buFontTx/>
              <a:buChar char="•"/>
            </a:pPr>
            <a:r>
              <a:rPr lang="en-US">
                <a:latin typeface="Arial" charset="0"/>
              </a:rPr>
              <a:t>  the power to execute or carry out the law (executive); </a:t>
            </a:r>
          </a:p>
          <a:p>
            <a:pPr eaLnBrk="1" hangingPunct="1">
              <a:buFontTx/>
              <a:buChar char="•"/>
            </a:pPr>
            <a:r>
              <a:rPr lang="en-US">
                <a:latin typeface="Arial" charset="0"/>
              </a:rPr>
              <a:t>  and the power to interpret and apply the law in resolving disputes (judicial). </a:t>
            </a:r>
          </a:p>
          <a:p>
            <a:pPr eaLnBrk="1" hangingPunct="1"/>
            <a:endParaRPr lang="en-US">
              <a:latin typeface="Arial" charset="0"/>
            </a:endParaRPr>
          </a:p>
          <a:p>
            <a:pPr eaLnBrk="1" hangingPunct="1"/>
            <a:r>
              <a:rPr lang="en-US" b="1">
                <a:latin typeface="Arial" charset="0"/>
              </a:rPr>
              <a:t>Can anyone name a legislator or executive?</a:t>
            </a:r>
          </a:p>
          <a:p>
            <a:pPr eaLnBrk="1" hangingPunct="1"/>
            <a:endParaRPr lang="en-US" b="1">
              <a:latin typeface="Arial" charset="0"/>
            </a:endParaRPr>
          </a:p>
          <a:p>
            <a:pPr eaLnBrk="1" hangingPunct="1"/>
            <a:r>
              <a:rPr lang="en-US">
                <a:latin typeface="Arial" charset="0"/>
              </a:rPr>
              <a:t>Under the English colonial governments in the American colonies in the 18</a:t>
            </a:r>
            <a:r>
              <a:rPr lang="en-US" baseline="30000">
                <a:latin typeface="Arial" charset="0"/>
              </a:rPr>
              <a:t>th</a:t>
            </a:r>
            <a:r>
              <a:rPr lang="en-US">
                <a:latin typeface="Arial" charset="0"/>
              </a:rPr>
              <a:t> century, </a:t>
            </a:r>
            <a:r>
              <a:rPr lang="en-US" u="sng">
                <a:latin typeface="Arial" charset="0"/>
              </a:rPr>
              <a:t>the judicial power was very weak</a:t>
            </a:r>
            <a:r>
              <a:rPr lang="en-US">
                <a:latin typeface="Arial" charset="0"/>
              </a:rPr>
              <a:t> compared to the legislative and executive powers, and the colonial judges tended to uphold the will of the English King and colonial governors by whom they were appointed rather than the rights of the colonists. </a:t>
            </a:r>
          </a:p>
          <a:p>
            <a:pPr eaLnBrk="1" hangingPunct="1"/>
            <a:endParaRPr lang="en-US">
              <a:latin typeface="Arial" charset="0"/>
            </a:endParaRPr>
          </a:p>
          <a:p>
            <a:pPr eaLnBrk="1" hangingPunct="1"/>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1700568-FF03-4DC6-A9F5-E18D87FE7F41}" type="slidenum">
              <a:rPr lang="en-US"/>
              <a:pPr/>
              <a:t>13</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pPr marL="228600" indent="-228600" eaLnBrk="1" hangingPunct="1">
              <a:lnSpc>
                <a:spcPct val="90000"/>
              </a:lnSpc>
            </a:pPr>
            <a:r>
              <a:rPr lang="en-US" smtClean="0">
                <a:latin typeface="Arial" charset="0"/>
              </a:rPr>
              <a:t>Today, I am focusing on the third branch of government, the judicial branch.</a:t>
            </a:r>
          </a:p>
          <a:p>
            <a:pPr marL="228600" indent="-228600" eaLnBrk="1" hangingPunct="1">
              <a:lnSpc>
                <a:spcPct val="90000"/>
              </a:lnSpc>
            </a:pPr>
            <a:endParaRPr lang="en-US" smtClean="0">
              <a:latin typeface="Arial" charset="0"/>
            </a:endParaRPr>
          </a:p>
          <a:p>
            <a:pPr marL="228600" indent="-228600" eaLnBrk="1" hangingPunct="1">
              <a:lnSpc>
                <a:spcPct val="90000"/>
              </a:lnSpc>
            </a:pPr>
            <a:r>
              <a:rPr lang="en-US" i="1" smtClean="0">
                <a:latin typeface="Arial" charset="0"/>
              </a:rPr>
              <a:t>[click to review text]</a:t>
            </a:r>
          </a:p>
          <a:p>
            <a:pPr marL="228600" indent="-228600" eaLnBrk="1" hangingPunct="1">
              <a:lnSpc>
                <a:spcPct val="90000"/>
              </a:lnSpc>
            </a:pPr>
            <a:endParaRPr lang="en-US" smtClean="0">
              <a:latin typeface="Arial" charset="0"/>
            </a:endParaRPr>
          </a:p>
          <a:p>
            <a:pPr marL="228600" indent="-228600" eaLnBrk="1" hangingPunct="1">
              <a:lnSpc>
                <a:spcPct val="90000"/>
              </a:lnSpc>
            </a:pPr>
            <a:r>
              <a:rPr lang="en-US" b="1" smtClean="0">
                <a:latin typeface="Arial" charset="0"/>
              </a:rPr>
              <a:t>Judicial independence</a:t>
            </a:r>
            <a:r>
              <a:rPr lang="en-US" smtClean="0">
                <a:latin typeface="Arial" charset="0"/>
              </a:rPr>
              <a:t> is a fourth important principle on which the US Constitution is based. Judicial independence is the freedom of the judiciary from undue or improper influence or pressure, whether from other branches of government, politics, public opinion, litigants, or other sources. </a:t>
            </a:r>
          </a:p>
          <a:p>
            <a:pPr marL="228600" indent="-228600" eaLnBrk="1" hangingPunct="1">
              <a:lnSpc>
                <a:spcPct val="90000"/>
              </a:lnSpc>
            </a:pPr>
            <a:endParaRPr lang="en-US" smtClean="0">
              <a:latin typeface="Arial" charset="0"/>
            </a:endParaRPr>
          </a:p>
          <a:p>
            <a:pPr marL="228600" indent="-228600" eaLnBrk="1" hangingPunct="1">
              <a:lnSpc>
                <a:spcPct val="90000"/>
              </a:lnSpc>
            </a:pPr>
            <a:r>
              <a:rPr lang="en-US" smtClean="0">
                <a:latin typeface="Arial" charset="0"/>
              </a:rPr>
              <a:t>Judicial independence generally consists of two kinds: (1) “decisional” independence referring to the independence of individual judges in deciding issues before them, and; (2) “institutional” independence referring to the independence of the court or judicial branch in governing and managing its own affairs.</a:t>
            </a:r>
          </a:p>
          <a:p>
            <a:pPr marL="228600" indent="-228600" eaLnBrk="1" hangingPunct="1">
              <a:lnSpc>
                <a:spcPct val="90000"/>
              </a:lnSpc>
            </a:pPr>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lvl1pPr defTabSz="958850" eaLnBrk="0" hangingPunct="0">
              <a:defRPr sz="3600" b="1">
                <a:solidFill>
                  <a:schemeClr val="bg1"/>
                </a:solidFill>
                <a:latin typeface="Times New Roman" charset="0"/>
                <a:ea typeface="ＭＳ Ｐゴシック" charset="0"/>
                <a:cs typeface="ＭＳ Ｐゴシック" charset="0"/>
              </a:defRPr>
            </a:lvl1pPr>
            <a:lvl2pPr marL="742950" indent="-285750" defTabSz="958850" eaLnBrk="0" hangingPunct="0">
              <a:defRPr sz="3600" b="1">
                <a:solidFill>
                  <a:schemeClr val="bg1"/>
                </a:solidFill>
                <a:latin typeface="Times New Roman" charset="0"/>
                <a:ea typeface="ＭＳ Ｐゴシック" charset="0"/>
              </a:defRPr>
            </a:lvl2pPr>
            <a:lvl3pPr marL="1143000" indent="-228600" defTabSz="958850" eaLnBrk="0" hangingPunct="0">
              <a:defRPr sz="3600" b="1">
                <a:solidFill>
                  <a:schemeClr val="bg1"/>
                </a:solidFill>
                <a:latin typeface="Times New Roman" charset="0"/>
                <a:ea typeface="ＭＳ Ｐゴシック" charset="0"/>
              </a:defRPr>
            </a:lvl3pPr>
            <a:lvl4pPr marL="1600200" indent="-228600" defTabSz="958850" eaLnBrk="0" hangingPunct="0">
              <a:defRPr sz="3600" b="1">
                <a:solidFill>
                  <a:schemeClr val="bg1"/>
                </a:solidFill>
                <a:latin typeface="Times New Roman" charset="0"/>
                <a:ea typeface="ＭＳ Ｐゴシック" charset="0"/>
              </a:defRPr>
            </a:lvl4pPr>
            <a:lvl5pPr marL="2057400" indent="-228600" defTabSz="958850" eaLnBrk="0" hangingPunct="0">
              <a:defRPr sz="3600" b="1">
                <a:solidFill>
                  <a:schemeClr val="bg1"/>
                </a:solidFill>
                <a:latin typeface="Times New Roman" charset="0"/>
                <a:ea typeface="ＭＳ Ｐゴシック" charset="0"/>
              </a:defRPr>
            </a:lvl5pPr>
            <a:lvl6pPr marL="2514600" indent="-228600" defTabSz="958850" eaLnBrk="0" fontAlgn="base" hangingPunct="0">
              <a:spcBef>
                <a:spcPct val="0"/>
              </a:spcBef>
              <a:spcAft>
                <a:spcPct val="0"/>
              </a:spcAft>
              <a:defRPr sz="3600" b="1">
                <a:solidFill>
                  <a:schemeClr val="bg1"/>
                </a:solidFill>
                <a:latin typeface="Times New Roman" charset="0"/>
                <a:ea typeface="ＭＳ Ｐゴシック" charset="0"/>
              </a:defRPr>
            </a:lvl6pPr>
            <a:lvl7pPr marL="2971800" indent="-228600" defTabSz="958850" eaLnBrk="0" fontAlgn="base" hangingPunct="0">
              <a:spcBef>
                <a:spcPct val="0"/>
              </a:spcBef>
              <a:spcAft>
                <a:spcPct val="0"/>
              </a:spcAft>
              <a:defRPr sz="3600" b="1">
                <a:solidFill>
                  <a:schemeClr val="bg1"/>
                </a:solidFill>
                <a:latin typeface="Times New Roman" charset="0"/>
                <a:ea typeface="ＭＳ Ｐゴシック" charset="0"/>
              </a:defRPr>
            </a:lvl7pPr>
            <a:lvl8pPr marL="3429000" indent="-228600" defTabSz="958850" eaLnBrk="0" fontAlgn="base" hangingPunct="0">
              <a:spcBef>
                <a:spcPct val="0"/>
              </a:spcBef>
              <a:spcAft>
                <a:spcPct val="0"/>
              </a:spcAft>
              <a:defRPr sz="3600" b="1">
                <a:solidFill>
                  <a:schemeClr val="bg1"/>
                </a:solidFill>
                <a:latin typeface="Times New Roman" charset="0"/>
                <a:ea typeface="ＭＳ Ｐゴシック" charset="0"/>
              </a:defRPr>
            </a:lvl8pPr>
            <a:lvl9pPr marL="3886200" indent="-228600" defTabSz="958850" eaLnBrk="0" fontAlgn="base" hangingPunct="0">
              <a:spcBef>
                <a:spcPct val="0"/>
              </a:spcBef>
              <a:spcAft>
                <a:spcPct val="0"/>
              </a:spcAft>
              <a:defRPr sz="3600" b="1">
                <a:solidFill>
                  <a:schemeClr val="bg1"/>
                </a:solidFill>
                <a:latin typeface="Times New Roman" charset="0"/>
                <a:ea typeface="ＭＳ Ｐゴシック" charset="0"/>
              </a:defRPr>
            </a:lvl9pPr>
          </a:lstStyle>
          <a:p>
            <a:pPr eaLnBrk="1" hangingPunct="1"/>
            <a:fld id="{465066B2-5258-6D4A-A6D5-6FD3A669F2EB}" type="slidenum">
              <a:rPr lang="en-US" sz="1200" b="0">
                <a:solidFill>
                  <a:schemeClr val="tx1"/>
                </a:solidFill>
              </a:rPr>
              <a:pPr eaLnBrk="1" hangingPunct="1"/>
              <a:t>14</a:t>
            </a:fld>
            <a:endParaRPr lang="en-US" sz="1200" b="0">
              <a:solidFill>
                <a:schemeClr val="tx1"/>
              </a:solidFill>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730250" y="4560888"/>
            <a:ext cx="5854700" cy="4802187"/>
          </a:xfrm>
          <a:noFill/>
        </p:spPr>
        <p:txBody>
          <a:bodyPr/>
          <a:lstStyle/>
          <a:p>
            <a:pPr eaLnBrk="1" hangingPunct="1"/>
            <a:r>
              <a:rPr lang="en-US">
                <a:latin typeface="Arial" charset="0"/>
              </a:rPr>
              <a:t>Separation of powers limits the power of all branches of government so that no 1 branch becomes too powerful (like a king)</a:t>
            </a:r>
          </a:p>
          <a:p>
            <a:pPr eaLnBrk="1" hangingPunct="1"/>
            <a:endParaRPr lang="en-US" i="1">
              <a:latin typeface="Arial" charset="0"/>
            </a:endParaRPr>
          </a:p>
          <a:p>
            <a:pPr eaLnBrk="1" hangingPunct="1"/>
            <a:r>
              <a:rPr lang="en-US" i="1">
                <a:latin typeface="Arial" charset="0"/>
              </a:rPr>
              <a:t>[Advance]</a:t>
            </a:r>
          </a:p>
          <a:p>
            <a:pPr eaLnBrk="1" hangingPunct="1"/>
            <a:r>
              <a:rPr lang="en-US">
                <a:latin typeface="Arial" charset="0"/>
              </a:rPr>
              <a:t>The powers of the government are spread among the different branches,</a:t>
            </a:r>
          </a:p>
          <a:p>
            <a:pPr eaLnBrk="1" hangingPunct="1"/>
            <a:endParaRPr lang="en-US" i="1">
              <a:latin typeface="Arial" charset="0"/>
            </a:endParaRPr>
          </a:p>
          <a:p>
            <a:pPr eaLnBrk="1" hangingPunct="1"/>
            <a:r>
              <a:rPr lang="en-US" i="1">
                <a:latin typeface="Arial" charset="0"/>
              </a:rPr>
              <a:t>[Advance]</a:t>
            </a:r>
          </a:p>
          <a:p>
            <a:pPr eaLnBrk="1" hangingPunct="1"/>
            <a:r>
              <a:rPr lang="en-US">
                <a:latin typeface="Arial" charset="0"/>
              </a:rPr>
              <a:t>Each branch of government is co-equal </a:t>
            </a:r>
          </a:p>
          <a:p>
            <a:pPr eaLnBrk="1" hangingPunct="1"/>
            <a:endParaRPr lang="en-US">
              <a:latin typeface="Arial" charset="0"/>
            </a:endParaRPr>
          </a:p>
          <a:p>
            <a:pPr eaLnBrk="1" hangingPunct="1"/>
            <a:r>
              <a:rPr lang="en-US" i="1">
                <a:latin typeface="Arial" charset="0"/>
              </a:rPr>
              <a:t>[Advance]</a:t>
            </a:r>
          </a:p>
          <a:p>
            <a:pPr eaLnBrk="1" hangingPunct="1"/>
            <a:r>
              <a:rPr lang="en-US">
                <a:latin typeface="Arial" charset="0"/>
              </a:rPr>
              <a:t>No branch can exercise the authority granted to another branch – this provides a safeguard against one branch controlling the others or having too much power.  </a:t>
            </a:r>
          </a:p>
          <a:p>
            <a:pPr eaLnBrk="1" hangingPunct="1"/>
            <a:endParaRPr lang="en-US">
              <a:latin typeface="Arial" charset="0"/>
            </a:endParaRPr>
          </a:p>
          <a:p>
            <a:pPr eaLnBrk="1" hangingPunct="1"/>
            <a:endParaRPr lang="en-US" b="1" i="1">
              <a:latin typeface="Arial" charset="0"/>
            </a:endParaRPr>
          </a:p>
          <a:p>
            <a:pPr eaLnBrk="1" hangingPunct="1"/>
            <a:endParaRPr lang="en-US">
              <a:latin typeface="Arial" charset="0"/>
            </a:endParaRPr>
          </a:p>
          <a:p>
            <a:pPr eaLnBrk="1" hangingPunct="1"/>
            <a:endParaRPr lang="en-US" b="1" i="1">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lvl1pPr defTabSz="958850" eaLnBrk="0" hangingPunct="0">
              <a:defRPr sz="3600" b="1">
                <a:solidFill>
                  <a:schemeClr val="bg1"/>
                </a:solidFill>
                <a:latin typeface="Times New Roman" charset="0"/>
                <a:ea typeface="ＭＳ Ｐゴシック" charset="0"/>
                <a:cs typeface="ＭＳ Ｐゴシック" charset="0"/>
              </a:defRPr>
            </a:lvl1pPr>
            <a:lvl2pPr marL="742950" indent="-285750" defTabSz="958850" eaLnBrk="0" hangingPunct="0">
              <a:defRPr sz="3600" b="1">
                <a:solidFill>
                  <a:schemeClr val="bg1"/>
                </a:solidFill>
                <a:latin typeface="Times New Roman" charset="0"/>
                <a:ea typeface="ＭＳ Ｐゴシック" charset="0"/>
              </a:defRPr>
            </a:lvl2pPr>
            <a:lvl3pPr marL="1143000" indent="-228600" defTabSz="958850" eaLnBrk="0" hangingPunct="0">
              <a:defRPr sz="3600" b="1">
                <a:solidFill>
                  <a:schemeClr val="bg1"/>
                </a:solidFill>
                <a:latin typeface="Times New Roman" charset="0"/>
                <a:ea typeface="ＭＳ Ｐゴシック" charset="0"/>
              </a:defRPr>
            </a:lvl3pPr>
            <a:lvl4pPr marL="1600200" indent="-228600" defTabSz="958850" eaLnBrk="0" hangingPunct="0">
              <a:defRPr sz="3600" b="1">
                <a:solidFill>
                  <a:schemeClr val="bg1"/>
                </a:solidFill>
                <a:latin typeface="Times New Roman" charset="0"/>
                <a:ea typeface="ＭＳ Ｐゴシック" charset="0"/>
              </a:defRPr>
            </a:lvl4pPr>
            <a:lvl5pPr marL="2057400" indent="-228600" defTabSz="958850" eaLnBrk="0" hangingPunct="0">
              <a:defRPr sz="3600" b="1">
                <a:solidFill>
                  <a:schemeClr val="bg1"/>
                </a:solidFill>
                <a:latin typeface="Times New Roman" charset="0"/>
                <a:ea typeface="ＭＳ Ｐゴシック" charset="0"/>
              </a:defRPr>
            </a:lvl5pPr>
            <a:lvl6pPr marL="2514600" indent="-228600" defTabSz="958850" eaLnBrk="0" fontAlgn="base" hangingPunct="0">
              <a:spcBef>
                <a:spcPct val="0"/>
              </a:spcBef>
              <a:spcAft>
                <a:spcPct val="0"/>
              </a:spcAft>
              <a:defRPr sz="3600" b="1">
                <a:solidFill>
                  <a:schemeClr val="bg1"/>
                </a:solidFill>
                <a:latin typeface="Times New Roman" charset="0"/>
                <a:ea typeface="ＭＳ Ｐゴシック" charset="0"/>
              </a:defRPr>
            </a:lvl6pPr>
            <a:lvl7pPr marL="2971800" indent="-228600" defTabSz="958850" eaLnBrk="0" fontAlgn="base" hangingPunct="0">
              <a:spcBef>
                <a:spcPct val="0"/>
              </a:spcBef>
              <a:spcAft>
                <a:spcPct val="0"/>
              </a:spcAft>
              <a:defRPr sz="3600" b="1">
                <a:solidFill>
                  <a:schemeClr val="bg1"/>
                </a:solidFill>
                <a:latin typeface="Times New Roman" charset="0"/>
                <a:ea typeface="ＭＳ Ｐゴシック" charset="0"/>
              </a:defRPr>
            </a:lvl7pPr>
            <a:lvl8pPr marL="3429000" indent="-228600" defTabSz="958850" eaLnBrk="0" fontAlgn="base" hangingPunct="0">
              <a:spcBef>
                <a:spcPct val="0"/>
              </a:spcBef>
              <a:spcAft>
                <a:spcPct val="0"/>
              </a:spcAft>
              <a:defRPr sz="3600" b="1">
                <a:solidFill>
                  <a:schemeClr val="bg1"/>
                </a:solidFill>
                <a:latin typeface="Times New Roman" charset="0"/>
                <a:ea typeface="ＭＳ Ｐゴシック" charset="0"/>
              </a:defRPr>
            </a:lvl8pPr>
            <a:lvl9pPr marL="3886200" indent="-228600" defTabSz="958850" eaLnBrk="0" fontAlgn="base" hangingPunct="0">
              <a:spcBef>
                <a:spcPct val="0"/>
              </a:spcBef>
              <a:spcAft>
                <a:spcPct val="0"/>
              </a:spcAft>
              <a:defRPr sz="3600" b="1">
                <a:solidFill>
                  <a:schemeClr val="bg1"/>
                </a:solidFill>
                <a:latin typeface="Times New Roman" charset="0"/>
                <a:ea typeface="ＭＳ Ｐゴシック" charset="0"/>
              </a:defRPr>
            </a:lvl9pPr>
          </a:lstStyle>
          <a:p>
            <a:pPr eaLnBrk="1" hangingPunct="1"/>
            <a:fld id="{A54CDA1F-A1E0-7948-8325-C1B3D6290F5C}" type="slidenum">
              <a:rPr lang="en-US" sz="1200" b="0">
                <a:solidFill>
                  <a:schemeClr val="tx1"/>
                </a:solidFill>
              </a:rPr>
              <a:pPr eaLnBrk="1" hangingPunct="1"/>
              <a:t>15</a:t>
            </a:fld>
            <a:endParaRPr lang="en-US" sz="1200" b="0">
              <a:solidFill>
                <a:schemeClr val="tx1"/>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730250" y="4560888"/>
            <a:ext cx="5854700" cy="4802187"/>
          </a:xfrm>
          <a:noFill/>
        </p:spPr>
        <p:txBody>
          <a:bodyPr/>
          <a:lstStyle/>
          <a:p>
            <a:pPr eaLnBrk="1" hangingPunct="1"/>
            <a:r>
              <a:rPr lang="en-US">
                <a:latin typeface="Arial" charset="0"/>
              </a:rPr>
              <a:t>A third important principle of government is that of checks and balances. </a:t>
            </a:r>
          </a:p>
          <a:p>
            <a:pPr eaLnBrk="1" hangingPunct="1"/>
            <a:r>
              <a:rPr lang="en-US" i="1">
                <a:latin typeface="Arial" charset="0"/>
              </a:rPr>
              <a:t>[do not read notes if audience is restless]</a:t>
            </a:r>
            <a:r>
              <a:rPr lang="en-US">
                <a:latin typeface="Arial" charset="0"/>
              </a:rPr>
              <a:t> </a:t>
            </a:r>
          </a:p>
          <a:p>
            <a:pPr eaLnBrk="1" hangingPunct="1"/>
            <a:r>
              <a:rPr lang="en-US">
                <a:latin typeface="Arial" charset="0"/>
              </a:rPr>
              <a:t>This term refers to a Constitutional scheme of government that seeks to further limit governmental power by providing means by which each branch of government can check, or partially obstruct, the exercise of power by the others. In this way, the Constitution further limits the powers of government by providing each branch with a means of checking the power of other branches. </a:t>
            </a:r>
          </a:p>
          <a:p>
            <a:pPr eaLnBrk="1" hangingPunct="1">
              <a:buSzPct val="65000"/>
              <a:buFont typeface="Wingdings" charset="0"/>
              <a:buNone/>
            </a:pPr>
            <a:r>
              <a:rPr lang="en-US">
                <a:latin typeface="Arial" charset="0"/>
              </a:rPr>
              <a:t>The Legislative Branch has the power to make the law, but the Judicial Branch has the power to strike down laws that conflict with the Constitution. The Judicial Branch has the final say over what the constitution means, over how it should be interpreted. </a:t>
            </a:r>
          </a:p>
          <a:p>
            <a:pPr eaLnBrk="1" hangingPunct="1">
              <a:buSzPct val="65000"/>
              <a:buFont typeface="Wingdings" charset="0"/>
              <a:buNone/>
            </a:pPr>
            <a:r>
              <a:rPr lang="en-US">
                <a:latin typeface="Arial" charset="0"/>
              </a:rPr>
              <a:t>The Executive Branch has the power to charge an individual with a crime, but the Judicial Branch determines whether someone will be detained based on those charges, whether someone is guilty, and if so, what the sentence will be. The Legislative Branch can also pass laws creating limitations on the sentencing choices exercised by the Judicial Branch.</a:t>
            </a:r>
          </a:p>
          <a:p>
            <a:pPr eaLnBrk="1" hangingPunct="1">
              <a:buSzPct val="65000"/>
              <a:buFont typeface="Wingdings" charset="0"/>
              <a:buNone/>
            </a:pPr>
            <a:r>
              <a:rPr lang="en-US">
                <a:latin typeface="Arial" charset="0"/>
              </a:rPr>
              <a:t>The Judicial Branch has the power to interpret the law but the Legislative Branch has the power of the purse, including authority over the courts</a:t>
            </a:r>
            <a:r>
              <a:rPr lang="ja-JP" altLang="en-US">
                <a:latin typeface="Arial" charset="0"/>
              </a:rPr>
              <a:t>’</a:t>
            </a:r>
            <a:r>
              <a:rPr lang="en-US" altLang="ja-JP">
                <a:latin typeface="Arial" charset="0"/>
              </a:rPr>
              <a:t> budgets. </a:t>
            </a:r>
          </a:p>
          <a:p>
            <a:pPr eaLnBrk="1" hangingPunct="1">
              <a:buSzPct val="65000"/>
              <a:buFont typeface="Wingdings" charset="0"/>
              <a:buNone/>
            </a:pPr>
            <a:r>
              <a:rPr lang="en-US">
                <a:latin typeface="Arial" charset="0"/>
              </a:rPr>
              <a:t>Of course there are other checks and balances.  For instance, while the Judicial Branch may declare a law unconstitutional, the Legislative Branch, along with the people, have the power to change the Constitution itself.  It is a delicate balance that has served us well for over 200 years.</a:t>
            </a:r>
          </a:p>
          <a:p>
            <a:pPr eaLnBrk="1" hangingPunct="1">
              <a:buSzPct val="65000"/>
              <a:buFont typeface="Wingdings" charset="0"/>
              <a:buNone/>
            </a:pPr>
            <a:r>
              <a:rPr lang="en-US">
                <a:latin typeface="Arial" charset="0"/>
              </a:rPr>
              <a:t> </a:t>
            </a:r>
            <a:r>
              <a:rPr lang="en-US" i="1">
                <a:latin typeface="Arial" charset="0"/>
              </a:rPr>
              <a:t>[introduce clip:] </a:t>
            </a:r>
            <a:r>
              <a:rPr lang="en-US">
                <a:latin typeface="Arial" charset="0"/>
              </a:rPr>
              <a:t>The following clip will illustrate this balance</a:t>
            </a:r>
          </a:p>
          <a:p>
            <a:pPr eaLnBrk="1" hangingPunct="1"/>
            <a:endParaRPr lang="en-US">
              <a:latin typeface="Arial" charset="0"/>
            </a:endParaRPr>
          </a:p>
          <a:p>
            <a:pPr eaLnBrk="1" hangingPunct="1"/>
            <a:endParaRPr lang="en-US" i="1">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i="1" smtClean="0">
                <a:latin typeface="Arial" charset="0"/>
              </a:rPr>
              <a:t>[Read title then notes]</a:t>
            </a:r>
          </a:p>
          <a:p>
            <a:r>
              <a:rPr lang="en-US" smtClean="0">
                <a:latin typeface="Arial" charset="0"/>
              </a:rPr>
              <a:t>I will need my 2 volunteers again for this demonstration.</a:t>
            </a:r>
          </a:p>
          <a:p>
            <a:r>
              <a:rPr lang="en-US" smtClean="0">
                <a:latin typeface="Arial" charset="0"/>
              </a:rPr>
              <a:t>Like our first example you (1) are up to bat and hit a home run straight out of that ballpark, through center field.</a:t>
            </a:r>
            <a:endParaRPr lang="en-US" i="1" smtClean="0">
              <a:latin typeface="Arial" charset="0"/>
            </a:endParaRPr>
          </a:p>
          <a:p>
            <a:r>
              <a:rPr lang="en-US" i="1" smtClean="0">
                <a:latin typeface="Arial" charset="0"/>
              </a:rPr>
              <a:t>[Click to play sound of batter hitting home run]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p:spPr>
        <p:txBody>
          <a:bodyPr/>
          <a:lstStyle>
            <a:lvl1pPr defTabSz="958850" eaLnBrk="0" hangingPunct="0">
              <a:defRPr sz="3600" b="1">
                <a:solidFill>
                  <a:schemeClr val="bg1"/>
                </a:solidFill>
                <a:latin typeface="Times New Roman" charset="0"/>
                <a:ea typeface="ＭＳ Ｐゴシック" charset="0"/>
                <a:cs typeface="ＭＳ Ｐゴシック" charset="0"/>
              </a:defRPr>
            </a:lvl1pPr>
            <a:lvl2pPr marL="742950" indent="-285750" defTabSz="958850" eaLnBrk="0" hangingPunct="0">
              <a:defRPr sz="3600" b="1">
                <a:solidFill>
                  <a:schemeClr val="bg1"/>
                </a:solidFill>
                <a:latin typeface="Times New Roman" charset="0"/>
                <a:ea typeface="ＭＳ Ｐゴシック" charset="0"/>
              </a:defRPr>
            </a:lvl2pPr>
            <a:lvl3pPr marL="1143000" indent="-228600" defTabSz="958850" eaLnBrk="0" hangingPunct="0">
              <a:defRPr sz="3600" b="1">
                <a:solidFill>
                  <a:schemeClr val="bg1"/>
                </a:solidFill>
                <a:latin typeface="Times New Roman" charset="0"/>
                <a:ea typeface="ＭＳ Ｐゴシック" charset="0"/>
              </a:defRPr>
            </a:lvl3pPr>
            <a:lvl4pPr marL="1600200" indent="-228600" defTabSz="958850" eaLnBrk="0" hangingPunct="0">
              <a:defRPr sz="3600" b="1">
                <a:solidFill>
                  <a:schemeClr val="bg1"/>
                </a:solidFill>
                <a:latin typeface="Times New Roman" charset="0"/>
                <a:ea typeface="ＭＳ Ｐゴシック" charset="0"/>
              </a:defRPr>
            </a:lvl4pPr>
            <a:lvl5pPr marL="2057400" indent="-228600" defTabSz="958850" eaLnBrk="0" hangingPunct="0">
              <a:defRPr sz="3600" b="1">
                <a:solidFill>
                  <a:schemeClr val="bg1"/>
                </a:solidFill>
                <a:latin typeface="Times New Roman" charset="0"/>
                <a:ea typeface="ＭＳ Ｐゴシック" charset="0"/>
              </a:defRPr>
            </a:lvl5pPr>
            <a:lvl6pPr marL="2514600" indent="-228600" defTabSz="958850" eaLnBrk="0" fontAlgn="base" hangingPunct="0">
              <a:spcBef>
                <a:spcPct val="0"/>
              </a:spcBef>
              <a:spcAft>
                <a:spcPct val="0"/>
              </a:spcAft>
              <a:defRPr sz="3600" b="1">
                <a:solidFill>
                  <a:schemeClr val="bg1"/>
                </a:solidFill>
                <a:latin typeface="Times New Roman" charset="0"/>
                <a:ea typeface="ＭＳ Ｐゴシック" charset="0"/>
              </a:defRPr>
            </a:lvl6pPr>
            <a:lvl7pPr marL="2971800" indent="-228600" defTabSz="958850" eaLnBrk="0" fontAlgn="base" hangingPunct="0">
              <a:spcBef>
                <a:spcPct val="0"/>
              </a:spcBef>
              <a:spcAft>
                <a:spcPct val="0"/>
              </a:spcAft>
              <a:defRPr sz="3600" b="1">
                <a:solidFill>
                  <a:schemeClr val="bg1"/>
                </a:solidFill>
                <a:latin typeface="Times New Roman" charset="0"/>
                <a:ea typeface="ＭＳ Ｐゴシック" charset="0"/>
              </a:defRPr>
            </a:lvl7pPr>
            <a:lvl8pPr marL="3429000" indent="-228600" defTabSz="958850" eaLnBrk="0" fontAlgn="base" hangingPunct="0">
              <a:spcBef>
                <a:spcPct val="0"/>
              </a:spcBef>
              <a:spcAft>
                <a:spcPct val="0"/>
              </a:spcAft>
              <a:defRPr sz="3600" b="1">
                <a:solidFill>
                  <a:schemeClr val="bg1"/>
                </a:solidFill>
                <a:latin typeface="Times New Roman" charset="0"/>
                <a:ea typeface="ＭＳ Ｐゴシック" charset="0"/>
              </a:defRPr>
            </a:lvl8pPr>
            <a:lvl9pPr marL="3886200" indent="-228600" defTabSz="958850" eaLnBrk="0" fontAlgn="base" hangingPunct="0">
              <a:spcBef>
                <a:spcPct val="0"/>
              </a:spcBef>
              <a:spcAft>
                <a:spcPct val="0"/>
              </a:spcAft>
              <a:defRPr sz="3600" b="1">
                <a:solidFill>
                  <a:schemeClr val="bg1"/>
                </a:solidFill>
                <a:latin typeface="Times New Roman" charset="0"/>
                <a:ea typeface="ＭＳ Ｐゴシック" charset="0"/>
              </a:defRPr>
            </a:lvl9pPr>
          </a:lstStyle>
          <a:p>
            <a:pPr eaLnBrk="1" hangingPunct="1"/>
            <a:fld id="{25E68844-7255-1F44-BE59-7128C8184C19}" type="slidenum">
              <a:rPr lang="en-US" sz="1200" b="0">
                <a:solidFill>
                  <a:schemeClr val="tx1"/>
                </a:solidFill>
              </a:rPr>
              <a:pPr eaLnBrk="1" hangingPunct="1"/>
              <a:t>2</a:t>
            </a:fld>
            <a:endParaRPr lang="en-US" sz="1200" b="0">
              <a:solidFill>
                <a:schemeClr val="tx1"/>
              </a:solidFill>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p:spPr>
        <p:txBody>
          <a:bodyPr/>
          <a:lstStyle/>
          <a:p>
            <a:pPr eaLnBrk="1" hangingPunct="1"/>
            <a:r>
              <a:rPr lang="en-US">
                <a:latin typeface="Arial" charset="0"/>
              </a:rPr>
              <a:t>In order to understand our government, we have to understand these 4 ideals upon which our government was founded.</a:t>
            </a:r>
          </a:p>
          <a:p>
            <a:pPr eaLnBrk="1" hangingPunct="1"/>
            <a:r>
              <a:rPr lang="en-US" i="1">
                <a:latin typeface="Arial" charset="0"/>
              </a:rPr>
              <a:t>[click to advance text]</a:t>
            </a:r>
          </a:p>
          <a:p>
            <a:pPr eaLnBrk="1" hangingPunct="1"/>
            <a:r>
              <a:rPr lang="en-US">
                <a:latin typeface="Arial" charset="0"/>
              </a:rPr>
              <a:t>Impartial may be a new word to many of you, it basically means fair and not pre judging. It is very important to the rule of law.</a:t>
            </a:r>
          </a:p>
          <a:p>
            <a:pPr eaLnBrk="1" hangingPunct="1"/>
            <a:r>
              <a:rPr lang="en-US">
                <a:latin typeface="Arial" charset="0"/>
              </a:rPr>
              <a:t>I will discuss briefly the first three Ideals and then spend the remainder of this presentation on #4 Impartiality of our courts and judges.</a:t>
            </a:r>
          </a:p>
          <a:p>
            <a:pPr eaLnBrk="1" hangingPunct="1"/>
            <a:endParaRPr lang="en-US" i="1">
              <a:latin typeface="Arial" charset="0"/>
            </a:endParaRPr>
          </a:p>
          <a:p>
            <a:pPr eaLnBrk="1" hangingPunct="1"/>
            <a:endParaRPr lang="en-US" b="1">
              <a:latin typeface="Times New Roman" charset="0"/>
            </a:endParaRPr>
          </a:p>
          <a:p>
            <a:pPr eaLnBrk="1" hangingPunct="1"/>
            <a:endParaRPr lang="en-US" i="1">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i="1" smtClean="0">
                <a:latin typeface="Arial" charset="0"/>
              </a:rPr>
              <a:t>[Try to engage students with some of these questions]</a:t>
            </a:r>
          </a:p>
          <a:p>
            <a:r>
              <a:rPr lang="en-US" smtClean="0">
                <a:latin typeface="Arial" charset="0"/>
              </a:rPr>
              <a:t>Why do you think this umpire made a decision that</a:t>
            </a:r>
            <a:r>
              <a:rPr lang="en-US" smtClean="0">
                <a:latin typeface="Times New Roman"/>
              </a:rPr>
              <a:t>’</a:t>
            </a:r>
            <a:r>
              <a:rPr lang="en-US" smtClean="0">
                <a:latin typeface="Arial" charset="0"/>
              </a:rPr>
              <a:t>s obviously biased? </a:t>
            </a:r>
          </a:p>
          <a:p>
            <a:r>
              <a:rPr lang="en-US" smtClean="0">
                <a:latin typeface="Arial" charset="0"/>
              </a:rPr>
              <a:t>What influenced him or could have influenced him?</a:t>
            </a:r>
          </a:p>
          <a:p>
            <a:r>
              <a:rPr lang="en-US" smtClean="0">
                <a:latin typeface="Arial" charset="0"/>
              </a:rPr>
              <a:t>What happens if umpires don</a:t>
            </a:r>
            <a:r>
              <a:rPr lang="en-US" smtClean="0">
                <a:latin typeface="Times New Roman"/>
              </a:rPr>
              <a:t>’</a:t>
            </a:r>
            <a:r>
              <a:rPr lang="en-US" smtClean="0">
                <a:latin typeface="Arial" charset="0"/>
              </a:rPr>
              <a:t>t make decisions according to the rules? </a:t>
            </a:r>
          </a:p>
          <a:p>
            <a:r>
              <a:rPr lang="en-US" smtClean="0">
                <a:latin typeface="Arial" charset="0"/>
              </a:rPr>
              <a:t>Why couldn</a:t>
            </a:r>
            <a:r>
              <a:rPr lang="en-US" smtClean="0">
                <a:latin typeface="Times New Roman"/>
              </a:rPr>
              <a:t>’</a:t>
            </a:r>
            <a:r>
              <a:rPr lang="en-US" smtClean="0">
                <a:latin typeface="Arial" charset="0"/>
              </a:rPr>
              <a:t>t we have a game if umpires or referees took gifts from the other teams?</a:t>
            </a:r>
          </a:p>
          <a:p>
            <a:r>
              <a:rPr lang="en-US" smtClean="0">
                <a:latin typeface="Arial" charset="0"/>
              </a:rPr>
              <a:t>Umpires are not allowed to make decisions based on whether their favorite team was playing, what fans want, or gains they might make if one side wins.  Judges must remain impartial, free from the influence of pressures like these</a:t>
            </a:r>
            <a:r>
              <a:rPr lang="en-US" smtClean="0">
                <a:latin typeface="Times New Roman"/>
              </a:rPr>
              <a:t>…</a:t>
            </a:r>
            <a:r>
              <a:rPr lang="en-US" smtClean="0">
                <a:latin typeface="Arial" charset="0"/>
              </a:rPr>
              <a:t> </a:t>
            </a:r>
            <a:r>
              <a:rPr lang="en-US" i="1" smtClean="0">
                <a:latin typeface="Arial" charset="0"/>
              </a:rPr>
              <a:t>[click to advance to the next slide]</a:t>
            </a:r>
          </a:p>
          <a:p>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lvl1pPr defTabSz="958850" eaLnBrk="0" hangingPunct="0">
              <a:defRPr sz="3600" b="1">
                <a:solidFill>
                  <a:schemeClr val="bg1"/>
                </a:solidFill>
                <a:latin typeface="Times New Roman" charset="0"/>
                <a:ea typeface="ＭＳ Ｐゴシック" charset="0"/>
                <a:cs typeface="ＭＳ Ｐゴシック" charset="0"/>
              </a:defRPr>
            </a:lvl1pPr>
            <a:lvl2pPr marL="742950" indent="-285750" defTabSz="958850" eaLnBrk="0" hangingPunct="0">
              <a:defRPr sz="3600" b="1">
                <a:solidFill>
                  <a:schemeClr val="bg1"/>
                </a:solidFill>
                <a:latin typeface="Times New Roman" charset="0"/>
                <a:ea typeface="ＭＳ Ｐゴシック" charset="0"/>
              </a:defRPr>
            </a:lvl2pPr>
            <a:lvl3pPr marL="1143000" indent="-228600" defTabSz="958850" eaLnBrk="0" hangingPunct="0">
              <a:defRPr sz="3600" b="1">
                <a:solidFill>
                  <a:schemeClr val="bg1"/>
                </a:solidFill>
                <a:latin typeface="Times New Roman" charset="0"/>
                <a:ea typeface="ＭＳ Ｐゴシック" charset="0"/>
              </a:defRPr>
            </a:lvl3pPr>
            <a:lvl4pPr marL="1600200" indent="-228600" defTabSz="958850" eaLnBrk="0" hangingPunct="0">
              <a:defRPr sz="3600" b="1">
                <a:solidFill>
                  <a:schemeClr val="bg1"/>
                </a:solidFill>
                <a:latin typeface="Times New Roman" charset="0"/>
                <a:ea typeface="ＭＳ Ｐゴシック" charset="0"/>
              </a:defRPr>
            </a:lvl4pPr>
            <a:lvl5pPr marL="2057400" indent="-228600" defTabSz="958850" eaLnBrk="0" hangingPunct="0">
              <a:defRPr sz="3600" b="1">
                <a:solidFill>
                  <a:schemeClr val="bg1"/>
                </a:solidFill>
                <a:latin typeface="Times New Roman" charset="0"/>
                <a:ea typeface="ＭＳ Ｐゴシック" charset="0"/>
              </a:defRPr>
            </a:lvl5pPr>
            <a:lvl6pPr marL="2514600" indent="-228600" defTabSz="958850" eaLnBrk="0" fontAlgn="base" hangingPunct="0">
              <a:spcBef>
                <a:spcPct val="0"/>
              </a:spcBef>
              <a:spcAft>
                <a:spcPct val="0"/>
              </a:spcAft>
              <a:defRPr sz="3600" b="1">
                <a:solidFill>
                  <a:schemeClr val="bg1"/>
                </a:solidFill>
                <a:latin typeface="Times New Roman" charset="0"/>
                <a:ea typeface="ＭＳ Ｐゴシック" charset="0"/>
              </a:defRPr>
            </a:lvl6pPr>
            <a:lvl7pPr marL="2971800" indent="-228600" defTabSz="958850" eaLnBrk="0" fontAlgn="base" hangingPunct="0">
              <a:spcBef>
                <a:spcPct val="0"/>
              </a:spcBef>
              <a:spcAft>
                <a:spcPct val="0"/>
              </a:spcAft>
              <a:defRPr sz="3600" b="1">
                <a:solidFill>
                  <a:schemeClr val="bg1"/>
                </a:solidFill>
                <a:latin typeface="Times New Roman" charset="0"/>
                <a:ea typeface="ＭＳ Ｐゴシック" charset="0"/>
              </a:defRPr>
            </a:lvl7pPr>
            <a:lvl8pPr marL="3429000" indent="-228600" defTabSz="958850" eaLnBrk="0" fontAlgn="base" hangingPunct="0">
              <a:spcBef>
                <a:spcPct val="0"/>
              </a:spcBef>
              <a:spcAft>
                <a:spcPct val="0"/>
              </a:spcAft>
              <a:defRPr sz="3600" b="1">
                <a:solidFill>
                  <a:schemeClr val="bg1"/>
                </a:solidFill>
                <a:latin typeface="Times New Roman" charset="0"/>
                <a:ea typeface="ＭＳ Ｐゴシック" charset="0"/>
              </a:defRPr>
            </a:lvl8pPr>
            <a:lvl9pPr marL="3886200" indent="-228600" defTabSz="958850" eaLnBrk="0" fontAlgn="base" hangingPunct="0">
              <a:spcBef>
                <a:spcPct val="0"/>
              </a:spcBef>
              <a:spcAft>
                <a:spcPct val="0"/>
              </a:spcAft>
              <a:defRPr sz="3600" b="1">
                <a:solidFill>
                  <a:schemeClr val="bg1"/>
                </a:solidFill>
                <a:latin typeface="Times New Roman" charset="0"/>
                <a:ea typeface="ＭＳ Ｐゴシック" charset="0"/>
              </a:defRPr>
            </a:lvl9pPr>
          </a:lstStyle>
          <a:p>
            <a:pPr eaLnBrk="1" hangingPunct="1"/>
            <a:fld id="{A54CDA1F-A1E0-7948-8325-C1B3D6290F5C}" type="slidenum">
              <a:rPr lang="en-US" sz="1200" b="0">
                <a:solidFill>
                  <a:schemeClr val="tx1"/>
                </a:solidFill>
              </a:rPr>
              <a:pPr eaLnBrk="1" hangingPunct="1"/>
              <a:t>23</a:t>
            </a:fld>
            <a:endParaRPr lang="en-US" sz="1200" b="0">
              <a:solidFill>
                <a:schemeClr val="tx1"/>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730250" y="4560888"/>
            <a:ext cx="5854700" cy="4802187"/>
          </a:xfrm>
          <a:noFill/>
        </p:spPr>
        <p:txBody>
          <a:bodyPr/>
          <a:lstStyle/>
          <a:p>
            <a:pPr eaLnBrk="1" hangingPunct="1"/>
            <a:r>
              <a:rPr lang="en-US">
                <a:latin typeface="Arial" charset="0"/>
              </a:rPr>
              <a:t>A third important principle of government is that of checks and balances. </a:t>
            </a:r>
          </a:p>
          <a:p>
            <a:pPr eaLnBrk="1" hangingPunct="1"/>
            <a:r>
              <a:rPr lang="en-US" i="1">
                <a:latin typeface="Arial" charset="0"/>
              </a:rPr>
              <a:t>[do not read notes if audience is restless]</a:t>
            </a:r>
            <a:r>
              <a:rPr lang="en-US">
                <a:latin typeface="Arial" charset="0"/>
              </a:rPr>
              <a:t> </a:t>
            </a:r>
          </a:p>
          <a:p>
            <a:pPr eaLnBrk="1" hangingPunct="1"/>
            <a:r>
              <a:rPr lang="en-US">
                <a:latin typeface="Arial" charset="0"/>
              </a:rPr>
              <a:t>This term refers to a Constitutional scheme of government that seeks to further limit governmental power by providing means by which each branch of government can check, or partially obstruct, the exercise of power by the others. In this way, the Constitution further limits the powers of government by providing each branch with a means of checking the power of other branches. </a:t>
            </a:r>
          </a:p>
          <a:p>
            <a:pPr eaLnBrk="1" hangingPunct="1">
              <a:buSzPct val="65000"/>
              <a:buFont typeface="Wingdings" charset="0"/>
              <a:buNone/>
            </a:pPr>
            <a:r>
              <a:rPr lang="en-US">
                <a:latin typeface="Arial" charset="0"/>
              </a:rPr>
              <a:t>The Legislative Branch has the power to make the law, but the Judicial Branch has the power to strike down laws that conflict with the Constitution. The Judicial Branch has the final say over what the constitution means, over how it should be interpreted. </a:t>
            </a:r>
          </a:p>
          <a:p>
            <a:pPr eaLnBrk="1" hangingPunct="1">
              <a:buSzPct val="65000"/>
              <a:buFont typeface="Wingdings" charset="0"/>
              <a:buNone/>
            </a:pPr>
            <a:r>
              <a:rPr lang="en-US">
                <a:latin typeface="Arial" charset="0"/>
              </a:rPr>
              <a:t>The Executive Branch has the power to charge an individual with a crime, but the Judicial Branch determines whether someone will be detained based on those charges, whether someone is guilty, and if so, what the sentence will be. The Legislative Branch can also pass laws creating limitations on the sentencing choices exercised by the Judicial Branch.</a:t>
            </a:r>
          </a:p>
          <a:p>
            <a:pPr eaLnBrk="1" hangingPunct="1">
              <a:buSzPct val="65000"/>
              <a:buFont typeface="Wingdings" charset="0"/>
              <a:buNone/>
            </a:pPr>
            <a:r>
              <a:rPr lang="en-US">
                <a:latin typeface="Arial" charset="0"/>
              </a:rPr>
              <a:t>The Judicial Branch has the power to interpret the law but the Legislative Branch has the power of the purse, including authority over the courts</a:t>
            </a:r>
            <a:r>
              <a:rPr lang="ja-JP" altLang="en-US">
                <a:latin typeface="Arial" charset="0"/>
              </a:rPr>
              <a:t>’</a:t>
            </a:r>
            <a:r>
              <a:rPr lang="en-US" altLang="ja-JP">
                <a:latin typeface="Arial" charset="0"/>
              </a:rPr>
              <a:t> budgets. </a:t>
            </a:r>
          </a:p>
          <a:p>
            <a:pPr eaLnBrk="1" hangingPunct="1">
              <a:buSzPct val="65000"/>
              <a:buFont typeface="Wingdings" charset="0"/>
              <a:buNone/>
            </a:pPr>
            <a:r>
              <a:rPr lang="en-US">
                <a:latin typeface="Arial" charset="0"/>
              </a:rPr>
              <a:t>Of course there are other checks and balances.  For instance, while the Judicial Branch may declare a law unconstitutional, the Legislative Branch, along with the people, have the power to change the Constitution itself.  It is a delicate balance that has served us well for over 200 years.</a:t>
            </a:r>
          </a:p>
          <a:p>
            <a:pPr eaLnBrk="1" hangingPunct="1">
              <a:buSzPct val="65000"/>
              <a:buFont typeface="Wingdings" charset="0"/>
              <a:buNone/>
            </a:pPr>
            <a:r>
              <a:rPr lang="en-US">
                <a:latin typeface="Arial" charset="0"/>
              </a:rPr>
              <a:t> </a:t>
            </a:r>
            <a:r>
              <a:rPr lang="en-US" i="1">
                <a:latin typeface="Arial" charset="0"/>
              </a:rPr>
              <a:t>[introduce clip:] </a:t>
            </a:r>
            <a:r>
              <a:rPr lang="en-US">
                <a:latin typeface="Arial" charset="0"/>
              </a:rPr>
              <a:t>The following clip will illustrate this balance</a:t>
            </a:r>
          </a:p>
          <a:p>
            <a:pPr eaLnBrk="1" hangingPunct="1"/>
            <a:endParaRPr lang="en-US">
              <a:latin typeface="Arial" charset="0"/>
            </a:endParaRPr>
          </a:p>
          <a:p>
            <a:pPr eaLnBrk="1" hangingPunct="1"/>
            <a:endParaRPr lang="en-US" i="1">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lvl1pPr defTabSz="958850" eaLnBrk="0" hangingPunct="0">
              <a:defRPr sz="3600" b="1">
                <a:solidFill>
                  <a:schemeClr val="bg1"/>
                </a:solidFill>
                <a:latin typeface="Times New Roman" charset="0"/>
                <a:ea typeface="ＭＳ Ｐゴシック" charset="0"/>
                <a:cs typeface="ＭＳ Ｐゴシック" charset="0"/>
              </a:defRPr>
            </a:lvl1pPr>
            <a:lvl2pPr marL="742950" indent="-285750" defTabSz="958850" eaLnBrk="0" hangingPunct="0">
              <a:defRPr sz="3600" b="1">
                <a:solidFill>
                  <a:schemeClr val="bg1"/>
                </a:solidFill>
                <a:latin typeface="Times New Roman" charset="0"/>
                <a:ea typeface="ＭＳ Ｐゴシック" charset="0"/>
              </a:defRPr>
            </a:lvl2pPr>
            <a:lvl3pPr marL="1143000" indent="-228600" defTabSz="958850" eaLnBrk="0" hangingPunct="0">
              <a:defRPr sz="3600" b="1">
                <a:solidFill>
                  <a:schemeClr val="bg1"/>
                </a:solidFill>
                <a:latin typeface="Times New Roman" charset="0"/>
                <a:ea typeface="ＭＳ Ｐゴシック" charset="0"/>
              </a:defRPr>
            </a:lvl3pPr>
            <a:lvl4pPr marL="1600200" indent="-228600" defTabSz="958850" eaLnBrk="0" hangingPunct="0">
              <a:defRPr sz="3600" b="1">
                <a:solidFill>
                  <a:schemeClr val="bg1"/>
                </a:solidFill>
                <a:latin typeface="Times New Roman" charset="0"/>
                <a:ea typeface="ＭＳ Ｐゴシック" charset="0"/>
              </a:defRPr>
            </a:lvl4pPr>
            <a:lvl5pPr marL="2057400" indent="-228600" defTabSz="958850" eaLnBrk="0" hangingPunct="0">
              <a:defRPr sz="3600" b="1">
                <a:solidFill>
                  <a:schemeClr val="bg1"/>
                </a:solidFill>
                <a:latin typeface="Times New Roman" charset="0"/>
                <a:ea typeface="ＭＳ Ｐゴシック" charset="0"/>
              </a:defRPr>
            </a:lvl5pPr>
            <a:lvl6pPr marL="2514600" indent="-228600" defTabSz="958850" eaLnBrk="0" fontAlgn="base" hangingPunct="0">
              <a:spcBef>
                <a:spcPct val="0"/>
              </a:spcBef>
              <a:spcAft>
                <a:spcPct val="0"/>
              </a:spcAft>
              <a:defRPr sz="3600" b="1">
                <a:solidFill>
                  <a:schemeClr val="bg1"/>
                </a:solidFill>
                <a:latin typeface="Times New Roman" charset="0"/>
                <a:ea typeface="ＭＳ Ｐゴシック" charset="0"/>
              </a:defRPr>
            </a:lvl6pPr>
            <a:lvl7pPr marL="2971800" indent="-228600" defTabSz="958850" eaLnBrk="0" fontAlgn="base" hangingPunct="0">
              <a:spcBef>
                <a:spcPct val="0"/>
              </a:spcBef>
              <a:spcAft>
                <a:spcPct val="0"/>
              </a:spcAft>
              <a:defRPr sz="3600" b="1">
                <a:solidFill>
                  <a:schemeClr val="bg1"/>
                </a:solidFill>
                <a:latin typeface="Times New Roman" charset="0"/>
                <a:ea typeface="ＭＳ Ｐゴシック" charset="0"/>
              </a:defRPr>
            </a:lvl7pPr>
            <a:lvl8pPr marL="3429000" indent="-228600" defTabSz="958850" eaLnBrk="0" fontAlgn="base" hangingPunct="0">
              <a:spcBef>
                <a:spcPct val="0"/>
              </a:spcBef>
              <a:spcAft>
                <a:spcPct val="0"/>
              </a:spcAft>
              <a:defRPr sz="3600" b="1">
                <a:solidFill>
                  <a:schemeClr val="bg1"/>
                </a:solidFill>
                <a:latin typeface="Times New Roman" charset="0"/>
                <a:ea typeface="ＭＳ Ｐゴシック" charset="0"/>
              </a:defRPr>
            </a:lvl8pPr>
            <a:lvl9pPr marL="3886200" indent="-228600" defTabSz="958850" eaLnBrk="0" fontAlgn="base" hangingPunct="0">
              <a:spcBef>
                <a:spcPct val="0"/>
              </a:spcBef>
              <a:spcAft>
                <a:spcPct val="0"/>
              </a:spcAft>
              <a:defRPr sz="3600" b="1">
                <a:solidFill>
                  <a:schemeClr val="bg1"/>
                </a:solidFill>
                <a:latin typeface="Times New Roman" charset="0"/>
                <a:ea typeface="ＭＳ Ｐゴシック" charset="0"/>
              </a:defRPr>
            </a:lvl9pPr>
          </a:lstStyle>
          <a:p>
            <a:pPr eaLnBrk="1" hangingPunct="1"/>
            <a:fld id="{A5CAA49F-734A-5147-A704-2CA33BA142E5}" type="slidenum">
              <a:rPr lang="en-US" sz="1200" b="0">
                <a:solidFill>
                  <a:schemeClr val="tx1"/>
                </a:solidFill>
              </a:rPr>
              <a:pPr eaLnBrk="1" hangingPunct="1"/>
              <a:t>24</a:t>
            </a:fld>
            <a:endParaRPr lang="en-US" sz="1200" b="0">
              <a:solidFill>
                <a:schemeClr val="tx1"/>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marL="228600" indent="-228600" eaLnBrk="1" hangingPunct="1">
              <a:lnSpc>
                <a:spcPct val="90000"/>
              </a:lnSpc>
            </a:pPr>
            <a:r>
              <a:rPr lang="en-US">
                <a:latin typeface="Arial" charset="0"/>
              </a:rPr>
              <a:t>Today, I am focusing on the third branch of government, the judicial branch.</a:t>
            </a:r>
          </a:p>
          <a:p>
            <a:pPr marL="228600" indent="-228600" eaLnBrk="1" hangingPunct="1">
              <a:lnSpc>
                <a:spcPct val="90000"/>
              </a:lnSpc>
            </a:pPr>
            <a:endParaRPr lang="en-US">
              <a:latin typeface="Arial" charset="0"/>
            </a:endParaRPr>
          </a:p>
          <a:p>
            <a:pPr marL="228600" indent="-228600" eaLnBrk="1" hangingPunct="1">
              <a:lnSpc>
                <a:spcPct val="90000"/>
              </a:lnSpc>
            </a:pPr>
            <a:r>
              <a:rPr lang="en-US" i="1">
                <a:latin typeface="Arial" charset="0"/>
              </a:rPr>
              <a:t>[click to review text]</a:t>
            </a:r>
          </a:p>
          <a:p>
            <a:pPr marL="228600" indent="-228600" eaLnBrk="1" hangingPunct="1">
              <a:lnSpc>
                <a:spcPct val="90000"/>
              </a:lnSpc>
            </a:pPr>
            <a:endParaRPr lang="en-US">
              <a:latin typeface="Arial" charset="0"/>
            </a:endParaRPr>
          </a:p>
          <a:p>
            <a:pPr marL="228600" indent="-228600" eaLnBrk="1" hangingPunct="1">
              <a:lnSpc>
                <a:spcPct val="90000"/>
              </a:lnSpc>
            </a:pPr>
            <a:r>
              <a:rPr lang="en-US" b="1">
                <a:latin typeface="Arial" charset="0"/>
              </a:rPr>
              <a:t>Judicial independence</a:t>
            </a:r>
            <a:r>
              <a:rPr lang="en-US">
                <a:latin typeface="Arial" charset="0"/>
              </a:rPr>
              <a:t> is a fourth important principle on which the US Constitution is based. Judicial independence is the freedom of the judiciary from undue or improper influence or pressure, whether from other branches of government, politics, public opinion, litigants, or other sources. </a:t>
            </a:r>
          </a:p>
          <a:p>
            <a:pPr marL="228600" indent="-228600" eaLnBrk="1" hangingPunct="1">
              <a:lnSpc>
                <a:spcPct val="90000"/>
              </a:lnSpc>
            </a:pPr>
            <a:endParaRPr lang="en-US">
              <a:latin typeface="Arial" charset="0"/>
            </a:endParaRPr>
          </a:p>
          <a:p>
            <a:pPr marL="228600" indent="-228600" eaLnBrk="1" hangingPunct="1">
              <a:lnSpc>
                <a:spcPct val="90000"/>
              </a:lnSpc>
            </a:pPr>
            <a:r>
              <a:rPr lang="en-US">
                <a:latin typeface="Arial" charset="0"/>
              </a:rPr>
              <a:t>Judicial independence generally consists of two kinds: (1) </a:t>
            </a:r>
            <a:r>
              <a:rPr lang="ja-JP" altLang="en-US">
                <a:latin typeface="Arial" charset="0"/>
              </a:rPr>
              <a:t>“</a:t>
            </a:r>
            <a:r>
              <a:rPr lang="en-US" altLang="ja-JP">
                <a:latin typeface="Arial" charset="0"/>
              </a:rPr>
              <a:t>decisional</a:t>
            </a:r>
            <a:r>
              <a:rPr lang="ja-JP" altLang="en-US">
                <a:latin typeface="Arial" charset="0"/>
              </a:rPr>
              <a:t>”</a:t>
            </a:r>
            <a:r>
              <a:rPr lang="en-US" altLang="ja-JP">
                <a:latin typeface="Arial" charset="0"/>
              </a:rPr>
              <a:t> independence referring to the independence of individual judges in deciding issues before them, and; (2) </a:t>
            </a:r>
            <a:r>
              <a:rPr lang="ja-JP" altLang="en-US">
                <a:latin typeface="Arial" charset="0"/>
              </a:rPr>
              <a:t>“</a:t>
            </a:r>
            <a:r>
              <a:rPr lang="en-US" altLang="ja-JP">
                <a:latin typeface="Arial" charset="0"/>
              </a:rPr>
              <a:t>institutional</a:t>
            </a:r>
            <a:r>
              <a:rPr lang="ja-JP" altLang="en-US">
                <a:latin typeface="Arial" charset="0"/>
              </a:rPr>
              <a:t>”</a:t>
            </a:r>
            <a:r>
              <a:rPr lang="en-US" altLang="ja-JP">
                <a:latin typeface="Arial" charset="0"/>
              </a:rPr>
              <a:t> independence referring to the independence of the court or judicial branch in governing and managing its own affairs.</a:t>
            </a:r>
          </a:p>
          <a:p>
            <a:pPr marL="228600" indent="-228600" eaLnBrk="1" hangingPunct="1">
              <a:lnSpc>
                <a:spcPct val="90000"/>
              </a:lnSpc>
            </a:pPr>
            <a:endParaRPr 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11325611-978B-4FE2-81D1-1741DB18B4A0}" type="slidenum">
              <a:rPr lang="en-US"/>
              <a:pPr/>
              <a:t>25</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eaLnBrk="1" hangingPunct="1"/>
            <a:r>
              <a:rPr lang="en-US" smtClean="0">
                <a:latin typeface="Arial" charset="0"/>
              </a:rPr>
              <a:t>The court can potentially make a great impact on your life and in society, imagine that you are one of these individuals.</a:t>
            </a:r>
          </a:p>
          <a:p>
            <a:pPr eaLnBrk="1" hangingPunct="1"/>
            <a:r>
              <a:rPr lang="en-US" i="1" smtClean="0">
                <a:latin typeface="Arial" charset="0"/>
              </a:rPr>
              <a:t>[click to play movie, then click after movie ends to advance the slide]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7A4C27F3-FE0B-49D8-9546-ABDD08D92776}" type="slidenum">
              <a:rPr lang="en-US"/>
              <a:pPr/>
              <a:t>26</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pPr marL="228600" indent="-228600" eaLnBrk="1" hangingPunct="1">
              <a:lnSpc>
                <a:spcPct val="90000"/>
              </a:lnSpc>
            </a:pPr>
            <a:r>
              <a:rPr lang="en-US" smtClean="0">
                <a:latin typeface="Arial" charset="0"/>
              </a:rPr>
              <a:t>Judicial Impartiality allows courts to fairly operate even when the other branches of government, influential groups of people, political parties, and other forces disagree with the law and constitution. As the video showed, no matter how other people view you, judges must view all people as equal according to the law. </a:t>
            </a:r>
          </a:p>
          <a:p>
            <a:pPr marL="228600" indent="-228600" eaLnBrk="1" hangingPunct="1">
              <a:lnSpc>
                <a:spcPct val="90000"/>
              </a:lnSpc>
            </a:pPr>
            <a:endParaRPr lang="en-US" i="1" smtClean="0">
              <a:latin typeface="Arial" charset="0"/>
            </a:endParaRPr>
          </a:p>
          <a:p>
            <a:pPr marL="228600" indent="-228600" eaLnBrk="1" hangingPunct="1">
              <a:lnSpc>
                <a:spcPct val="90000"/>
              </a:lnSpc>
            </a:pPr>
            <a:r>
              <a:rPr lang="en-US" i="1" smtClean="0">
                <a:latin typeface="Arial" charset="0"/>
              </a:rPr>
              <a:t>[click to advance text]</a:t>
            </a:r>
          </a:p>
          <a:p>
            <a:pPr marL="228600" indent="-228600" eaLnBrk="1" hangingPunct="1">
              <a:lnSpc>
                <a:spcPct val="90000"/>
              </a:lnSpc>
            </a:pPr>
            <a:endParaRPr lang="en-US" smtClean="0">
              <a:latin typeface="Arial" charset="0"/>
            </a:endParaRPr>
          </a:p>
          <a:p>
            <a:pPr marL="228600" indent="-228600" eaLnBrk="1" hangingPunct="1">
              <a:lnSpc>
                <a:spcPct val="90000"/>
              </a:lnSpc>
            </a:pPr>
            <a:endParaRPr 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lvl1pPr defTabSz="958850" eaLnBrk="0" hangingPunct="0">
              <a:defRPr sz="3600" b="1">
                <a:solidFill>
                  <a:schemeClr val="bg1"/>
                </a:solidFill>
                <a:latin typeface="Times New Roman" charset="0"/>
                <a:ea typeface="ＭＳ Ｐゴシック" charset="0"/>
                <a:cs typeface="ＭＳ Ｐゴシック" charset="0"/>
              </a:defRPr>
            </a:lvl1pPr>
            <a:lvl2pPr marL="742950" indent="-285750" defTabSz="958850" eaLnBrk="0" hangingPunct="0">
              <a:defRPr sz="3600" b="1">
                <a:solidFill>
                  <a:schemeClr val="bg1"/>
                </a:solidFill>
                <a:latin typeface="Times New Roman" charset="0"/>
                <a:ea typeface="ＭＳ Ｐゴシック" charset="0"/>
              </a:defRPr>
            </a:lvl2pPr>
            <a:lvl3pPr marL="1143000" indent="-228600" defTabSz="958850" eaLnBrk="0" hangingPunct="0">
              <a:defRPr sz="3600" b="1">
                <a:solidFill>
                  <a:schemeClr val="bg1"/>
                </a:solidFill>
                <a:latin typeface="Times New Roman" charset="0"/>
                <a:ea typeface="ＭＳ Ｐゴシック" charset="0"/>
              </a:defRPr>
            </a:lvl3pPr>
            <a:lvl4pPr marL="1600200" indent="-228600" defTabSz="958850" eaLnBrk="0" hangingPunct="0">
              <a:defRPr sz="3600" b="1">
                <a:solidFill>
                  <a:schemeClr val="bg1"/>
                </a:solidFill>
                <a:latin typeface="Times New Roman" charset="0"/>
                <a:ea typeface="ＭＳ Ｐゴシック" charset="0"/>
              </a:defRPr>
            </a:lvl4pPr>
            <a:lvl5pPr marL="2057400" indent="-228600" defTabSz="958850" eaLnBrk="0" hangingPunct="0">
              <a:defRPr sz="3600" b="1">
                <a:solidFill>
                  <a:schemeClr val="bg1"/>
                </a:solidFill>
                <a:latin typeface="Times New Roman" charset="0"/>
                <a:ea typeface="ＭＳ Ｐゴシック" charset="0"/>
              </a:defRPr>
            </a:lvl5pPr>
            <a:lvl6pPr marL="2514600" indent="-228600" defTabSz="958850" eaLnBrk="0" fontAlgn="base" hangingPunct="0">
              <a:spcBef>
                <a:spcPct val="0"/>
              </a:spcBef>
              <a:spcAft>
                <a:spcPct val="0"/>
              </a:spcAft>
              <a:defRPr sz="3600" b="1">
                <a:solidFill>
                  <a:schemeClr val="bg1"/>
                </a:solidFill>
                <a:latin typeface="Times New Roman" charset="0"/>
                <a:ea typeface="ＭＳ Ｐゴシック" charset="0"/>
              </a:defRPr>
            </a:lvl6pPr>
            <a:lvl7pPr marL="2971800" indent="-228600" defTabSz="958850" eaLnBrk="0" fontAlgn="base" hangingPunct="0">
              <a:spcBef>
                <a:spcPct val="0"/>
              </a:spcBef>
              <a:spcAft>
                <a:spcPct val="0"/>
              </a:spcAft>
              <a:defRPr sz="3600" b="1">
                <a:solidFill>
                  <a:schemeClr val="bg1"/>
                </a:solidFill>
                <a:latin typeface="Times New Roman" charset="0"/>
                <a:ea typeface="ＭＳ Ｐゴシック" charset="0"/>
              </a:defRPr>
            </a:lvl7pPr>
            <a:lvl8pPr marL="3429000" indent="-228600" defTabSz="958850" eaLnBrk="0" fontAlgn="base" hangingPunct="0">
              <a:spcBef>
                <a:spcPct val="0"/>
              </a:spcBef>
              <a:spcAft>
                <a:spcPct val="0"/>
              </a:spcAft>
              <a:defRPr sz="3600" b="1">
                <a:solidFill>
                  <a:schemeClr val="bg1"/>
                </a:solidFill>
                <a:latin typeface="Times New Roman" charset="0"/>
                <a:ea typeface="ＭＳ Ｐゴシック" charset="0"/>
              </a:defRPr>
            </a:lvl8pPr>
            <a:lvl9pPr marL="3886200" indent="-228600" defTabSz="958850" eaLnBrk="0" fontAlgn="base" hangingPunct="0">
              <a:spcBef>
                <a:spcPct val="0"/>
              </a:spcBef>
              <a:spcAft>
                <a:spcPct val="0"/>
              </a:spcAft>
              <a:defRPr sz="3600" b="1">
                <a:solidFill>
                  <a:schemeClr val="bg1"/>
                </a:solidFill>
                <a:latin typeface="Times New Roman" charset="0"/>
                <a:ea typeface="ＭＳ Ｐゴシック" charset="0"/>
              </a:defRPr>
            </a:lvl9pPr>
          </a:lstStyle>
          <a:p>
            <a:pPr eaLnBrk="1" hangingPunct="1"/>
            <a:fld id="{8BF78FFF-9AD2-374C-9C04-AF363FE9F646}" type="slidenum">
              <a:rPr lang="en-US" sz="1200" b="0">
                <a:solidFill>
                  <a:schemeClr val="tx1"/>
                </a:solidFill>
              </a:rPr>
              <a:pPr eaLnBrk="1" hangingPunct="1"/>
              <a:t>27</a:t>
            </a:fld>
            <a:endParaRPr lang="en-US" sz="1200" b="0">
              <a:solidFill>
                <a:schemeClr val="tx1"/>
              </a:solidFill>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pPr eaLnBrk="1" hangingPunct="1"/>
            <a:r>
              <a:rPr lang="en-US" i="1">
                <a:latin typeface="Arial" charset="0"/>
              </a:rPr>
              <a:t>[click to advance and review BODY text] </a:t>
            </a:r>
          </a:p>
          <a:p>
            <a:pPr eaLnBrk="1" hangingPunct="1"/>
            <a:endParaRPr lang="en-US" i="1">
              <a:latin typeface="Arial" charset="0"/>
            </a:endParaRPr>
          </a:p>
          <a:p>
            <a:pPr eaLnBrk="1" hangingPunct="1"/>
            <a:r>
              <a:rPr lang="en-US">
                <a:latin typeface="Arial" charset="0"/>
              </a:rPr>
              <a:t>Segregated schools broke the constitutional guarantee of equal protection of all citizens under the law.</a:t>
            </a:r>
          </a:p>
          <a:p>
            <a:pPr eaLnBrk="1" hangingPunct="1"/>
            <a:endParaRPr lang="en-US">
              <a:latin typeface="Arial" charset="0"/>
            </a:endParaRPr>
          </a:p>
          <a:p>
            <a:pPr eaLnBrk="1" hangingPunct="1"/>
            <a:r>
              <a:rPr lang="en-US">
                <a:latin typeface="Arial" charset="0"/>
              </a:rPr>
              <a:t>Because the Judiciary did not rely on the desires of voters in their decision, the law was overturned and now all of you are free to socialize with your friends, no matter what color their skin is. </a:t>
            </a:r>
          </a:p>
          <a:p>
            <a:pPr eaLnBrk="1" hangingPunct="1"/>
            <a:r>
              <a:rPr lang="en-US">
                <a:latin typeface="Arial" charset="0"/>
              </a:rPr>
              <a:t> </a:t>
            </a:r>
          </a:p>
          <a:p>
            <a:pPr lvl="1" eaLnBrk="1" hangingPunct="1">
              <a:spcBef>
                <a:spcPct val="0"/>
              </a:spcBef>
              <a:spcAft>
                <a:spcPct val="20000"/>
              </a:spcAft>
              <a:buFont typeface="Wingdings" charset="0"/>
              <a:buNone/>
            </a:pPr>
            <a:endParaRPr lang="en-US" i="1">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3C993FCE-0B35-4B90-81A7-26414FDF113D}" type="slidenum">
              <a:rPr lang="en-US"/>
              <a:pPr/>
              <a:t>28</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r>
              <a:rPr lang="en-US" smtClean="0">
                <a:latin typeface="Arial" charset="0"/>
              </a:rPr>
              <a:t>As mentioned before, Judicial independence does not mean judges can do whatever they want</a:t>
            </a:r>
          </a:p>
          <a:p>
            <a:pPr eaLnBrk="1" hangingPunct="1"/>
            <a:endParaRPr lang="en-US" b="1" smtClean="0"/>
          </a:p>
          <a:p>
            <a:pPr eaLnBrk="1" hangingPunct="1"/>
            <a:endParaRPr lang="en-US" i="1"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8F9EA115-737D-40E1-8577-E525A65B90E5}" type="slidenum">
              <a:rPr lang="en-US"/>
              <a:pPr/>
              <a:t>29</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pPr eaLnBrk="1" hangingPunct="1"/>
            <a:r>
              <a:rPr lang="en-US" i="1" smtClean="0">
                <a:latin typeface="Arial" charset="0"/>
              </a:rPr>
              <a:t>[If audience is restless only read through the slide and the bold note below]</a:t>
            </a:r>
          </a:p>
          <a:p>
            <a:pPr eaLnBrk="1" hangingPunct="1"/>
            <a:r>
              <a:rPr lang="en-US" smtClean="0">
                <a:latin typeface="Arial" charset="0"/>
              </a:rPr>
              <a:t>These principles (the rule of law, separation of powers, checks and balances, judicial independence) became embedded in the various state constitutions as well as in the US Constitution. Thus, the basic roles of the courts, whether federal or state, are the same.   </a:t>
            </a:r>
            <a:r>
              <a:rPr lang="en-US" i="1" smtClean="0">
                <a:latin typeface="Arial" charset="0"/>
              </a:rPr>
              <a:t>[Click to Advance text]</a:t>
            </a:r>
          </a:p>
          <a:p>
            <a:pPr eaLnBrk="1" hangingPunct="1"/>
            <a:r>
              <a:rPr lang="en-US" smtClean="0">
                <a:latin typeface="Arial" charset="0"/>
              </a:rPr>
              <a:t>The court interprets the laws but does not write them. The only laws that the courts make are the rules for the operation of the court.</a:t>
            </a:r>
          </a:p>
          <a:p>
            <a:pPr eaLnBrk="1" hangingPunct="1"/>
            <a:r>
              <a:rPr lang="en-US" smtClean="0">
                <a:latin typeface="Arial" charset="0"/>
              </a:rPr>
              <a:t>Courts do not write the laws, or decide cases in accord with their personal preferences. Courts perform the judicial function only when presented with a real dispute between litigants.  Courts do not try to correct problems on their own initiative and do not decide hypothetical disputes.</a:t>
            </a:r>
          </a:p>
          <a:p>
            <a:pPr eaLnBrk="1" hangingPunct="1"/>
            <a:r>
              <a:rPr lang="en-US" b="1" smtClean="0">
                <a:latin typeface="Arial" charset="0"/>
              </a:rPr>
              <a:t>Many members of the public have a misperception about these points.  Judges actually are called upon to make decisions that go against their personal views if that is what the law requires.  This concept is counterintuitive since many court opponents argue that judges are simply deciding cases based upon their own personal views.  While judges, like all folks, are not perfect, the overwhelming majority take this charge very seriously.  The courage to make the right decision based upon the law and the Constitutions, even in the presence of partisan interest and public clamor, is, perhaps, the most respected shared value among judicial colleagues. [Advance]</a:t>
            </a:r>
          </a:p>
          <a:p>
            <a:pPr eaLnBrk="1" hangingPunct="1"/>
            <a:endParaRPr lang="en-US" i="1"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EF998E26-8F59-4139-A32A-38A997D056BE}" type="slidenum">
              <a:rPr lang="en-US"/>
              <a:pPr/>
              <a:t>3</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eaLnBrk="1" hangingPunct="1"/>
            <a:r>
              <a:rPr lang="en-US" smtClean="0">
                <a:latin typeface="Arial" charset="0"/>
              </a:rPr>
              <a:t>One of the most important principles behind the courts and government is the </a:t>
            </a:r>
            <a:r>
              <a:rPr lang="en-US" b="1" smtClean="0">
                <a:latin typeface="Arial" charset="0"/>
              </a:rPr>
              <a:t>rule of law</a:t>
            </a:r>
            <a:r>
              <a:rPr lang="en-US" smtClean="0">
                <a:latin typeface="Arial" charset="0"/>
              </a:rPr>
              <a:t>. </a:t>
            </a:r>
          </a:p>
          <a:p>
            <a:pPr eaLnBrk="1" hangingPunct="1"/>
            <a:endParaRPr lang="en-US" i="1" smtClean="0">
              <a:latin typeface="Arial" charset="0"/>
            </a:endParaRPr>
          </a:p>
          <a:p>
            <a:pPr eaLnBrk="1" hangingPunct="1"/>
            <a:r>
              <a:rPr lang="en-US" smtClean="0">
                <a:latin typeface="Arial" charset="0"/>
              </a:rPr>
              <a:t>The rule of law is the concept by which the equality of all citizens can be protected because under the rule of law</a:t>
            </a:r>
          </a:p>
          <a:p>
            <a:pPr eaLnBrk="1" hangingPunct="1"/>
            <a:r>
              <a:rPr lang="en-US" i="1" smtClean="0">
                <a:latin typeface="Arial" charset="0"/>
              </a:rPr>
              <a:t>[Review text on slide and elaborate]</a:t>
            </a:r>
          </a:p>
          <a:p>
            <a:pPr eaLnBrk="1" hangingPunct="1"/>
            <a:endParaRPr lang="en-US" smtClean="0">
              <a:latin typeface="Arial" charset="0"/>
            </a:endParaRPr>
          </a:p>
          <a:p>
            <a:pPr eaLnBrk="1" hangingPunct="1"/>
            <a:r>
              <a:rPr lang="en-US" smtClean="0">
                <a:latin typeface="Arial" charset="0"/>
              </a:rPr>
              <a:t>I’ll need 2 volunteers to demonstrate an example of this ideal.</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41044D64-39D2-40EA-AAB6-8FBA6437021B}" type="slidenum">
              <a:rPr lang="en-US"/>
              <a:pPr/>
              <a:t>30</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pPr eaLnBrk="1" hangingPunct="1"/>
            <a:r>
              <a:rPr lang="en-US" smtClean="0">
                <a:latin typeface="Arial" charset="0"/>
              </a:rPr>
              <a:t>Judge’s are subject to disciple for wrongdoing, just as students are. </a:t>
            </a:r>
          </a:p>
          <a:p>
            <a:pPr eaLnBrk="1" hangingPunct="1"/>
            <a:endParaRPr lang="en-US" smtClean="0">
              <a:latin typeface="Arial" charset="0"/>
            </a:endParaRPr>
          </a:p>
          <a:p>
            <a:pPr eaLnBrk="1" hangingPunct="1"/>
            <a:r>
              <a:rPr lang="en-US" i="1" smtClean="0">
                <a:latin typeface="Arial" charset="0"/>
              </a:rPr>
              <a:t>[Advance]</a:t>
            </a:r>
          </a:p>
          <a:p>
            <a:pPr eaLnBrk="1" hangingPunct="1"/>
            <a:r>
              <a:rPr lang="en-US" smtClean="0">
                <a:latin typeface="Arial" charset="0"/>
              </a:rPr>
              <a:t>If dissatisfied, a litigant in a civil case or a defendant in a criminal case can have the case reviewed by a higher court.</a:t>
            </a:r>
          </a:p>
          <a:p>
            <a:pPr eaLnBrk="1" hangingPunct="1"/>
            <a:r>
              <a:rPr lang="en-US" smtClean="0">
                <a:latin typeface="Arial" charset="0"/>
              </a:rPr>
              <a:t>This is like instant replay, the reviewer must see clear and convincing reason to reverse the prior judgement.</a:t>
            </a:r>
          </a:p>
          <a:p>
            <a:pPr eaLnBrk="1" hangingPunct="1"/>
            <a:endParaRPr lang="en-US" smtClean="0">
              <a:latin typeface="Arial" charset="0"/>
            </a:endParaRPr>
          </a:p>
          <a:p>
            <a:pPr eaLnBrk="1" hangingPunct="1"/>
            <a:r>
              <a:rPr lang="en-US" i="1" smtClean="0">
                <a:latin typeface="Arial" charset="0"/>
              </a:rPr>
              <a:t>[Advance]</a:t>
            </a:r>
          </a:p>
          <a:p>
            <a:pPr eaLnBrk="1" hangingPunct="1"/>
            <a:r>
              <a:rPr lang="en-US" smtClean="0">
                <a:latin typeface="Arial" charset="0"/>
              </a:rPr>
              <a:t>Judges are subject to discipline for misconduct through a process guided by the Commission on Judicial Performance.</a:t>
            </a:r>
          </a:p>
          <a:p>
            <a:pPr eaLnBrk="1" hangingPunct="1"/>
            <a:endParaRPr 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559D9822-4926-4271-B50D-8A28CAA584A4}" type="slidenum">
              <a:rPr lang="en-US"/>
              <a:pPr/>
              <a:t>31</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pPr eaLnBrk="1" hangingPunct="1"/>
            <a:r>
              <a:rPr lang="en-US" smtClean="0">
                <a:latin typeface="Arial" charset="0"/>
              </a:rPr>
              <a:t>I hope you all understand why the Rule of Law and an impartial judiciary are important, without it our court could look like this</a:t>
            </a:r>
            <a:r>
              <a:rPr lang="en-US" smtClean="0">
                <a:latin typeface="Times New Roman"/>
              </a:rPr>
              <a:t>…</a:t>
            </a:r>
            <a:r>
              <a:rPr lang="en-US" smtClean="0">
                <a:latin typeface="Arial" charset="0"/>
              </a:rPr>
              <a:t> </a:t>
            </a:r>
          </a:p>
          <a:p>
            <a:pPr eaLnBrk="1" hangingPunct="1"/>
            <a:r>
              <a:rPr lang="en-US" i="1" smtClean="0">
                <a:latin typeface="Arial" charset="0"/>
              </a:rPr>
              <a:t>[click to play movie, then ask questions on the following slide to engage students]</a:t>
            </a:r>
          </a:p>
          <a:p>
            <a:pPr eaLnBrk="1" hangingPunct="1"/>
            <a:endParaRPr 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4141788" y="9118600"/>
            <a:ext cx="3171825" cy="481013"/>
          </a:xfrm>
          <a:prstGeom prst="rect">
            <a:avLst/>
          </a:prstGeom>
          <a:noFill/>
          <a:ln w="9525">
            <a:noFill/>
            <a:miter lim="800000"/>
            <a:headEnd/>
            <a:tailEnd/>
          </a:ln>
        </p:spPr>
        <p:txBody>
          <a:bodyPr lIns="95962" tIns="47981" rIns="95962" bIns="47981" anchor="b"/>
          <a:lstStyle/>
          <a:p>
            <a:pPr algn="r" defTabSz="958850"/>
            <a:fld id="{7EFB8A31-A7CD-4CA7-8145-D5122B55A024}" type="slidenum">
              <a:rPr lang="en-US" sz="1200" b="0">
                <a:solidFill>
                  <a:schemeClr val="tx1"/>
                </a:solidFill>
              </a:rPr>
              <a:pPr algn="r" defTabSz="958850"/>
              <a:t>32</a:t>
            </a:fld>
            <a:endParaRPr lang="en-US" sz="1200" b="0">
              <a:solidFill>
                <a:schemeClr val="tx1"/>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p:txBody>
          <a:bodyPr/>
          <a:lstStyle/>
          <a:p>
            <a:pPr eaLnBrk="1" hangingPunct="1"/>
            <a:r>
              <a:rPr lang="en-US" i="1" smtClean="0">
                <a:latin typeface="Arial" charset="0"/>
              </a:rPr>
              <a:t>[Try to engage the students in dialogue by asking these questions]</a:t>
            </a:r>
          </a:p>
          <a:p>
            <a:pPr eaLnBrk="1" hangingPunct="1"/>
            <a:endParaRPr lang="en-US" smtClean="0">
              <a:latin typeface="Arial" charset="0"/>
            </a:endParaRPr>
          </a:p>
          <a:p>
            <a:pPr eaLnBrk="1" hangingPunct="1"/>
            <a:r>
              <a:rPr lang="en-US" smtClean="0">
                <a:latin typeface="Arial" charset="0"/>
              </a:rPr>
              <a:t>The rule of law and impartial judges are important foundations of our government. Without the protections of jury trials under the rule of law, and an impartial judges, government officials could have the authority to decide in this way. Society would break down into chaos</a:t>
            </a:r>
          </a:p>
          <a:p>
            <a:pPr eaLnBrk="1" hangingPunct="1"/>
            <a:endParaRPr lang="en-US" i="1" smtClean="0">
              <a:latin typeface="Arial" charset="0"/>
            </a:endParaRPr>
          </a:p>
          <a:p>
            <a:pPr eaLnBrk="1" hangingPunct="1"/>
            <a:r>
              <a:rPr lang="en-US" smtClean="0">
                <a:latin typeface="Arial" charset="0"/>
              </a:rPr>
              <a:t>I want to leave you with this message</a:t>
            </a:r>
            <a:r>
              <a:rPr lang="en-US" smtClean="0">
                <a:latin typeface="Times New Roman"/>
              </a:rPr>
              <a:t>…</a:t>
            </a:r>
            <a:r>
              <a:rPr lang="en-US" smtClean="0">
                <a:latin typeface="Arial" charset="0"/>
              </a:rPr>
              <a:t> </a:t>
            </a:r>
            <a:r>
              <a:rPr lang="en-US" i="1" smtClean="0">
                <a:latin typeface="Arial" charset="0"/>
              </a:rPr>
              <a:t>[click to advance to next slide]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770E58F0-6397-4B1E-994B-7E495003977C}" type="slidenum">
              <a:rPr lang="en-US"/>
              <a:pPr/>
              <a:t>33</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pPr eaLnBrk="1" hangingPunct="1"/>
            <a:r>
              <a:rPr lang="en-US" smtClean="0">
                <a:latin typeface="Arial" charset="0"/>
              </a:rPr>
              <a:t>Ladies and Gentlemen,</a:t>
            </a:r>
          </a:p>
          <a:p>
            <a:pPr eaLnBrk="1" hangingPunct="1"/>
            <a:r>
              <a:rPr lang="en-US" smtClean="0">
                <a:latin typeface="Arial" charset="0"/>
              </a:rPr>
              <a:t> </a:t>
            </a:r>
          </a:p>
          <a:p>
            <a:pPr eaLnBrk="1" hangingPunct="1"/>
            <a:r>
              <a:rPr lang="en-US" smtClean="0">
                <a:latin typeface="Arial" charset="0"/>
              </a:rPr>
              <a:t>All of you know that the United States is involved in a wars overseas.  Although there is tremendous disagreement over the merits of the wars themselves, I think we can all agree that we have hundreds of thousands of brave American men and women who have sacrificed a year or more of their lives and who every day risk being killed or severely injured in service to their country.  </a:t>
            </a:r>
          </a:p>
          <a:p>
            <a:pPr eaLnBrk="1" hangingPunct="1"/>
            <a:endParaRPr lang="en-US" smtClean="0">
              <a:latin typeface="Arial" charset="0"/>
            </a:endParaRPr>
          </a:p>
          <a:p>
            <a:pPr eaLnBrk="1" hangingPunct="1"/>
            <a:r>
              <a:rPr lang="en-US" smtClean="0">
                <a:latin typeface="Arial" charset="0"/>
              </a:rPr>
              <a:t>The very least that we can do here in America is to ensure that when these soldiers come home, and we hope that every single one does come home safely, that they will return to a country that still has an impartial and independent judiciary protecting the freedoms of all Americans; that, while they were gone, we fought to prevent private interests groups from taking over, from co-opting, from destroying our justice system; that, when they return, they will have a country and government here worth saving. </a:t>
            </a:r>
          </a:p>
          <a:p>
            <a:pPr eaLnBrk="1" hangingPunct="1"/>
            <a:r>
              <a:rPr lang="en-US" smtClean="0">
                <a:latin typeface="Arial" charset="0"/>
              </a:rPr>
              <a:t> </a:t>
            </a:r>
          </a:p>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smtClean="0">
                <a:latin typeface="Arial" charset="0"/>
              </a:rPr>
              <a:t>Now this game actually works with established rules and impartial judges, er I mean umpires.</a:t>
            </a:r>
          </a:p>
          <a:p>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smtClean="0">
                <a:latin typeface="Arial" charset="0"/>
              </a:rPr>
              <a:t>Now imagine we</a:t>
            </a:r>
            <a:r>
              <a:rPr lang="en-US" smtClean="0">
                <a:latin typeface="Times New Roman"/>
              </a:rPr>
              <a:t>’</a:t>
            </a:r>
            <a:r>
              <a:rPr lang="en-US" smtClean="0">
                <a:latin typeface="Arial" charset="0"/>
              </a:rPr>
              <a:t>re in a baseball park. You (2) are the umpire, and you (1) are up to bat and hit a home run straight out of that ballpark, through center field. </a:t>
            </a:r>
            <a:endParaRPr lang="en-US" i="1" smtClean="0">
              <a:latin typeface="Arial" charset="0"/>
            </a:endParaRPr>
          </a:p>
          <a:p>
            <a:r>
              <a:rPr lang="en-US" i="1" smtClean="0">
                <a:latin typeface="Arial" charset="0"/>
              </a:rPr>
              <a:t>[Click to play sound of batter hitting home run]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i="1" smtClean="0">
                <a:latin typeface="Arial" charset="0"/>
              </a:rPr>
              <a:t>Presenter:</a:t>
            </a:r>
            <a:r>
              <a:rPr lang="en-US" smtClean="0">
                <a:latin typeface="Arial" charset="0"/>
              </a:rPr>
              <a:t> Now, how do we know that our umpire here is mistaken? Well, because there are rules that define what a homerun is. </a:t>
            </a:r>
          </a:p>
          <a:p>
            <a:r>
              <a:rPr lang="en-US" smtClean="0">
                <a:latin typeface="Arial" charset="0"/>
              </a:rPr>
              <a:t>But what if there were no rules. If there were no rules then neither the umpire nor the batter would be right, the game would just break down into chaos. </a:t>
            </a:r>
          </a:p>
          <a:p>
            <a:endParaRPr lang="en-US" smtClean="0">
              <a:latin typeface="Arial" charset="0"/>
            </a:endParaRPr>
          </a:p>
          <a:p>
            <a:r>
              <a:rPr lang="en-US" smtClean="0">
                <a:latin typeface="Arial" charset="0"/>
              </a:rPr>
              <a:t>Just as this game can not be played fairly without established rules that everyone must follow, government can not be fair without established rules that everyone must follow.</a:t>
            </a:r>
          </a:p>
          <a:p>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E62AB9-676B-43A9-AE5D-5E332B92CC0F}" type="datetimeFigureOut">
              <a:rPr lang="en-US"/>
              <a:pPr/>
              <a:t>12/8/15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618C58-0B3A-46CB-9B1C-5C898E0D75E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B6A67C5-1713-4C44-9A4B-2186599CADE8}" type="datetimeFigureOut">
              <a:rPr lang="en-US"/>
              <a:pPr/>
              <a:t>12/8/15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891948-F449-43D7-8791-0D42941566A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7D609CF-CF77-4FAC-8DE2-EDE992CECE68}" type="datetimeFigureOut">
              <a:rPr lang="en-US"/>
              <a:pPr/>
              <a:t>12/8/15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BF3478-8042-4B31-832B-F0E75D864C57}"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001F0B3-F6B0-400B-9370-BCA4F5362D42}" type="datetimeFigureOut">
              <a:rPr lang="en-US"/>
              <a:pPr/>
              <a:t>12/8/15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0A34AEE-0075-454B-BB8F-676D4A19D5D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E8CC696-E563-4FC9-97EF-B00F4140C5EE}" type="datetimeFigureOut">
              <a:rPr lang="en-US"/>
              <a:pPr/>
              <a:t>12/8/15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552F453-FF2F-40F2-A1CD-838061FB4815}"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3464381-E05C-4D34-B2C6-35FB1A19E4CA}" type="datetimeFigureOut">
              <a:rPr lang="en-US"/>
              <a:pPr/>
              <a:t>12/8/15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E7D99BB-7B96-41B0-A2FD-0F9E1288EAD0}"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DFAD318-EFF3-4A84-BFC1-A27EEA852B9D}" type="datetimeFigureOut">
              <a:rPr lang="en-US"/>
              <a:pPr/>
              <a:t>12/8/15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0743B34-F166-481C-A096-4671B888AAD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122A6C0-0E37-4C56-A525-FA1E4F240364}" type="datetimeFigureOut">
              <a:rPr lang="en-US"/>
              <a:pPr/>
              <a:t>12/8/15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2E5D2B-E87D-438A-924C-B98BABE34C83}"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499B44E-0A57-4E54-BA46-3E2254A5F53E}" type="datetimeFigureOut">
              <a:rPr lang="en-US"/>
              <a:pPr/>
              <a:t>12/8/15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EC627D-9EFC-499D-9B9B-A78241251676}"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432315E-8FB4-4B6C-812B-EEBAE88642D6}" type="datetimeFigureOut">
              <a:rPr lang="en-US"/>
              <a:pPr/>
              <a:t>12/8/15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C69767-1814-42DB-952D-5987A5C22B15}"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1840958-9DAA-4FEB-AEA7-9C46B697D375}" type="datetimeFigureOut">
              <a:rPr lang="en-US"/>
              <a:pPr/>
              <a:t>12/8/15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B9DABF-9BDF-42B4-AD27-C74D8724EF5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Picture 10" descr="scales_of_justice_black_and_white"/>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152400"/>
            <a:ext cx="838200" cy="547688"/>
          </a:xfrm>
          <a:prstGeom prst="rect">
            <a:avLst/>
          </a:prstGeom>
          <a:noFill/>
          <a:ln w="9525">
            <a:noFill/>
            <a:miter lim="800000"/>
            <a:headEnd/>
            <a:tailEnd/>
          </a:ln>
        </p:spPr>
      </p:pic>
      <p:pic>
        <p:nvPicPr>
          <p:cNvPr id="1028" name="Picture 4" descr="pillar"/>
          <p:cNvPicPr>
            <a:picLocks noChangeAspect="1" noChangeArrowheads="1"/>
          </p:cNvPicPr>
          <p:nvPr userDrawn="1"/>
        </p:nvPicPr>
        <p:blipFill>
          <a:blip r:embed="rId15" cstate="print"/>
          <a:srcRect/>
          <a:stretch>
            <a:fillRect/>
          </a:stretch>
        </p:blipFill>
        <p:spPr bwMode="auto">
          <a:xfrm>
            <a:off x="76200" y="695325"/>
            <a:ext cx="958850" cy="6248400"/>
          </a:xfrm>
          <a:prstGeom prst="rect">
            <a:avLst/>
          </a:prstGeom>
          <a:noFill/>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21" r:id="rId12"/>
  </p:sldLayoutIdLst>
  <p:txStyles>
    <p:titleStyle>
      <a:lvl1pPr algn="ctr" rtl="0" eaLnBrk="0" fontAlgn="base" hangingPunct="0">
        <a:spcBef>
          <a:spcPct val="0"/>
        </a:spcBef>
        <a:spcAft>
          <a:spcPct val="0"/>
        </a:spcAft>
        <a:defRPr sz="4400">
          <a:solidFill>
            <a:srgbClr val="4D4D4D"/>
          </a:solidFill>
          <a:latin typeface="+mj-lt"/>
          <a:ea typeface="+mj-ea"/>
          <a:cs typeface="+mj-cs"/>
        </a:defRPr>
      </a:lvl1pPr>
      <a:lvl2pPr algn="ctr" rtl="0" eaLnBrk="0" fontAlgn="base" hangingPunct="0">
        <a:spcBef>
          <a:spcPct val="0"/>
        </a:spcBef>
        <a:spcAft>
          <a:spcPct val="0"/>
        </a:spcAft>
        <a:defRPr sz="4400">
          <a:solidFill>
            <a:srgbClr val="4D4D4D"/>
          </a:solidFill>
          <a:latin typeface="Calibri" pitchFamily="34" charset="0"/>
        </a:defRPr>
      </a:lvl2pPr>
      <a:lvl3pPr algn="ctr" rtl="0" eaLnBrk="0" fontAlgn="base" hangingPunct="0">
        <a:spcBef>
          <a:spcPct val="0"/>
        </a:spcBef>
        <a:spcAft>
          <a:spcPct val="0"/>
        </a:spcAft>
        <a:defRPr sz="4400">
          <a:solidFill>
            <a:srgbClr val="4D4D4D"/>
          </a:solidFill>
          <a:latin typeface="Calibri" pitchFamily="34" charset="0"/>
        </a:defRPr>
      </a:lvl3pPr>
      <a:lvl4pPr algn="ctr" rtl="0" eaLnBrk="0" fontAlgn="base" hangingPunct="0">
        <a:spcBef>
          <a:spcPct val="0"/>
        </a:spcBef>
        <a:spcAft>
          <a:spcPct val="0"/>
        </a:spcAft>
        <a:defRPr sz="4400">
          <a:solidFill>
            <a:srgbClr val="4D4D4D"/>
          </a:solidFill>
          <a:latin typeface="Calibri" pitchFamily="34" charset="0"/>
        </a:defRPr>
      </a:lvl4pPr>
      <a:lvl5pPr algn="ctr" rtl="0" eaLnBrk="0" fontAlgn="base" hangingPunct="0">
        <a:spcBef>
          <a:spcPct val="0"/>
        </a:spcBef>
        <a:spcAft>
          <a:spcPct val="0"/>
        </a:spcAft>
        <a:defRPr sz="4400">
          <a:solidFill>
            <a:srgbClr val="4D4D4D"/>
          </a:solidFill>
          <a:latin typeface="Calibri" pitchFamily="34" charset="0"/>
        </a:defRPr>
      </a:lvl5pPr>
      <a:lvl6pPr marL="457200" algn="ctr" rtl="0" fontAlgn="base">
        <a:spcBef>
          <a:spcPct val="0"/>
        </a:spcBef>
        <a:spcAft>
          <a:spcPct val="0"/>
        </a:spcAft>
        <a:defRPr sz="4400">
          <a:solidFill>
            <a:srgbClr val="4D4D4D"/>
          </a:solidFill>
          <a:latin typeface="Calibri" pitchFamily="34" charset="0"/>
        </a:defRPr>
      </a:lvl6pPr>
      <a:lvl7pPr marL="914400" algn="ctr" rtl="0" fontAlgn="base">
        <a:spcBef>
          <a:spcPct val="0"/>
        </a:spcBef>
        <a:spcAft>
          <a:spcPct val="0"/>
        </a:spcAft>
        <a:defRPr sz="4400">
          <a:solidFill>
            <a:srgbClr val="4D4D4D"/>
          </a:solidFill>
          <a:latin typeface="Calibri" pitchFamily="34" charset="0"/>
        </a:defRPr>
      </a:lvl7pPr>
      <a:lvl8pPr marL="1371600" algn="ctr" rtl="0" fontAlgn="base">
        <a:spcBef>
          <a:spcPct val="0"/>
        </a:spcBef>
        <a:spcAft>
          <a:spcPct val="0"/>
        </a:spcAft>
        <a:defRPr sz="4400">
          <a:solidFill>
            <a:srgbClr val="4D4D4D"/>
          </a:solidFill>
          <a:latin typeface="Calibri" pitchFamily="34" charset="0"/>
        </a:defRPr>
      </a:lvl8pPr>
      <a:lvl9pPr marL="1828800" algn="ctr" rtl="0" fontAlgn="base">
        <a:spcBef>
          <a:spcPct val="0"/>
        </a:spcBef>
        <a:spcAft>
          <a:spcPct val="0"/>
        </a:spcAft>
        <a:defRPr sz="4400">
          <a:solidFill>
            <a:srgbClr val="4D4D4D"/>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800">
          <a:solidFill>
            <a:srgbClr val="4D4D4D"/>
          </a:solidFill>
          <a:latin typeface="+mn-lt"/>
        </a:defRPr>
      </a:lvl2pPr>
      <a:lvl3pPr marL="1143000" indent="-228600" algn="l" rtl="0" eaLnBrk="0" fontAlgn="base" hangingPunct="0">
        <a:spcBef>
          <a:spcPct val="20000"/>
        </a:spcBef>
        <a:spcAft>
          <a:spcPct val="0"/>
        </a:spcAft>
        <a:buChar char="•"/>
        <a:defRPr sz="2400">
          <a:solidFill>
            <a:srgbClr val="4D4D4D"/>
          </a:solidFill>
          <a:latin typeface="+mn-lt"/>
        </a:defRPr>
      </a:lvl3pPr>
      <a:lvl4pPr marL="1600200" indent="-228600" algn="l" rtl="0" eaLnBrk="0" fontAlgn="base" hangingPunct="0">
        <a:spcBef>
          <a:spcPct val="20000"/>
        </a:spcBef>
        <a:spcAft>
          <a:spcPct val="0"/>
        </a:spcAft>
        <a:buChar char="–"/>
        <a:defRPr sz="2000">
          <a:solidFill>
            <a:srgbClr val="4D4D4D"/>
          </a:solidFill>
          <a:latin typeface="+mn-lt"/>
        </a:defRPr>
      </a:lvl4pPr>
      <a:lvl5pPr marL="2057400" indent="-228600" algn="l" rtl="0" eaLnBrk="0" fontAlgn="base" hangingPunct="0">
        <a:spcBef>
          <a:spcPct val="20000"/>
        </a:spcBef>
        <a:spcAft>
          <a:spcPct val="0"/>
        </a:spcAft>
        <a:buChar char="»"/>
        <a:defRPr sz="2000">
          <a:solidFill>
            <a:srgbClr val="4D4D4D"/>
          </a:solidFill>
          <a:latin typeface="+mn-lt"/>
        </a:defRPr>
      </a:lvl5pPr>
      <a:lvl6pPr marL="2514600" indent="-228600" algn="l" rtl="0" fontAlgn="base">
        <a:spcBef>
          <a:spcPct val="20000"/>
        </a:spcBef>
        <a:spcAft>
          <a:spcPct val="0"/>
        </a:spcAft>
        <a:buChar char="»"/>
        <a:defRPr sz="2000">
          <a:solidFill>
            <a:srgbClr val="4D4D4D"/>
          </a:solidFill>
          <a:latin typeface="+mn-lt"/>
        </a:defRPr>
      </a:lvl6pPr>
      <a:lvl7pPr marL="2971800" indent="-228600" algn="l" rtl="0" fontAlgn="base">
        <a:spcBef>
          <a:spcPct val="20000"/>
        </a:spcBef>
        <a:spcAft>
          <a:spcPct val="0"/>
        </a:spcAft>
        <a:buChar char="»"/>
        <a:defRPr sz="2000">
          <a:solidFill>
            <a:srgbClr val="4D4D4D"/>
          </a:solidFill>
          <a:latin typeface="+mn-lt"/>
        </a:defRPr>
      </a:lvl7pPr>
      <a:lvl8pPr marL="3429000" indent="-228600" algn="l" rtl="0" fontAlgn="base">
        <a:spcBef>
          <a:spcPct val="20000"/>
        </a:spcBef>
        <a:spcAft>
          <a:spcPct val="0"/>
        </a:spcAft>
        <a:buChar char="»"/>
        <a:defRPr sz="2000">
          <a:solidFill>
            <a:srgbClr val="4D4D4D"/>
          </a:solidFill>
          <a:latin typeface="+mn-lt"/>
        </a:defRPr>
      </a:lvl8pPr>
      <a:lvl9pPr marL="3886200" indent="-228600" algn="l" rtl="0" fontAlgn="base">
        <a:spcBef>
          <a:spcPct val="20000"/>
        </a:spcBef>
        <a:spcAft>
          <a:spcPct val="0"/>
        </a:spcAft>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13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charset="0"/>
              </a:defRPr>
            </a:lvl1pPr>
          </a:lstStyle>
          <a:p>
            <a:fld id="{2A44B4B3-57F0-417A-9AEA-7726AEE077ED}" type="datetimeFigureOut">
              <a:rPr lang="en-US"/>
              <a:pPr/>
              <a:t>12/8/15</a:t>
            </a:fld>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charset="0"/>
              </a:defRPr>
            </a:lvl1pPr>
          </a:lstStyle>
          <a:p>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fld id="{B0E1E51F-A013-4DAC-B686-22493BD4CC95}" type="slidenum">
              <a:rPr lang="en-US"/>
              <a:pPr/>
              <a:t>‹#›</a:t>
            </a:fld>
            <a:endParaRPr lang="en-US"/>
          </a:p>
        </p:txBody>
      </p:sp>
      <p:pic>
        <p:nvPicPr>
          <p:cNvPr id="101383" name="Picture 10" descr="scales_of_justice_black_and_white"/>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152400" y="152400"/>
            <a:ext cx="838200" cy="547688"/>
          </a:xfrm>
          <a:prstGeom prst="rect">
            <a:avLst/>
          </a:prstGeom>
          <a:noFill/>
          <a:ln w="9525">
            <a:noFill/>
            <a:miter lim="800000"/>
            <a:headEnd/>
            <a:tailEnd/>
          </a:ln>
        </p:spPr>
      </p:pic>
      <p:pic>
        <p:nvPicPr>
          <p:cNvPr id="101384" name="Picture 8" descr="pillar"/>
          <p:cNvPicPr>
            <a:picLocks noChangeAspect="1" noChangeArrowheads="1"/>
          </p:cNvPicPr>
          <p:nvPr userDrawn="1"/>
        </p:nvPicPr>
        <p:blipFill>
          <a:blip r:embed="rId14" cstate="print"/>
          <a:srcRect/>
          <a:stretch>
            <a:fillRect/>
          </a:stretch>
        </p:blipFill>
        <p:spPr bwMode="auto">
          <a:xfrm>
            <a:off x="76200" y="695325"/>
            <a:ext cx="958850" cy="6248400"/>
          </a:xfrm>
          <a:prstGeom prst="rect">
            <a:avLst/>
          </a:prstGeom>
          <a:noFill/>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Georgia" pitchFamily="18" charset="0"/>
        </a:defRPr>
      </a:lvl2pPr>
      <a:lvl3pPr algn="ctr" rtl="0" fontAlgn="base">
        <a:spcBef>
          <a:spcPct val="0"/>
        </a:spcBef>
        <a:spcAft>
          <a:spcPct val="0"/>
        </a:spcAft>
        <a:defRPr sz="4400">
          <a:solidFill>
            <a:schemeClr val="tx2"/>
          </a:solidFill>
          <a:latin typeface="Georgia" pitchFamily="18" charset="0"/>
        </a:defRPr>
      </a:lvl3pPr>
      <a:lvl4pPr algn="ctr" rtl="0" fontAlgn="base">
        <a:spcBef>
          <a:spcPct val="0"/>
        </a:spcBef>
        <a:spcAft>
          <a:spcPct val="0"/>
        </a:spcAft>
        <a:defRPr sz="4400">
          <a:solidFill>
            <a:schemeClr val="tx2"/>
          </a:solidFill>
          <a:latin typeface="Georgia" pitchFamily="18" charset="0"/>
        </a:defRPr>
      </a:lvl4pPr>
      <a:lvl5pPr algn="ctr" rtl="0" fontAlgn="base">
        <a:spcBef>
          <a:spcPct val="0"/>
        </a:spcBef>
        <a:spcAft>
          <a:spcPct val="0"/>
        </a:spcAft>
        <a:defRPr sz="4400">
          <a:solidFill>
            <a:schemeClr val="tx2"/>
          </a:solidFill>
          <a:latin typeface="Georgia" pitchFamily="18" charset="0"/>
        </a:defRPr>
      </a:lvl5pPr>
      <a:lvl6pPr marL="457200" algn="ctr" rtl="0" fontAlgn="base">
        <a:spcBef>
          <a:spcPct val="0"/>
        </a:spcBef>
        <a:spcAft>
          <a:spcPct val="0"/>
        </a:spcAft>
        <a:defRPr sz="4400">
          <a:solidFill>
            <a:schemeClr val="tx2"/>
          </a:solidFill>
          <a:latin typeface="Georgia" pitchFamily="18" charset="0"/>
        </a:defRPr>
      </a:lvl6pPr>
      <a:lvl7pPr marL="914400" algn="ctr" rtl="0" fontAlgn="base">
        <a:spcBef>
          <a:spcPct val="0"/>
        </a:spcBef>
        <a:spcAft>
          <a:spcPct val="0"/>
        </a:spcAft>
        <a:defRPr sz="4400">
          <a:solidFill>
            <a:schemeClr val="tx2"/>
          </a:solidFill>
          <a:latin typeface="Georgia" pitchFamily="18" charset="0"/>
        </a:defRPr>
      </a:lvl7pPr>
      <a:lvl8pPr marL="1371600" algn="ctr" rtl="0" fontAlgn="base">
        <a:spcBef>
          <a:spcPct val="0"/>
        </a:spcBef>
        <a:spcAft>
          <a:spcPct val="0"/>
        </a:spcAft>
        <a:defRPr sz="4400">
          <a:solidFill>
            <a:schemeClr val="tx2"/>
          </a:solidFill>
          <a:latin typeface="Georgia" pitchFamily="18" charset="0"/>
        </a:defRPr>
      </a:lvl8pPr>
      <a:lvl9pPr marL="1828800" algn="ctr" rtl="0" fontAlgn="base">
        <a:spcBef>
          <a:spcPct val="0"/>
        </a:spcBef>
        <a:spcAft>
          <a:spcPct val="0"/>
        </a:spcAft>
        <a:defRPr sz="4400">
          <a:solidFill>
            <a:schemeClr val="tx2"/>
          </a:solidFill>
          <a:latin typeface="Georgia"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microsoft.com/office/2007/relationships/media" Target="../media/media2.WAV"/><Relationship Id="rId4" Type="http://schemas.openxmlformats.org/officeDocument/2006/relationships/audio" Target="../media/media2.WAV"/><Relationship Id="rId5" Type="http://schemas.openxmlformats.org/officeDocument/2006/relationships/slideLayout" Target="../slideLayouts/slideLayout2.xml"/><Relationship Id="rId6" Type="http://schemas.openxmlformats.org/officeDocument/2006/relationships/notesSlide" Target="../notesSlides/notesSlide16.xml"/><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png"/><Relationship Id="rId1" Type="http://schemas.microsoft.com/office/2007/relationships/media" Target="../media/media3.WAV"/><Relationship Id="rId2" Type="http://schemas.openxmlformats.org/officeDocument/2006/relationships/audio" Target="../media/media3.WAV"/></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jpeg"/><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jpeg"/><Relationship Id="rId9"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5.xml"/><Relationship Id="rId5" Type="http://schemas.openxmlformats.org/officeDocument/2006/relationships/image" Target="../media/image23.png"/><Relationship Id="rId1" Type="http://schemas.microsoft.com/office/2007/relationships/media" Target="file:///\\sac79906es03\MCHdata\Shared_WorkArea\Impartial%2520Judiciary%2520Presentation\We're%2520All%2520Equal%2520Before%2520the%2520Law.wmv" TargetMode="External"/><Relationship Id="rId2" Type="http://schemas.openxmlformats.org/officeDocument/2006/relationships/video" Target="file:///\\sac79906es03\MCHdata\Shared_WorkArea\Impartial%2520Judiciary%2520Presentation\We're%2520All%2520Equal%2520Before%2520the%2520Law.wmv"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31.xml"/><Relationship Id="rId5" Type="http://schemas.openxmlformats.org/officeDocument/2006/relationships/image" Target="../media/image29.png"/><Relationship Id="rId1" Type="http://schemas.microsoft.com/office/2007/relationships/media" Target="file:///\\sac79906es03\MCHdata\Shared_WorkArea\Impartial%2520Judiciary%2520Presentation\The%2520Right%2520to%2520Trial.WMV" TargetMode="External"/><Relationship Id="rId2" Type="http://schemas.openxmlformats.org/officeDocument/2006/relationships/video" Target="file:///\\sac79906es03\MCHdata\Shared_WorkArea\Impartial%2520Judiciary%2520Presentation\The%2520Right%2520to%2520Trial.WMV"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microsoft.com/office/2007/relationships/media" Target="../media/media2.WAV"/><Relationship Id="rId4" Type="http://schemas.openxmlformats.org/officeDocument/2006/relationships/audio" Target="../media/media2.WAV"/><Relationship Id="rId5" Type="http://schemas.openxmlformats.org/officeDocument/2006/relationships/slideLayout" Target="../slideLayouts/slideLayout2.xml"/><Relationship Id="rId6" Type="http://schemas.openxmlformats.org/officeDocument/2006/relationships/notesSlide" Target="../notesSlides/notesSlide34.xml"/><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png"/><Relationship Id="rId1" Type="http://schemas.microsoft.com/office/2007/relationships/media" Target="../media/media3.WAV"/><Relationship Id="rId2" Type="http://schemas.openxmlformats.org/officeDocument/2006/relationships/audio" Target="../media/media3.WAV"/></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media" Target="../media/media2.WAV"/><Relationship Id="rId4" Type="http://schemas.openxmlformats.org/officeDocument/2006/relationships/audio" Target="../media/media2.WAV"/><Relationship Id="rId5" Type="http://schemas.openxmlformats.org/officeDocument/2006/relationships/slideLayout" Target="../slideLayouts/slideLayout14.xml"/><Relationship Id="rId6" Type="http://schemas.openxmlformats.org/officeDocument/2006/relationships/notesSlide" Target="../notesSlides/notesSlide4.xml"/><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png"/><Relationship Id="rId1" Type="http://schemas.microsoft.com/office/2007/relationships/media" Target="../media/media1.WAV"/><Relationship Id="rId2" Type="http://schemas.openxmlformats.org/officeDocument/2006/relationships/audio" Target="../media/media1.WAV"/></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4.jpeg"/><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5.jpeg"/><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6.jpe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5.jpeg"/><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6.jpeg"/><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Lady_Justice_60840"/>
          <p:cNvPicPr>
            <a:picLocks noChangeAspect="1" noChangeArrowheads="1"/>
          </p:cNvPicPr>
          <p:nvPr/>
        </p:nvPicPr>
        <p:blipFill>
          <a:blip r:embed="rId3" cstate="print">
            <a:lum bright="70000" contrast="-70000"/>
          </a:blip>
          <a:srcRect b="7423"/>
          <a:stretch>
            <a:fillRect/>
          </a:stretch>
        </p:blipFill>
        <p:spPr bwMode="auto">
          <a:xfrm>
            <a:off x="1905000" y="0"/>
            <a:ext cx="5554663" cy="6858000"/>
          </a:xfrm>
          <a:prstGeom prst="rect">
            <a:avLst/>
          </a:prstGeom>
          <a:noFill/>
          <a:ln w="9525">
            <a:noFill/>
            <a:miter lim="800000"/>
            <a:headEnd/>
            <a:tailEnd/>
          </a:ln>
        </p:spPr>
      </p:pic>
      <p:sp>
        <p:nvSpPr>
          <p:cNvPr id="15362" name="WordArt 4"/>
          <p:cNvSpPr>
            <a:spLocks noChangeArrowheads="1" noChangeShapeType="1" noTextEdit="1"/>
          </p:cNvSpPr>
          <p:nvPr/>
        </p:nvSpPr>
        <p:spPr bwMode="auto">
          <a:xfrm>
            <a:off x="1676400" y="1295400"/>
            <a:ext cx="6324600" cy="2311400"/>
          </a:xfrm>
          <a:prstGeom prst="rect">
            <a:avLst/>
          </a:prstGeom>
        </p:spPr>
        <p:txBody>
          <a:bodyPr wrap="none" fromWordArt="1">
            <a:prstTxWarp prst="textPlain">
              <a:avLst>
                <a:gd name="adj" fmla="val 50000"/>
              </a:avLst>
            </a:prstTxWarp>
          </a:bodyPr>
          <a:lstStyle/>
          <a:p>
            <a:pPr algn="ctr"/>
            <a:r>
              <a:rPr lang="en-US" kern="10" dirty="0">
                <a:ln w="9525">
                  <a:solidFill>
                    <a:schemeClr val="tx1"/>
                  </a:solidFill>
                  <a:round/>
                  <a:headEnd/>
                  <a:tailEnd/>
                </a:ln>
                <a:gradFill rotWithShape="1">
                  <a:gsLst>
                    <a:gs pos="0">
                      <a:srgbClr val="F0F0F0">
                        <a:alpha val="92998"/>
                      </a:srgbClr>
                    </a:gs>
                    <a:gs pos="100000">
                      <a:srgbClr val="F7C74F"/>
                    </a:gs>
                  </a:gsLst>
                  <a:path path="rect">
                    <a:fillToRect l="50000" t="50000" r="50000" b="50000"/>
                  </a:path>
                </a:gradFill>
                <a:effectLst>
                  <a:outerShdw dist="35921" dir="2700000" algn="ctr" rotWithShape="0">
                    <a:srgbClr val="C0C0C0">
                      <a:alpha val="79999"/>
                    </a:srgbClr>
                  </a:outerShdw>
                </a:effectLst>
                <a:latin typeface="Impact"/>
              </a:rPr>
              <a:t>The Importance of </a:t>
            </a:r>
            <a:endParaRPr lang="en-US" kern="10" dirty="0" smtClean="0">
              <a:ln w="9525">
                <a:solidFill>
                  <a:schemeClr val="tx1"/>
                </a:solidFill>
                <a:round/>
                <a:headEnd/>
                <a:tailEnd/>
              </a:ln>
              <a:gradFill rotWithShape="1">
                <a:gsLst>
                  <a:gs pos="0">
                    <a:srgbClr val="F0F0F0">
                      <a:alpha val="92998"/>
                    </a:srgbClr>
                  </a:gs>
                  <a:gs pos="100000">
                    <a:srgbClr val="F7C74F"/>
                  </a:gs>
                </a:gsLst>
                <a:path path="rect">
                  <a:fillToRect l="50000" t="50000" r="50000" b="50000"/>
                </a:path>
              </a:gradFill>
              <a:effectLst>
                <a:outerShdw dist="35921" dir="2700000" algn="ctr" rotWithShape="0">
                  <a:srgbClr val="C0C0C0">
                    <a:alpha val="79999"/>
                  </a:srgbClr>
                </a:outerShdw>
              </a:effectLst>
              <a:latin typeface="Impact"/>
            </a:endParaRPr>
          </a:p>
          <a:p>
            <a:pPr algn="ctr"/>
            <a:r>
              <a:rPr lang="en-US" kern="10" dirty="0" smtClean="0">
                <a:ln w="9525">
                  <a:solidFill>
                    <a:schemeClr val="tx1"/>
                  </a:solidFill>
                  <a:round/>
                  <a:headEnd/>
                  <a:tailEnd/>
                </a:ln>
                <a:gradFill rotWithShape="1">
                  <a:gsLst>
                    <a:gs pos="0">
                      <a:srgbClr val="F0F0F0">
                        <a:alpha val="92998"/>
                      </a:srgbClr>
                    </a:gs>
                    <a:gs pos="100000">
                      <a:srgbClr val="F7C74F"/>
                    </a:gs>
                  </a:gsLst>
                  <a:path path="rect">
                    <a:fillToRect l="50000" t="50000" r="50000" b="50000"/>
                  </a:path>
                </a:gradFill>
                <a:effectLst>
                  <a:outerShdw dist="35921" dir="2700000" algn="ctr" rotWithShape="0">
                    <a:srgbClr val="C0C0C0">
                      <a:alpha val="79999"/>
                    </a:srgbClr>
                  </a:outerShdw>
                </a:effectLst>
                <a:latin typeface="Impact"/>
              </a:rPr>
              <a:t>Impartial Courts</a:t>
            </a:r>
            <a:endParaRPr lang="en-US" kern="10" dirty="0">
              <a:ln w="9525">
                <a:solidFill>
                  <a:schemeClr val="tx1"/>
                </a:solidFill>
                <a:round/>
                <a:headEnd/>
                <a:tailEnd/>
              </a:ln>
              <a:gradFill rotWithShape="1">
                <a:gsLst>
                  <a:gs pos="0">
                    <a:srgbClr val="F0F0F0">
                      <a:alpha val="92998"/>
                    </a:srgbClr>
                  </a:gs>
                  <a:gs pos="100000">
                    <a:srgbClr val="F7C74F"/>
                  </a:gs>
                </a:gsLst>
                <a:path path="rect">
                  <a:fillToRect l="50000" t="50000" r="50000" b="50000"/>
                </a:path>
              </a:gradFill>
              <a:effectLst>
                <a:outerShdw dist="35921" dir="2700000" algn="ctr" rotWithShape="0">
                  <a:srgbClr val="C0C0C0">
                    <a:alpha val="79999"/>
                  </a:srgbClr>
                </a:outerShdw>
              </a:effectLst>
              <a:latin typeface="Impac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Founding Fat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96400" cy="6972300"/>
          </a:xfrm>
          <a:prstGeom prst="rect">
            <a:avLst/>
          </a:prstGeom>
          <a:noFill/>
          <a:ln w="9525">
            <a:solidFill>
              <a:srgbClr val="990033"/>
            </a:solidFill>
            <a:miter lim="800000"/>
            <a:headEnd/>
            <a:tailEnd/>
          </a:ln>
          <a:extLst>
            <a:ext uri="{909E8E84-426E-40dd-AFC4-6F175D3DCCD1}">
              <a14:hiddenFill xmlns:a14="http://schemas.microsoft.com/office/drawing/2010/main">
                <a:solidFill>
                  <a:srgbClr val="FFFFFF"/>
                </a:solidFill>
              </a14:hiddenFill>
            </a:ext>
          </a:extLst>
        </p:spPr>
      </p:pic>
      <p:pic>
        <p:nvPicPr>
          <p:cNvPr id="88067" name="Picture 3" descr="Declar of Ind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2400"/>
            <a:ext cx="1905000" cy="2590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8069" name="Rectangle 5"/>
          <p:cNvSpPr>
            <a:spLocks noChangeArrowheads="1"/>
          </p:cNvSpPr>
          <p:nvPr/>
        </p:nvSpPr>
        <p:spPr bwMode="auto">
          <a:xfrm>
            <a:off x="2743200" y="228600"/>
            <a:ext cx="5791200" cy="2133600"/>
          </a:xfrm>
          <a:prstGeom prst="rect">
            <a:avLst/>
          </a:prstGeom>
          <a:solidFill>
            <a:srgbClr val="F7C74F"/>
          </a:solidFill>
          <a:ln w="9525">
            <a:solidFill>
              <a:srgbClr val="99003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600" dirty="0">
                <a:solidFill>
                  <a:srgbClr val="4D4D4D"/>
                </a:solidFill>
                <a:cs typeface="+mn-cs"/>
              </a:rPr>
              <a:t>DECLARATION OF INDEPENDENCE</a:t>
            </a:r>
          </a:p>
          <a:p>
            <a:pPr algn="ctr">
              <a:defRPr/>
            </a:pPr>
            <a:r>
              <a:rPr lang="en-US" sz="2600" dirty="0">
                <a:solidFill>
                  <a:srgbClr val="4D4D4D"/>
                </a:solidFill>
                <a:cs typeface="+mn-cs"/>
              </a:rPr>
              <a:t>(July 4, 1776)</a:t>
            </a:r>
          </a:p>
          <a:p>
            <a:pPr algn="ctr">
              <a:defRPr/>
            </a:pPr>
            <a:endParaRPr lang="en-US" sz="2400" b="0" dirty="0">
              <a:solidFill>
                <a:srgbClr val="4D4D4D"/>
              </a:solidFill>
              <a:cs typeface="+mn-cs"/>
            </a:endParaRPr>
          </a:p>
          <a:p>
            <a:pPr algn="ctr">
              <a:defRPr/>
            </a:pPr>
            <a:r>
              <a:rPr lang="en-US" sz="2400" b="0" dirty="0">
                <a:solidFill>
                  <a:srgbClr val="4D4D4D"/>
                </a:solidFill>
                <a:cs typeface="+mn-cs"/>
              </a:rPr>
              <a:t>List of ways that King George III </a:t>
            </a:r>
          </a:p>
          <a:p>
            <a:pPr algn="ctr">
              <a:defRPr/>
            </a:pPr>
            <a:r>
              <a:rPr lang="en-US" sz="2400" b="0" dirty="0">
                <a:solidFill>
                  <a:srgbClr val="4D4D4D"/>
                </a:solidFill>
                <a:cs typeface="+mn-cs"/>
              </a:rPr>
              <a:t>was acting unfairly</a:t>
            </a:r>
          </a:p>
          <a:p>
            <a:pPr algn="ctr" eaLnBrk="0" hangingPunct="0">
              <a:lnSpc>
                <a:spcPct val="50000"/>
              </a:lnSpc>
              <a:spcBef>
                <a:spcPct val="50000"/>
              </a:spcBef>
              <a:defRPr/>
            </a:pPr>
            <a:endParaRPr lang="en-US" sz="1600" b="0" dirty="0">
              <a:solidFill>
                <a:srgbClr val="4D4D4D"/>
              </a:solidFill>
              <a:effectLst>
                <a:outerShdw blurRad="38100" dist="38100" dir="2700000" algn="tl">
                  <a:srgbClr val="000000"/>
                </a:outerShdw>
              </a:effectLst>
              <a:cs typeface="+mn-cs"/>
            </a:endParaRPr>
          </a:p>
        </p:txBody>
      </p:sp>
      <p:sp>
        <p:nvSpPr>
          <p:cNvPr id="88070" name="AutoShape 6"/>
          <p:cNvSpPr>
            <a:spLocks noChangeArrowheads="1"/>
          </p:cNvSpPr>
          <p:nvPr/>
        </p:nvSpPr>
        <p:spPr bwMode="auto">
          <a:xfrm>
            <a:off x="1905000" y="1371600"/>
            <a:ext cx="914400" cy="533400"/>
          </a:xfrm>
          <a:prstGeom prst="leftArrow">
            <a:avLst>
              <a:gd name="adj1" fmla="val 50000"/>
              <a:gd name="adj2" fmla="val 4285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8071" name="Text Box 7"/>
          <p:cNvSpPr txBox="1">
            <a:spLocks noChangeArrowheads="1"/>
          </p:cNvSpPr>
          <p:nvPr/>
        </p:nvSpPr>
        <p:spPr bwMode="auto">
          <a:xfrm>
            <a:off x="88900" y="5902325"/>
            <a:ext cx="9031288" cy="955675"/>
          </a:xfrm>
          <a:prstGeom prst="rect">
            <a:avLst/>
          </a:prstGeom>
          <a:solidFill>
            <a:srgbClr val="F7C74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800">
                <a:solidFill>
                  <a:srgbClr val="4D4D4D"/>
                </a:solidFill>
                <a:cs typeface="+mn-cs"/>
              </a:rPr>
              <a:t>Like a bad umpire, King George ordered judges to decide </a:t>
            </a:r>
          </a:p>
          <a:p>
            <a:pPr algn="ctr">
              <a:defRPr/>
            </a:pPr>
            <a:r>
              <a:rPr lang="en-US" sz="2800">
                <a:solidFill>
                  <a:srgbClr val="4D4D4D"/>
                </a:solidFill>
                <a:cs typeface="+mn-cs"/>
              </a:rPr>
              <a:t>cases based on his wishes, not the rule of law</a:t>
            </a:r>
          </a:p>
        </p:txBody>
      </p:sp>
    </p:spTree>
    <p:extLst>
      <p:ext uri="{BB962C8B-B14F-4D97-AF65-F5344CB8AC3E}">
        <p14:creationId xmlns:p14="http://schemas.microsoft.com/office/powerpoint/2010/main" val="4353393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fade">
                                      <p:cBhvr>
                                        <p:cTn id="7" dur="500"/>
                                        <p:tgtEl>
                                          <p:spTgt spid="8806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8069"/>
                                        </p:tgtEl>
                                        <p:attrNameLst>
                                          <p:attrName>style.visibility</p:attrName>
                                        </p:attrNameLst>
                                      </p:cBhvr>
                                      <p:to>
                                        <p:strVal val="visible"/>
                                      </p:to>
                                    </p:set>
                                    <p:animEffect transition="in" filter="wipe(right)">
                                      <p:cBhvr>
                                        <p:cTn id="10" dur="500"/>
                                        <p:tgtEl>
                                          <p:spTgt spid="88069"/>
                                        </p:tgtEl>
                                      </p:cBhvr>
                                    </p:animEffect>
                                  </p:childTnLst>
                                </p:cTn>
                              </p:par>
                            </p:childTnLst>
                          </p:cTn>
                        </p:par>
                        <p:par>
                          <p:cTn id="11" fill="hold" nodeType="afterGroup">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88070"/>
                                        </p:tgtEl>
                                        <p:attrNameLst>
                                          <p:attrName>style.visibility</p:attrName>
                                        </p:attrNameLst>
                                      </p:cBhvr>
                                      <p:to>
                                        <p:strVal val="visible"/>
                                      </p:to>
                                    </p:set>
                                    <p:animEffect transition="in" filter="wipe(right)">
                                      <p:cBhvr>
                                        <p:cTn id="14" dur="500"/>
                                        <p:tgtEl>
                                          <p:spTgt spid="88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animBg="1"/>
      <p:bldP spid="880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0" descr="constitution"/>
          <p:cNvPicPr>
            <a:picLocks noChangeAspect="1" noChangeArrowheads="1"/>
          </p:cNvPicPr>
          <p:nvPr/>
        </p:nvPicPr>
        <p:blipFill>
          <a:blip r:embed="rId3">
            <a:lum bright="84000" contrast="-90000"/>
            <a:extLst>
              <a:ext uri="{28A0092B-C50C-407E-A947-70E740481C1C}">
                <a14:useLocalDpi xmlns:a14="http://schemas.microsoft.com/office/drawing/2010/main" val="0"/>
              </a:ext>
            </a:extLst>
          </a:blip>
          <a:srcRect b="34247"/>
          <a:stretch>
            <a:fillRect/>
          </a:stretch>
        </p:blipFill>
        <p:spPr bwMode="auto">
          <a:xfrm>
            <a:off x="-381000" y="-304800"/>
            <a:ext cx="9525000" cy="757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7"/>
          <p:cNvSpPr>
            <a:spLocks noChangeArrowheads="1"/>
          </p:cNvSpPr>
          <p:nvPr/>
        </p:nvSpPr>
        <p:spPr bwMode="auto">
          <a:xfrm>
            <a:off x="3429000" y="0"/>
            <a:ext cx="4572000" cy="1066800"/>
          </a:xfrm>
          <a:prstGeom prst="rect">
            <a:avLst/>
          </a:prstGeom>
          <a:noFill/>
          <a:ln w="9525" algn="ctr">
            <a:noFill/>
            <a:miter lim="800000"/>
            <a:headEnd/>
            <a:tailEnd/>
          </a:ln>
        </p:spPr>
        <p:txBody>
          <a:bodyPr>
            <a:spAutoFit/>
          </a:bodyPr>
          <a:lstStyle/>
          <a:p>
            <a:pPr algn="ctr">
              <a:defRPr/>
            </a:pPr>
            <a:r>
              <a:rPr lang="en-US" sz="4000">
                <a:solidFill>
                  <a:srgbClr val="4D4D4D"/>
                </a:solidFill>
                <a:effectLst>
                  <a:outerShdw blurRad="38100" dist="38100" dir="2700000" algn="tl">
                    <a:srgbClr val="DDDDDD"/>
                  </a:outerShdw>
                </a:effectLst>
                <a:latin typeface="Georgia" charset="0"/>
                <a:cs typeface="+mn-cs"/>
              </a:rPr>
              <a:t>CONSTITUTION</a:t>
            </a:r>
          </a:p>
          <a:p>
            <a:pPr algn="ctr">
              <a:defRPr/>
            </a:pPr>
            <a:r>
              <a:rPr lang="en-US" sz="2400">
                <a:solidFill>
                  <a:srgbClr val="4D4D4D"/>
                </a:solidFill>
                <a:effectLst>
                  <a:outerShdw blurRad="38100" dist="38100" dir="2700000" algn="tl">
                    <a:srgbClr val="DDDDDD"/>
                  </a:outerShdw>
                </a:effectLst>
                <a:latin typeface="Georgia" charset="0"/>
                <a:cs typeface="+mn-cs"/>
              </a:rPr>
              <a:t>(Sept. 17, 1787)</a:t>
            </a:r>
          </a:p>
        </p:txBody>
      </p:sp>
      <p:sp>
        <p:nvSpPr>
          <p:cNvPr id="387081" name="Rectangle 9"/>
          <p:cNvSpPr>
            <a:spLocks noChangeArrowheads="1"/>
          </p:cNvSpPr>
          <p:nvPr/>
        </p:nvSpPr>
        <p:spPr bwMode="auto">
          <a:xfrm>
            <a:off x="990600" y="1038225"/>
            <a:ext cx="6324600" cy="465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pPr>
            <a:r>
              <a:rPr lang="en-US" sz="2800" b="0" dirty="0">
                <a:solidFill>
                  <a:srgbClr val="4D4D4D"/>
                </a:solidFill>
              </a:rPr>
              <a:t>Just as all sports have rules,                 </a:t>
            </a:r>
          </a:p>
          <a:p>
            <a:pPr>
              <a:spcBef>
                <a:spcPct val="20000"/>
              </a:spcBef>
            </a:pPr>
            <a:r>
              <a:rPr lang="en-US" sz="2800" b="0" dirty="0">
                <a:solidFill>
                  <a:srgbClr val="4D4D4D"/>
                </a:solidFill>
              </a:rPr>
              <a:t>our government has the constitution,   </a:t>
            </a:r>
          </a:p>
          <a:p>
            <a:pPr>
              <a:spcBef>
                <a:spcPct val="20000"/>
              </a:spcBef>
              <a:spcAft>
                <a:spcPct val="20000"/>
              </a:spcAft>
            </a:pPr>
            <a:r>
              <a:rPr lang="en-US" sz="2800" b="0" dirty="0">
                <a:solidFill>
                  <a:srgbClr val="4D4D4D"/>
                </a:solidFill>
              </a:rPr>
              <a:t>this is the set of rules that the government must follow. </a:t>
            </a:r>
            <a:r>
              <a:rPr lang="en-US" sz="2800" b="0" dirty="0" smtClean="0">
                <a:solidFill>
                  <a:srgbClr val="4D4D4D"/>
                </a:solidFill>
              </a:rPr>
              <a:t>The constitution strengthened </a:t>
            </a:r>
            <a:r>
              <a:rPr lang="en-US" sz="2800" b="0" dirty="0">
                <a:solidFill>
                  <a:srgbClr val="4D4D4D"/>
                </a:solidFill>
              </a:rPr>
              <a:t>the rule of law by:</a:t>
            </a:r>
          </a:p>
          <a:p>
            <a:pPr>
              <a:spcBef>
                <a:spcPct val="20000"/>
              </a:spcBef>
              <a:spcAft>
                <a:spcPct val="20000"/>
              </a:spcAft>
              <a:buFont typeface="Wingdings" charset="0"/>
              <a:buChar char="Ø"/>
            </a:pPr>
            <a:r>
              <a:rPr lang="en-US" sz="2800" b="0" dirty="0">
                <a:solidFill>
                  <a:srgbClr val="4D4D4D"/>
                </a:solidFill>
              </a:rPr>
              <a:t>Allowing the courts to protect rights</a:t>
            </a:r>
          </a:p>
          <a:p>
            <a:pPr lvl="1">
              <a:spcBef>
                <a:spcPct val="20000"/>
              </a:spcBef>
              <a:spcAft>
                <a:spcPct val="20000"/>
              </a:spcAft>
              <a:buFont typeface="Wingdings" charset="0"/>
              <a:buNone/>
            </a:pPr>
            <a:r>
              <a:rPr lang="en-US" sz="2800" b="0" dirty="0">
                <a:solidFill>
                  <a:srgbClr val="4D4D4D"/>
                </a:solidFill>
              </a:rPr>
              <a:t>-Speedy jury trial, and other rights</a:t>
            </a:r>
          </a:p>
          <a:p>
            <a:pPr>
              <a:spcBef>
                <a:spcPct val="20000"/>
              </a:spcBef>
              <a:spcAft>
                <a:spcPct val="20000"/>
              </a:spcAft>
              <a:buFont typeface="Wingdings" charset="0"/>
              <a:buChar char="Ø"/>
            </a:pPr>
            <a:r>
              <a:rPr lang="en-US" sz="2800" b="0" dirty="0">
                <a:solidFill>
                  <a:srgbClr val="4D4D4D"/>
                </a:solidFill>
              </a:rPr>
              <a:t>Removing governmental and popular influences from the court</a:t>
            </a:r>
            <a:endParaRPr lang="en-US" sz="2800" dirty="0"/>
          </a:p>
        </p:txBody>
      </p:sp>
      <p:sp>
        <p:nvSpPr>
          <p:cNvPr id="387082" name="Rectangle 10"/>
          <p:cNvSpPr>
            <a:spLocks noChangeArrowheads="1"/>
          </p:cNvSpPr>
          <p:nvPr/>
        </p:nvSpPr>
        <p:spPr bwMode="auto">
          <a:xfrm>
            <a:off x="990600" y="6151563"/>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spcBef>
                <a:spcPct val="20000"/>
              </a:spcBef>
              <a:spcAft>
                <a:spcPct val="20000"/>
              </a:spcAft>
            </a:pPr>
            <a:r>
              <a:rPr lang="en-US" sz="2400" b="0">
                <a:solidFill>
                  <a:srgbClr val="4D4D4D"/>
                </a:solidFill>
              </a:rPr>
              <a:t>The constitution also separated the powers of government</a:t>
            </a:r>
            <a:endParaRPr lang="en-US" sz="2400" b="0">
              <a:solidFill>
                <a:schemeClr val="tx1"/>
              </a:solidFill>
            </a:endParaRPr>
          </a:p>
        </p:txBody>
      </p:sp>
      <p:pic>
        <p:nvPicPr>
          <p:cNvPr id="23559" name="Picture 7" descr="220357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143000"/>
            <a:ext cx="152876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0" descr="scales_of_justice_black_and_whit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52400"/>
            <a:ext cx="8382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5" descr="Constitu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3505200"/>
            <a:ext cx="1181100" cy="1981200"/>
          </a:xfrm>
          <a:prstGeom prst="rect">
            <a:avLst/>
          </a:prstGeom>
          <a:solidFill>
            <a:srgbClr val="000000"/>
          </a:solidFill>
          <a:ln w="12700">
            <a:solidFill>
              <a:schemeClr val="tx1"/>
            </a:solidFill>
            <a:miter lim="800000"/>
            <a:headEnd/>
            <a:tailEnd/>
          </a:ln>
        </p:spPr>
      </p:pic>
      <p:pic>
        <p:nvPicPr>
          <p:cNvPr id="26632" name="Picture 14" descr="pilla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695325"/>
            <a:ext cx="95885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1858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7081">
                                            <p:txEl>
                                              <p:pRg st="0" end="0"/>
                                            </p:txEl>
                                          </p:spTgt>
                                        </p:tgtEl>
                                        <p:attrNameLst>
                                          <p:attrName>style.visibility</p:attrName>
                                        </p:attrNameLst>
                                      </p:cBhvr>
                                      <p:to>
                                        <p:strVal val="visible"/>
                                      </p:to>
                                    </p:set>
                                    <p:animEffect transition="in" filter="fade">
                                      <p:cBhvr>
                                        <p:cTn id="7" dur="500"/>
                                        <p:tgtEl>
                                          <p:spTgt spid="387081">
                                            <p:txEl>
                                              <p:pRg st="0" end="0"/>
                                            </p:txEl>
                                          </p:spTgt>
                                        </p:tgtEl>
                                      </p:cBhvr>
                                    </p:animEffect>
                                  </p:childTnLst>
                                </p:cTn>
                              </p:par>
                            </p:childTnLst>
                          </p:cTn>
                        </p:par>
                        <p:par>
                          <p:cTn id="8" fill="hold" nodeType="afterGroup">
                            <p:stCondLst>
                              <p:cond delay="500"/>
                            </p:stCondLst>
                            <p:childTnLst>
                              <p:par>
                                <p:cTn id="9" presetID="54" presetClass="entr" presetSubtype="0" accel="100000" fill="hold" nodeType="afterEffect">
                                  <p:stCondLst>
                                    <p:cond delay="0"/>
                                  </p:stCondLst>
                                  <p:childTnLst>
                                    <p:set>
                                      <p:cBhvr>
                                        <p:cTn id="10" dur="1" fill="hold">
                                          <p:stCondLst>
                                            <p:cond delay="0"/>
                                          </p:stCondLst>
                                        </p:cTn>
                                        <p:tgtEl>
                                          <p:spTgt spid="23559"/>
                                        </p:tgtEl>
                                        <p:attrNameLst>
                                          <p:attrName>style.visibility</p:attrName>
                                        </p:attrNameLst>
                                      </p:cBhvr>
                                      <p:to>
                                        <p:strVal val="visible"/>
                                      </p:to>
                                    </p:set>
                                    <p:anim calcmode="lin" valueType="num">
                                      <p:cBhvr>
                                        <p:cTn id="11" dur="500" fill="hold"/>
                                        <p:tgtEl>
                                          <p:spTgt spid="23559"/>
                                        </p:tgtEl>
                                        <p:attrNameLst>
                                          <p:attrName>ppt_w</p:attrName>
                                        </p:attrNameLst>
                                      </p:cBhvr>
                                      <p:tavLst>
                                        <p:tav tm="0">
                                          <p:val>
                                            <p:strVal val="#ppt_w*0.05"/>
                                          </p:val>
                                        </p:tav>
                                        <p:tav tm="100000">
                                          <p:val>
                                            <p:strVal val="#ppt_w"/>
                                          </p:val>
                                        </p:tav>
                                      </p:tavLst>
                                    </p:anim>
                                    <p:anim calcmode="lin" valueType="num">
                                      <p:cBhvr>
                                        <p:cTn id="12" dur="500" fill="hold"/>
                                        <p:tgtEl>
                                          <p:spTgt spid="23559"/>
                                        </p:tgtEl>
                                        <p:attrNameLst>
                                          <p:attrName>ppt_h</p:attrName>
                                        </p:attrNameLst>
                                      </p:cBhvr>
                                      <p:tavLst>
                                        <p:tav tm="0">
                                          <p:val>
                                            <p:strVal val="#ppt_h"/>
                                          </p:val>
                                        </p:tav>
                                        <p:tav tm="100000">
                                          <p:val>
                                            <p:strVal val="#ppt_h"/>
                                          </p:val>
                                        </p:tav>
                                      </p:tavLst>
                                    </p:anim>
                                    <p:anim calcmode="lin" valueType="num">
                                      <p:cBhvr>
                                        <p:cTn id="13" dur="500" fill="hold"/>
                                        <p:tgtEl>
                                          <p:spTgt spid="23559"/>
                                        </p:tgtEl>
                                        <p:attrNameLst>
                                          <p:attrName>ppt_x</p:attrName>
                                        </p:attrNameLst>
                                      </p:cBhvr>
                                      <p:tavLst>
                                        <p:tav tm="0">
                                          <p:val>
                                            <p:strVal val="#ppt_x-.2"/>
                                          </p:val>
                                        </p:tav>
                                        <p:tav tm="100000">
                                          <p:val>
                                            <p:strVal val="#ppt_x"/>
                                          </p:val>
                                        </p:tav>
                                      </p:tavLst>
                                    </p:anim>
                                    <p:anim calcmode="lin" valueType="num">
                                      <p:cBhvr>
                                        <p:cTn id="14" dur="500" fill="hold"/>
                                        <p:tgtEl>
                                          <p:spTgt spid="23559"/>
                                        </p:tgtEl>
                                        <p:attrNameLst>
                                          <p:attrName>ppt_y</p:attrName>
                                        </p:attrNameLst>
                                      </p:cBhvr>
                                      <p:tavLst>
                                        <p:tav tm="0">
                                          <p:val>
                                            <p:strVal val="#ppt_y"/>
                                          </p:val>
                                        </p:tav>
                                        <p:tav tm="100000">
                                          <p:val>
                                            <p:strVal val="#ppt_y"/>
                                          </p:val>
                                        </p:tav>
                                      </p:tavLst>
                                    </p:anim>
                                    <p:animEffect transition="in" filter="fade">
                                      <p:cBhvr>
                                        <p:cTn id="15" dur="500"/>
                                        <p:tgtEl>
                                          <p:spTgt spid="2355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7081">
                                            <p:txEl>
                                              <p:pRg st="1" end="1"/>
                                            </p:txEl>
                                          </p:spTgt>
                                        </p:tgtEl>
                                        <p:attrNameLst>
                                          <p:attrName>style.visibility</p:attrName>
                                        </p:attrNameLst>
                                      </p:cBhvr>
                                      <p:to>
                                        <p:strVal val="visible"/>
                                      </p:to>
                                    </p:set>
                                    <p:animEffect transition="in" filter="fade">
                                      <p:cBhvr>
                                        <p:cTn id="20" dur="500"/>
                                        <p:tgtEl>
                                          <p:spTgt spid="387081">
                                            <p:txEl>
                                              <p:pRg st="1" end="1"/>
                                            </p:txEl>
                                          </p:spTgt>
                                        </p:tgtEl>
                                      </p:cBhvr>
                                    </p:animEffect>
                                  </p:childTnLst>
                                </p:cTn>
                              </p:par>
                            </p:childTnLst>
                          </p:cTn>
                        </p:par>
                        <p:par>
                          <p:cTn id="21" fill="hold" nodeType="afterGroup">
                            <p:stCondLst>
                              <p:cond delay="500"/>
                            </p:stCondLst>
                            <p:childTnLst>
                              <p:par>
                                <p:cTn id="22" presetID="54" presetClass="entr" presetSubtype="0" accel="100000" fill="hold" nodeType="afterEffect">
                                  <p:stCondLst>
                                    <p:cond delay="0"/>
                                  </p:stCondLst>
                                  <p:childTnLst>
                                    <p:set>
                                      <p:cBhvr>
                                        <p:cTn id="23" dur="1" fill="hold">
                                          <p:stCondLst>
                                            <p:cond delay="0"/>
                                          </p:stCondLst>
                                        </p:cTn>
                                        <p:tgtEl>
                                          <p:spTgt spid="23565"/>
                                        </p:tgtEl>
                                        <p:attrNameLst>
                                          <p:attrName>style.visibility</p:attrName>
                                        </p:attrNameLst>
                                      </p:cBhvr>
                                      <p:to>
                                        <p:strVal val="visible"/>
                                      </p:to>
                                    </p:set>
                                    <p:anim calcmode="lin" valueType="num">
                                      <p:cBhvr>
                                        <p:cTn id="24" dur="500" fill="hold"/>
                                        <p:tgtEl>
                                          <p:spTgt spid="23565"/>
                                        </p:tgtEl>
                                        <p:attrNameLst>
                                          <p:attrName>ppt_w</p:attrName>
                                        </p:attrNameLst>
                                      </p:cBhvr>
                                      <p:tavLst>
                                        <p:tav tm="0">
                                          <p:val>
                                            <p:strVal val="#ppt_w*0.05"/>
                                          </p:val>
                                        </p:tav>
                                        <p:tav tm="100000">
                                          <p:val>
                                            <p:strVal val="#ppt_w"/>
                                          </p:val>
                                        </p:tav>
                                      </p:tavLst>
                                    </p:anim>
                                    <p:anim calcmode="lin" valueType="num">
                                      <p:cBhvr>
                                        <p:cTn id="25" dur="500" fill="hold"/>
                                        <p:tgtEl>
                                          <p:spTgt spid="23565"/>
                                        </p:tgtEl>
                                        <p:attrNameLst>
                                          <p:attrName>ppt_h</p:attrName>
                                        </p:attrNameLst>
                                      </p:cBhvr>
                                      <p:tavLst>
                                        <p:tav tm="0">
                                          <p:val>
                                            <p:strVal val="#ppt_h"/>
                                          </p:val>
                                        </p:tav>
                                        <p:tav tm="100000">
                                          <p:val>
                                            <p:strVal val="#ppt_h"/>
                                          </p:val>
                                        </p:tav>
                                      </p:tavLst>
                                    </p:anim>
                                    <p:anim calcmode="lin" valueType="num">
                                      <p:cBhvr>
                                        <p:cTn id="26" dur="500" fill="hold"/>
                                        <p:tgtEl>
                                          <p:spTgt spid="23565"/>
                                        </p:tgtEl>
                                        <p:attrNameLst>
                                          <p:attrName>ppt_x</p:attrName>
                                        </p:attrNameLst>
                                      </p:cBhvr>
                                      <p:tavLst>
                                        <p:tav tm="0">
                                          <p:val>
                                            <p:strVal val="#ppt_x-.2"/>
                                          </p:val>
                                        </p:tav>
                                        <p:tav tm="100000">
                                          <p:val>
                                            <p:strVal val="#ppt_x"/>
                                          </p:val>
                                        </p:tav>
                                      </p:tavLst>
                                    </p:anim>
                                    <p:anim calcmode="lin" valueType="num">
                                      <p:cBhvr>
                                        <p:cTn id="27" dur="500" fill="hold"/>
                                        <p:tgtEl>
                                          <p:spTgt spid="23565"/>
                                        </p:tgtEl>
                                        <p:attrNameLst>
                                          <p:attrName>ppt_y</p:attrName>
                                        </p:attrNameLst>
                                      </p:cBhvr>
                                      <p:tavLst>
                                        <p:tav tm="0">
                                          <p:val>
                                            <p:strVal val="#ppt_y"/>
                                          </p:val>
                                        </p:tav>
                                        <p:tav tm="100000">
                                          <p:val>
                                            <p:strVal val="#ppt_y"/>
                                          </p:val>
                                        </p:tav>
                                      </p:tavLst>
                                    </p:anim>
                                    <p:animEffect transition="in" filter="fade">
                                      <p:cBhvr>
                                        <p:cTn id="28" dur="500"/>
                                        <p:tgtEl>
                                          <p:spTgt spid="2356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87081">
                                            <p:txEl>
                                              <p:pRg st="2" end="2"/>
                                            </p:txEl>
                                          </p:spTgt>
                                        </p:tgtEl>
                                        <p:attrNameLst>
                                          <p:attrName>style.visibility</p:attrName>
                                        </p:attrNameLst>
                                      </p:cBhvr>
                                      <p:to>
                                        <p:strVal val="visible"/>
                                      </p:to>
                                    </p:set>
                                    <p:animEffect transition="in" filter="fade">
                                      <p:cBhvr>
                                        <p:cTn id="33" dur="500"/>
                                        <p:tgtEl>
                                          <p:spTgt spid="387081">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87081">
                                            <p:txEl>
                                              <p:pRg st="3" end="3"/>
                                            </p:txEl>
                                          </p:spTgt>
                                        </p:tgtEl>
                                        <p:attrNameLst>
                                          <p:attrName>style.visibility</p:attrName>
                                        </p:attrNameLst>
                                      </p:cBhvr>
                                      <p:to>
                                        <p:strVal val="visible"/>
                                      </p:to>
                                    </p:set>
                                    <p:animEffect transition="in" filter="fade">
                                      <p:cBhvr>
                                        <p:cTn id="38" dur="500"/>
                                        <p:tgtEl>
                                          <p:spTgt spid="387081">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87081">
                                            <p:txEl>
                                              <p:pRg st="4" end="4"/>
                                            </p:txEl>
                                          </p:spTgt>
                                        </p:tgtEl>
                                        <p:attrNameLst>
                                          <p:attrName>style.visibility</p:attrName>
                                        </p:attrNameLst>
                                      </p:cBhvr>
                                      <p:to>
                                        <p:strVal val="visible"/>
                                      </p:to>
                                    </p:set>
                                    <p:animEffect transition="in" filter="fade">
                                      <p:cBhvr>
                                        <p:cTn id="43" dur="500"/>
                                        <p:tgtEl>
                                          <p:spTgt spid="387081">
                                            <p:txEl>
                                              <p:pRg st="4" end="4"/>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87081">
                                            <p:txEl>
                                              <p:pRg st="5" end="5"/>
                                            </p:txEl>
                                          </p:spTgt>
                                        </p:tgtEl>
                                        <p:attrNameLst>
                                          <p:attrName>style.visibility</p:attrName>
                                        </p:attrNameLst>
                                      </p:cBhvr>
                                      <p:to>
                                        <p:strVal val="visible"/>
                                      </p:to>
                                    </p:set>
                                    <p:animEffect transition="in" filter="fade">
                                      <p:cBhvr>
                                        <p:cTn id="48" dur="500"/>
                                        <p:tgtEl>
                                          <p:spTgt spid="387081">
                                            <p:txEl>
                                              <p:pRg st="5" end="5"/>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87082"/>
                                        </p:tgtEl>
                                        <p:attrNameLst>
                                          <p:attrName>style.visibility</p:attrName>
                                        </p:attrNameLst>
                                      </p:cBhvr>
                                      <p:to>
                                        <p:strVal val="visible"/>
                                      </p:to>
                                    </p:set>
                                    <p:animEffect transition="in" filter="fade">
                                      <p:cBhvr>
                                        <p:cTn id="53" dur="500"/>
                                        <p:tgtEl>
                                          <p:spTgt spid="387082"/>
                                        </p:tgtEl>
                                      </p:cBhvr>
                                    </p:animEffect>
                                    <p:anim calcmode="lin" valueType="num">
                                      <p:cBhvr>
                                        <p:cTn id="54" dur="500" fill="hold"/>
                                        <p:tgtEl>
                                          <p:spTgt spid="387082"/>
                                        </p:tgtEl>
                                        <p:attrNameLst>
                                          <p:attrName>ppt_x</p:attrName>
                                        </p:attrNameLst>
                                      </p:cBhvr>
                                      <p:tavLst>
                                        <p:tav tm="0">
                                          <p:val>
                                            <p:strVal val="#ppt_x"/>
                                          </p:val>
                                        </p:tav>
                                        <p:tav tm="100000">
                                          <p:val>
                                            <p:strVal val="#ppt_x"/>
                                          </p:val>
                                        </p:tav>
                                      </p:tavLst>
                                    </p:anim>
                                    <p:anim calcmode="lin" valueType="num">
                                      <p:cBhvr>
                                        <p:cTn id="55" dur="500" fill="hold"/>
                                        <p:tgtEl>
                                          <p:spTgt spid="387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81" grpId="0" build="p" bldLvl="2"/>
      <p:bldP spid="3870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87" name="Rectangle 11"/>
          <p:cNvSpPr>
            <a:spLocks noGrp="1" noChangeArrowheads="1"/>
          </p:cNvSpPr>
          <p:nvPr>
            <p:ph type="title" idx="4294967295"/>
          </p:nvPr>
        </p:nvSpPr>
        <p:spPr>
          <a:xfrm>
            <a:off x="1066800" y="1143000"/>
            <a:ext cx="8077200" cy="2057400"/>
          </a:xfrm>
        </p:spPr>
        <p:txBody>
          <a:bodyPr anchor="ctr"/>
          <a:lstStyle/>
          <a:p>
            <a:pPr eaLnBrk="1" hangingPunct="1">
              <a:defRPr/>
            </a:pPr>
            <a:r>
              <a:rPr lang="en-US" sz="4000" b="1">
                <a:effectLst>
                  <a:outerShdw blurRad="38100" dist="38100" dir="2700000" algn="tl">
                    <a:srgbClr val="DDDDDD"/>
                  </a:outerShdw>
                </a:effectLst>
                <a:latin typeface="Georgia" charset="0"/>
                <a:cs typeface="+mj-cs"/>
              </a:rPr>
              <a:t>Ideal # 2 The Separation of Powers</a:t>
            </a:r>
            <a:br>
              <a:rPr lang="en-US" sz="4000" b="1">
                <a:effectLst>
                  <a:outerShdw blurRad="38100" dist="38100" dir="2700000" algn="tl">
                    <a:srgbClr val="DDDDDD"/>
                  </a:outerShdw>
                </a:effectLst>
                <a:latin typeface="Georgia" charset="0"/>
                <a:cs typeface="+mj-cs"/>
              </a:rPr>
            </a:br>
            <a:r>
              <a:rPr lang="en-US" sz="4000" b="1">
                <a:effectLst>
                  <a:outerShdw blurRad="38100" dist="38100" dir="2700000" algn="tl">
                    <a:srgbClr val="DDDDDD"/>
                  </a:outerShdw>
                </a:effectLst>
                <a:latin typeface="Georgia" charset="0"/>
                <a:cs typeface="+mj-cs"/>
              </a:rPr>
              <a:t>Into Three Branches of Government</a:t>
            </a:r>
            <a:br>
              <a:rPr lang="en-US" sz="4000" b="1">
                <a:effectLst>
                  <a:outerShdw blurRad="38100" dist="38100" dir="2700000" algn="tl">
                    <a:srgbClr val="DDDDDD"/>
                  </a:outerShdw>
                </a:effectLst>
                <a:latin typeface="Georgia" charset="0"/>
                <a:cs typeface="+mj-cs"/>
              </a:rPr>
            </a:br>
            <a:endParaRPr lang="en-US" sz="4000" b="1">
              <a:effectLst>
                <a:outerShdw blurRad="38100" dist="38100" dir="2700000" algn="tl">
                  <a:srgbClr val="DDDDDD"/>
                </a:outerShdw>
              </a:effectLst>
              <a:latin typeface="Georgia" charset="0"/>
              <a:cs typeface="+mj-cs"/>
            </a:endParaRPr>
          </a:p>
        </p:txBody>
      </p:sp>
      <p:grpSp>
        <p:nvGrpSpPr>
          <p:cNvPr id="383018" name="Group 42"/>
          <p:cNvGrpSpPr>
            <a:grpSpLocks/>
          </p:cNvGrpSpPr>
          <p:nvPr/>
        </p:nvGrpSpPr>
        <p:grpSpPr bwMode="auto">
          <a:xfrm>
            <a:off x="1247775" y="3124200"/>
            <a:ext cx="2438400" cy="1524000"/>
            <a:chOff x="528" y="1968"/>
            <a:chExt cx="1536" cy="960"/>
          </a:xfrm>
        </p:grpSpPr>
        <p:sp>
          <p:nvSpPr>
            <p:cNvPr id="28691" name="Text Box 7"/>
            <p:cNvSpPr txBox="1">
              <a:spLocks noChangeArrowheads="1"/>
            </p:cNvSpPr>
            <p:nvPr/>
          </p:nvSpPr>
          <p:spPr bwMode="auto">
            <a:xfrm>
              <a:off x="624" y="2064"/>
              <a:ext cx="1296" cy="33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b="1">
                  <a:solidFill>
                    <a:schemeClr val="bg1"/>
                  </a:solidFill>
                  <a:latin typeface="Times New Roman" charset="0"/>
                  <a:ea typeface="ＭＳ Ｐゴシック" charset="0"/>
                  <a:cs typeface="ＭＳ Ｐゴシック" charset="0"/>
                </a:defRPr>
              </a:lvl1pPr>
              <a:lvl2pPr marL="742950" indent="-285750" eaLnBrk="0" hangingPunct="0">
                <a:defRPr sz="3600" b="1">
                  <a:solidFill>
                    <a:schemeClr val="bg1"/>
                  </a:solidFill>
                  <a:latin typeface="Times New Roman" charset="0"/>
                  <a:ea typeface="ＭＳ Ｐゴシック" charset="0"/>
                </a:defRPr>
              </a:lvl2pPr>
              <a:lvl3pPr marL="1143000" indent="-228600" eaLnBrk="0" hangingPunct="0">
                <a:defRPr sz="3600" b="1">
                  <a:solidFill>
                    <a:schemeClr val="bg1"/>
                  </a:solidFill>
                  <a:latin typeface="Times New Roman" charset="0"/>
                  <a:ea typeface="ＭＳ Ｐゴシック" charset="0"/>
                </a:defRPr>
              </a:lvl3pPr>
              <a:lvl4pPr marL="1600200" indent="-228600" eaLnBrk="0" hangingPunct="0">
                <a:defRPr sz="3600" b="1">
                  <a:solidFill>
                    <a:schemeClr val="bg1"/>
                  </a:solidFill>
                  <a:latin typeface="Times New Roman" charset="0"/>
                  <a:ea typeface="ＭＳ Ｐゴシック" charset="0"/>
                </a:defRPr>
              </a:lvl4pPr>
              <a:lvl5pPr marL="2057400" indent="-228600" eaLnBrk="0" hangingPunct="0">
                <a:defRPr sz="3600" b="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3600" b="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3600" b="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3600" b="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3600" b="1">
                  <a:solidFill>
                    <a:schemeClr val="bg1"/>
                  </a:solidFill>
                  <a:latin typeface="Times New Roman" charset="0"/>
                  <a:ea typeface="ＭＳ Ｐゴシック" charset="0"/>
                </a:defRPr>
              </a:lvl9pPr>
            </a:lstStyle>
            <a:p>
              <a:pPr>
                <a:spcBef>
                  <a:spcPct val="50000"/>
                </a:spcBef>
              </a:pPr>
              <a:r>
                <a:rPr lang="en-US" sz="2800">
                  <a:solidFill>
                    <a:schemeClr val="tx1"/>
                  </a:solidFill>
                </a:rPr>
                <a:t>Legislative</a:t>
              </a:r>
            </a:p>
          </p:txBody>
        </p:sp>
        <p:grpSp>
          <p:nvGrpSpPr>
            <p:cNvPr id="28692" name="Group 39"/>
            <p:cNvGrpSpPr>
              <a:grpSpLocks/>
            </p:cNvGrpSpPr>
            <p:nvPr/>
          </p:nvGrpSpPr>
          <p:grpSpPr bwMode="auto">
            <a:xfrm>
              <a:off x="528" y="1968"/>
              <a:ext cx="1536" cy="960"/>
              <a:chOff x="528" y="1968"/>
              <a:chExt cx="1536" cy="960"/>
            </a:xfrm>
          </p:grpSpPr>
          <p:sp>
            <p:nvSpPr>
              <p:cNvPr id="28693" name="Rectangle 6"/>
              <p:cNvSpPr>
                <a:spLocks noChangeArrowheads="1"/>
              </p:cNvSpPr>
              <p:nvPr/>
            </p:nvSpPr>
            <p:spPr bwMode="auto">
              <a:xfrm>
                <a:off x="528" y="1968"/>
                <a:ext cx="1536" cy="480"/>
              </a:xfrm>
              <a:prstGeom prst="rect">
                <a:avLst/>
              </a:prstGeom>
              <a:noFill/>
              <a:ln w="9525">
                <a:solidFill>
                  <a:schemeClr val="accent1"/>
                </a:solidFill>
                <a:miter lim="800000"/>
                <a:headEnd/>
                <a:tailEnd/>
              </a:ln>
              <a:scene3d>
                <a:camera prst="legacyObliqueBottomLeft"/>
                <a:lightRig rig="legacyFlat3" dir="t"/>
              </a:scene3d>
              <a:sp3d extrusionH="430200" prstMaterial="legacyMatte">
                <a:bevelT w="13500" h="13500" prst="angle"/>
                <a:bevelB w="13500" h="13500" prst="angle"/>
                <a:extrusionClr>
                  <a:schemeClr val="accent1"/>
                </a:extrusionClr>
              </a:sp3d>
              <a:extLst>
                <a:ext uri="{909E8E84-426E-40dd-AFC4-6F175D3DCCD1}">
                  <a14:hiddenFill xmlns:a14="http://schemas.microsoft.com/office/drawing/2010/main">
                    <a:solidFill>
                      <a:srgbClr val="FFFFFF"/>
                    </a:solidFill>
                  </a14:hiddenFill>
                </a:ext>
              </a:extLst>
            </p:spPr>
            <p:txBody>
              <a:bodyPr wrap="none" anchor="ctr">
                <a:flatTx/>
              </a:bodyPr>
              <a:lstStyle/>
              <a:p>
                <a:endParaRPr lang="en-US">
                  <a:latin typeface="Calibri" charset="0"/>
                </a:endParaRPr>
              </a:p>
            </p:txBody>
          </p:sp>
          <p:sp>
            <p:nvSpPr>
              <p:cNvPr id="28694" name="Rectangle 30"/>
              <p:cNvSpPr>
                <a:spLocks noChangeArrowheads="1"/>
              </p:cNvSpPr>
              <p:nvPr/>
            </p:nvSpPr>
            <p:spPr bwMode="auto">
              <a:xfrm>
                <a:off x="559" y="2640"/>
                <a:ext cx="1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b="0">
                    <a:solidFill>
                      <a:schemeClr val="tx1"/>
                    </a:solidFill>
                  </a:rPr>
                  <a:t>Create the law</a:t>
                </a:r>
              </a:p>
            </p:txBody>
          </p:sp>
        </p:grpSp>
      </p:grpSp>
      <p:grpSp>
        <p:nvGrpSpPr>
          <p:cNvPr id="383019" name="Group 43"/>
          <p:cNvGrpSpPr>
            <a:grpSpLocks/>
          </p:cNvGrpSpPr>
          <p:nvPr/>
        </p:nvGrpSpPr>
        <p:grpSpPr bwMode="auto">
          <a:xfrm>
            <a:off x="3971925" y="3124200"/>
            <a:ext cx="2381250" cy="1524000"/>
            <a:chOff x="2244" y="1968"/>
            <a:chExt cx="1500" cy="960"/>
          </a:xfrm>
        </p:grpSpPr>
        <p:sp>
          <p:nvSpPr>
            <p:cNvPr id="28687" name="Text Box 4"/>
            <p:cNvSpPr txBox="1">
              <a:spLocks noChangeArrowheads="1"/>
            </p:cNvSpPr>
            <p:nvPr/>
          </p:nvSpPr>
          <p:spPr bwMode="auto">
            <a:xfrm>
              <a:off x="2400" y="2064"/>
              <a:ext cx="1200" cy="33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b="1">
                  <a:solidFill>
                    <a:schemeClr val="bg1"/>
                  </a:solidFill>
                  <a:latin typeface="Times New Roman" charset="0"/>
                  <a:ea typeface="ＭＳ Ｐゴシック" charset="0"/>
                  <a:cs typeface="ＭＳ Ｐゴシック" charset="0"/>
                </a:defRPr>
              </a:lvl1pPr>
              <a:lvl2pPr marL="742950" indent="-285750" eaLnBrk="0" hangingPunct="0">
                <a:defRPr sz="3600" b="1">
                  <a:solidFill>
                    <a:schemeClr val="bg1"/>
                  </a:solidFill>
                  <a:latin typeface="Times New Roman" charset="0"/>
                  <a:ea typeface="ＭＳ Ｐゴシック" charset="0"/>
                </a:defRPr>
              </a:lvl2pPr>
              <a:lvl3pPr marL="1143000" indent="-228600" eaLnBrk="0" hangingPunct="0">
                <a:defRPr sz="3600" b="1">
                  <a:solidFill>
                    <a:schemeClr val="bg1"/>
                  </a:solidFill>
                  <a:latin typeface="Times New Roman" charset="0"/>
                  <a:ea typeface="ＭＳ Ｐゴシック" charset="0"/>
                </a:defRPr>
              </a:lvl3pPr>
              <a:lvl4pPr marL="1600200" indent="-228600" eaLnBrk="0" hangingPunct="0">
                <a:defRPr sz="3600" b="1">
                  <a:solidFill>
                    <a:schemeClr val="bg1"/>
                  </a:solidFill>
                  <a:latin typeface="Times New Roman" charset="0"/>
                  <a:ea typeface="ＭＳ Ｐゴシック" charset="0"/>
                </a:defRPr>
              </a:lvl4pPr>
              <a:lvl5pPr marL="2057400" indent="-228600" eaLnBrk="0" hangingPunct="0">
                <a:defRPr sz="3600" b="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3600" b="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3600" b="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3600" b="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3600" b="1">
                  <a:solidFill>
                    <a:schemeClr val="bg1"/>
                  </a:solidFill>
                  <a:latin typeface="Times New Roman" charset="0"/>
                  <a:ea typeface="ＭＳ Ｐゴシック" charset="0"/>
                </a:defRPr>
              </a:lvl9pPr>
            </a:lstStyle>
            <a:p>
              <a:pPr>
                <a:spcBef>
                  <a:spcPct val="50000"/>
                </a:spcBef>
              </a:pPr>
              <a:r>
                <a:rPr lang="en-US" sz="2800">
                  <a:solidFill>
                    <a:schemeClr val="tx1"/>
                  </a:solidFill>
                </a:rPr>
                <a:t>Executive</a:t>
              </a:r>
            </a:p>
          </p:txBody>
        </p:sp>
        <p:grpSp>
          <p:nvGrpSpPr>
            <p:cNvPr id="28688" name="Group 40"/>
            <p:cNvGrpSpPr>
              <a:grpSpLocks/>
            </p:cNvGrpSpPr>
            <p:nvPr/>
          </p:nvGrpSpPr>
          <p:grpSpPr bwMode="auto">
            <a:xfrm>
              <a:off x="2244" y="1968"/>
              <a:ext cx="1500" cy="960"/>
              <a:chOff x="2244" y="1968"/>
              <a:chExt cx="1500" cy="960"/>
            </a:xfrm>
          </p:grpSpPr>
          <p:sp>
            <p:nvSpPr>
              <p:cNvPr id="28689" name="Rectangle 3"/>
              <p:cNvSpPr>
                <a:spLocks noChangeArrowheads="1"/>
              </p:cNvSpPr>
              <p:nvPr/>
            </p:nvSpPr>
            <p:spPr bwMode="auto">
              <a:xfrm>
                <a:off x="2304" y="1968"/>
                <a:ext cx="1440" cy="480"/>
              </a:xfrm>
              <a:prstGeom prst="rect">
                <a:avLst/>
              </a:prstGeom>
              <a:noFill/>
              <a:ln w="9525">
                <a:solidFill>
                  <a:schemeClr val="accent1"/>
                </a:solidFill>
                <a:miter lim="800000"/>
                <a:headEnd/>
                <a:tailEnd/>
              </a:ln>
              <a:scene3d>
                <a:camera prst="legacyObliqueBottomLeft"/>
                <a:lightRig rig="legacyFlat3" dir="t"/>
              </a:scene3d>
              <a:sp3d extrusionH="430200" prstMaterial="legacyMatte">
                <a:bevelT w="13500" h="13500" prst="angle"/>
                <a:bevelB w="13500" h="13500" prst="angle"/>
                <a:extrusionClr>
                  <a:schemeClr val="accent1"/>
                </a:extrusionClr>
              </a:sp3d>
              <a:extLst>
                <a:ext uri="{909E8E84-426E-40dd-AFC4-6F175D3DCCD1}">
                  <a14:hiddenFill xmlns:a14="http://schemas.microsoft.com/office/drawing/2010/main">
                    <a:solidFill>
                      <a:srgbClr val="FFFFFF"/>
                    </a:solidFill>
                  </a14:hiddenFill>
                </a:ext>
              </a:extLst>
            </p:spPr>
            <p:txBody>
              <a:bodyPr wrap="none" anchor="ctr">
                <a:flatTx/>
              </a:bodyPr>
              <a:lstStyle/>
              <a:p>
                <a:endParaRPr lang="en-US">
                  <a:latin typeface="Calibri" charset="0"/>
                </a:endParaRPr>
              </a:p>
            </p:txBody>
          </p:sp>
          <p:sp>
            <p:nvSpPr>
              <p:cNvPr id="28690" name="Rectangle 31"/>
              <p:cNvSpPr>
                <a:spLocks noChangeArrowheads="1"/>
              </p:cNvSpPr>
              <p:nvPr/>
            </p:nvSpPr>
            <p:spPr bwMode="auto">
              <a:xfrm>
                <a:off x="2244" y="2640"/>
                <a:ext cx="14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b="0">
                    <a:solidFill>
                      <a:schemeClr val="tx1"/>
                    </a:solidFill>
                  </a:rPr>
                  <a:t>Carry out the law</a:t>
                </a:r>
              </a:p>
            </p:txBody>
          </p:sp>
        </p:grpSp>
      </p:grpSp>
      <p:grpSp>
        <p:nvGrpSpPr>
          <p:cNvPr id="383020" name="Group 44"/>
          <p:cNvGrpSpPr>
            <a:grpSpLocks/>
          </p:cNvGrpSpPr>
          <p:nvPr/>
        </p:nvGrpSpPr>
        <p:grpSpPr bwMode="auto">
          <a:xfrm>
            <a:off x="5791200" y="3124200"/>
            <a:ext cx="3762375" cy="1812925"/>
            <a:chOff x="3390" y="1968"/>
            <a:chExt cx="2370" cy="1142"/>
          </a:xfrm>
        </p:grpSpPr>
        <p:grpSp>
          <p:nvGrpSpPr>
            <p:cNvPr id="28683" name="Group 8"/>
            <p:cNvGrpSpPr>
              <a:grpSpLocks/>
            </p:cNvGrpSpPr>
            <p:nvPr/>
          </p:nvGrpSpPr>
          <p:grpSpPr bwMode="auto">
            <a:xfrm>
              <a:off x="4080" y="1968"/>
              <a:ext cx="1344" cy="480"/>
              <a:chOff x="4272" y="1056"/>
              <a:chExt cx="1248" cy="480"/>
            </a:xfrm>
          </p:grpSpPr>
          <p:sp>
            <p:nvSpPr>
              <p:cNvPr id="28685" name="Rectangle 9"/>
              <p:cNvSpPr>
                <a:spLocks noChangeArrowheads="1"/>
              </p:cNvSpPr>
              <p:nvPr/>
            </p:nvSpPr>
            <p:spPr bwMode="auto">
              <a:xfrm>
                <a:off x="4272" y="1056"/>
                <a:ext cx="1248" cy="480"/>
              </a:xfrm>
              <a:prstGeom prst="rect">
                <a:avLst/>
              </a:prstGeom>
              <a:noFill/>
              <a:ln w="9525">
                <a:solidFill>
                  <a:schemeClr val="accent1"/>
                </a:solidFill>
                <a:miter lim="800000"/>
                <a:headEnd/>
                <a:tailEnd/>
              </a:ln>
              <a:scene3d>
                <a:camera prst="legacyObliqueBottomLeft"/>
                <a:lightRig rig="legacyFlat3" dir="t"/>
              </a:scene3d>
              <a:sp3d extrusionH="430200" prstMaterial="legacyMatte">
                <a:bevelT w="13500" h="13500" prst="angle"/>
                <a:bevelB w="13500" h="13500" prst="angle"/>
                <a:extrusionClr>
                  <a:schemeClr val="accent1"/>
                </a:extrusionClr>
              </a:sp3d>
              <a:extLst>
                <a:ext uri="{909E8E84-426E-40dd-AFC4-6F175D3DCCD1}">
                  <a14:hiddenFill xmlns:a14="http://schemas.microsoft.com/office/drawing/2010/main">
                    <a:solidFill>
                      <a:srgbClr val="FFFFFF"/>
                    </a:solidFill>
                  </a14:hiddenFill>
                </a:ext>
              </a:extLst>
            </p:spPr>
            <p:txBody>
              <a:bodyPr wrap="none" anchor="ctr">
                <a:flatTx/>
              </a:bodyPr>
              <a:lstStyle/>
              <a:p>
                <a:endParaRPr lang="en-US">
                  <a:latin typeface="Calibri" charset="0"/>
                </a:endParaRPr>
              </a:p>
            </p:txBody>
          </p:sp>
          <p:sp>
            <p:nvSpPr>
              <p:cNvPr id="28686" name="Text Box 10"/>
              <p:cNvSpPr txBox="1">
                <a:spLocks noChangeArrowheads="1"/>
              </p:cNvSpPr>
              <p:nvPr/>
            </p:nvSpPr>
            <p:spPr bwMode="auto">
              <a:xfrm>
                <a:off x="4368" y="1152"/>
                <a:ext cx="912" cy="33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b="1">
                    <a:solidFill>
                      <a:schemeClr val="bg1"/>
                    </a:solidFill>
                    <a:latin typeface="Times New Roman" charset="0"/>
                    <a:ea typeface="ＭＳ Ｐゴシック" charset="0"/>
                    <a:cs typeface="ＭＳ Ｐゴシック" charset="0"/>
                  </a:defRPr>
                </a:lvl1pPr>
                <a:lvl2pPr marL="742950" indent="-285750" eaLnBrk="0" hangingPunct="0">
                  <a:defRPr sz="3600" b="1">
                    <a:solidFill>
                      <a:schemeClr val="bg1"/>
                    </a:solidFill>
                    <a:latin typeface="Times New Roman" charset="0"/>
                    <a:ea typeface="ＭＳ Ｐゴシック" charset="0"/>
                  </a:defRPr>
                </a:lvl2pPr>
                <a:lvl3pPr marL="1143000" indent="-228600" eaLnBrk="0" hangingPunct="0">
                  <a:defRPr sz="3600" b="1">
                    <a:solidFill>
                      <a:schemeClr val="bg1"/>
                    </a:solidFill>
                    <a:latin typeface="Times New Roman" charset="0"/>
                    <a:ea typeface="ＭＳ Ｐゴシック" charset="0"/>
                  </a:defRPr>
                </a:lvl3pPr>
                <a:lvl4pPr marL="1600200" indent="-228600" eaLnBrk="0" hangingPunct="0">
                  <a:defRPr sz="3600" b="1">
                    <a:solidFill>
                      <a:schemeClr val="bg1"/>
                    </a:solidFill>
                    <a:latin typeface="Times New Roman" charset="0"/>
                    <a:ea typeface="ＭＳ Ｐゴシック" charset="0"/>
                  </a:defRPr>
                </a:lvl4pPr>
                <a:lvl5pPr marL="2057400" indent="-228600" eaLnBrk="0" hangingPunct="0">
                  <a:defRPr sz="3600" b="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3600" b="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3600" b="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3600" b="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3600" b="1">
                    <a:solidFill>
                      <a:schemeClr val="bg1"/>
                    </a:solidFill>
                    <a:latin typeface="Times New Roman" charset="0"/>
                    <a:ea typeface="ＭＳ Ｐゴシック" charset="0"/>
                  </a:defRPr>
                </a:lvl9pPr>
              </a:lstStyle>
              <a:p>
                <a:pPr>
                  <a:spcBef>
                    <a:spcPct val="50000"/>
                  </a:spcBef>
                </a:pPr>
                <a:r>
                  <a:rPr lang="en-US" sz="2800">
                    <a:solidFill>
                      <a:schemeClr val="tx1"/>
                    </a:solidFill>
                  </a:rPr>
                  <a:t>Judicial</a:t>
                </a:r>
              </a:p>
            </p:txBody>
          </p:sp>
        </p:grpSp>
        <p:sp>
          <p:nvSpPr>
            <p:cNvPr id="28684" name="Rectangle 32"/>
            <p:cNvSpPr>
              <a:spLocks noChangeArrowheads="1"/>
            </p:cNvSpPr>
            <p:nvPr/>
          </p:nvSpPr>
          <p:spPr bwMode="auto">
            <a:xfrm>
              <a:off x="3390" y="2592"/>
              <a:ext cx="237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0">
                  <a:solidFill>
                    <a:schemeClr val="tx1"/>
                  </a:solidFill>
                </a:rPr>
                <a:t>Interpret and </a:t>
              </a:r>
            </a:p>
            <a:p>
              <a:pPr algn="ctr"/>
              <a:r>
                <a:rPr lang="en-US" sz="2400" b="0">
                  <a:solidFill>
                    <a:schemeClr val="tx1"/>
                  </a:solidFill>
                </a:rPr>
                <a:t>apply the law</a:t>
              </a:r>
            </a:p>
          </p:txBody>
        </p:sp>
      </p:grpSp>
      <p:grpSp>
        <p:nvGrpSpPr>
          <p:cNvPr id="382991" name="Group 15"/>
          <p:cNvGrpSpPr>
            <a:grpSpLocks/>
          </p:cNvGrpSpPr>
          <p:nvPr/>
        </p:nvGrpSpPr>
        <p:grpSpPr bwMode="auto">
          <a:xfrm>
            <a:off x="3533775" y="3505200"/>
            <a:ext cx="3200400" cy="0"/>
            <a:chOff x="2064" y="2208"/>
            <a:chExt cx="2016" cy="0"/>
          </a:xfrm>
        </p:grpSpPr>
        <p:sp>
          <p:nvSpPr>
            <p:cNvPr id="382989" name="Line 13"/>
            <p:cNvSpPr>
              <a:spLocks noChangeShapeType="1"/>
            </p:cNvSpPr>
            <p:nvPr/>
          </p:nvSpPr>
          <p:spPr bwMode="auto">
            <a:xfrm>
              <a:off x="2064" y="2208"/>
              <a:ext cx="240" cy="0"/>
            </a:xfrm>
            <a:prstGeom prst="line">
              <a:avLst/>
            </a:prstGeom>
            <a:noFill/>
            <a:ln w="76200">
              <a:solidFill>
                <a:srgbClr val="F7C74F"/>
              </a:solidFill>
              <a:round/>
              <a:headEnd/>
              <a:tailEnd/>
            </a:ln>
            <a:effectLst>
              <a:outerShdw dist="107763" dir="2700000" algn="ctr" rotWithShape="0">
                <a:schemeClr val="bg2">
                  <a:alpha val="50000"/>
                </a:schemeClr>
              </a:outerShdw>
            </a:effectLst>
          </p:spPr>
          <p:txBody>
            <a:bodyPr/>
            <a:lstStyle/>
            <a:p>
              <a:pPr>
                <a:defRPr/>
              </a:pPr>
              <a:endParaRPr lang="en-US">
                <a:latin typeface="Calibri" pitchFamily="34" charset="0"/>
                <a:ea typeface="+mn-ea"/>
                <a:cs typeface="+mn-cs"/>
              </a:endParaRPr>
            </a:p>
          </p:txBody>
        </p:sp>
        <p:sp>
          <p:nvSpPr>
            <p:cNvPr id="382990" name="Line 14"/>
            <p:cNvSpPr>
              <a:spLocks noChangeShapeType="1"/>
            </p:cNvSpPr>
            <p:nvPr/>
          </p:nvSpPr>
          <p:spPr bwMode="auto">
            <a:xfrm>
              <a:off x="3792" y="2208"/>
              <a:ext cx="288" cy="0"/>
            </a:xfrm>
            <a:prstGeom prst="line">
              <a:avLst/>
            </a:prstGeom>
            <a:noFill/>
            <a:ln w="76200">
              <a:solidFill>
                <a:srgbClr val="F7C74F"/>
              </a:solidFill>
              <a:round/>
              <a:headEnd/>
              <a:tailEnd/>
            </a:ln>
            <a:effectLst>
              <a:outerShdw dist="107763" dir="2700000" algn="ctr" rotWithShape="0">
                <a:schemeClr val="bg2">
                  <a:alpha val="50000"/>
                </a:schemeClr>
              </a:outerShdw>
            </a:effectLst>
          </p:spPr>
          <p:txBody>
            <a:bodyPr/>
            <a:lstStyle/>
            <a:p>
              <a:pPr>
                <a:defRPr/>
              </a:pPr>
              <a:endParaRPr lang="en-US">
                <a:latin typeface="Calibri" pitchFamily="34" charset="0"/>
                <a:ea typeface="+mn-ea"/>
                <a:cs typeface="+mn-cs"/>
              </a:endParaRPr>
            </a:p>
          </p:txBody>
        </p:sp>
      </p:grpSp>
      <p:pic>
        <p:nvPicPr>
          <p:cNvPr id="383022" name="Picture 46" descr="capitol-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724400"/>
            <a:ext cx="18034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023" name="Picture 47" descr="720px-US-WhiteHous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800600"/>
            <a:ext cx="20574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025" name="Picture 49" descr="SupremeCou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5029200"/>
            <a:ext cx="1447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5338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83018"/>
                                        </p:tgtEl>
                                        <p:attrNameLst>
                                          <p:attrName>style.visibility</p:attrName>
                                        </p:attrNameLst>
                                      </p:cBhvr>
                                      <p:to>
                                        <p:strVal val="visible"/>
                                      </p:to>
                                    </p:set>
                                    <p:anim calcmode="lin" valueType="num">
                                      <p:cBhvr>
                                        <p:cTn id="7" dur="500" fill="hold"/>
                                        <p:tgtEl>
                                          <p:spTgt spid="383018"/>
                                        </p:tgtEl>
                                        <p:attrNameLst>
                                          <p:attrName>ppt_w</p:attrName>
                                        </p:attrNameLst>
                                      </p:cBhvr>
                                      <p:tavLst>
                                        <p:tav tm="0">
                                          <p:val>
                                            <p:fltVal val="0"/>
                                          </p:val>
                                        </p:tav>
                                        <p:tav tm="100000">
                                          <p:val>
                                            <p:strVal val="#ppt_w"/>
                                          </p:val>
                                        </p:tav>
                                      </p:tavLst>
                                    </p:anim>
                                    <p:anim calcmode="lin" valueType="num">
                                      <p:cBhvr>
                                        <p:cTn id="8" dur="500" fill="hold"/>
                                        <p:tgtEl>
                                          <p:spTgt spid="38301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83022"/>
                                        </p:tgtEl>
                                        <p:attrNameLst>
                                          <p:attrName>style.visibility</p:attrName>
                                        </p:attrNameLst>
                                      </p:cBhvr>
                                      <p:to>
                                        <p:strVal val="visible"/>
                                      </p:to>
                                    </p:set>
                                    <p:anim calcmode="lin" valueType="num">
                                      <p:cBhvr>
                                        <p:cTn id="11" dur="500" fill="hold"/>
                                        <p:tgtEl>
                                          <p:spTgt spid="383022"/>
                                        </p:tgtEl>
                                        <p:attrNameLst>
                                          <p:attrName>ppt_w</p:attrName>
                                        </p:attrNameLst>
                                      </p:cBhvr>
                                      <p:tavLst>
                                        <p:tav tm="0">
                                          <p:val>
                                            <p:fltVal val="0"/>
                                          </p:val>
                                        </p:tav>
                                        <p:tav tm="100000">
                                          <p:val>
                                            <p:strVal val="#ppt_w"/>
                                          </p:val>
                                        </p:tav>
                                      </p:tavLst>
                                    </p:anim>
                                    <p:anim calcmode="lin" valueType="num">
                                      <p:cBhvr>
                                        <p:cTn id="12" dur="500" fill="hold"/>
                                        <p:tgtEl>
                                          <p:spTgt spid="383022"/>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383019"/>
                                        </p:tgtEl>
                                        <p:attrNameLst>
                                          <p:attrName>style.visibility</p:attrName>
                                        </p:attrNameLst>
                                      </p:cBhvr>
                                      <p:to>
                                        <p:strVal val="visible"/>
                                      </p:to>
                                    </p:set>
                                    <p:anim calcmode="lin" valueType="num">
                                      <p:cBhvr>
                                        <p:cTn id="17" dur="500" fill="hold"/>
                                        <p:tgtEl>
                                          <p:spTgt spid="383019"/>
                                        </p:tgtEl>
                                        <p:attrNameLst>
                                          <p:attrName>ppt_w</p:attrName>
                                        </p:attrNameLst>
                                      </p:cBhvr>
                                      <p:tavLst>
                                        <p:tav tm="0">
                                          <p:val>
                                            <p:fltVal val="0"/>
                                          </p:val>
                                        </p:tav>
                                        <p:tav tm="100000">
                                          <p:val>
                                            <p:strVal val="#ppt_w"/>
                                          </p:val>
                                        </p:tav>
                                      </p:tavLst>
                                    </p:anim>
                                    <p:anim calcmode="lin" valueType="num">
                                      <p:cBhvr>
                                        <p:cTn id="18" dur="500" fill="hold"/>
                                        <p:tgtEl>
                                          <p:spTgt spid="383019"/>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83023"/>
                                        </p:tgtEl>
                                        <p:attrNameLst>
                                          <p:attrName>style.visibility</p:attrName>
                                        </p:attrNameLst>
                                      </p:cBhvr>
                                      <p:to>
                                        <p:strVal val="visible"/>
                                      </p:to>
                                    </p:set>
                                    <p:anim calcmode="lin" valueType="num">
                                      <p:cBhvr>
                                        <p:cTn id="21" dur="500" fill="hold"/>
                                        <p:tgtEl>
                                          <p:spTgt spid="383023"/>
                                        </p:tgtEl>
                                        <p:attrNameLst>
                                          <p:attrName>ppt_w</p:attrName>
                                        </p:attrNameLst>
                                      </p:cBhvr>
                                      <p:tavLst>
                                        <p:tav tm="0">
                                          <p:val>
                                            <p:fltVal val="0"/>
                                          </p:val>
                                        </p:tav>
                                        <p:tav tm="100000">
                                          <p:val>
                                            <p:strVal val="#ppt_w"/>
                                          </p:val>
                                        </p:tav>
                                      </p:tavLst>
                                    </p:anim>
                                    <p:anim calcmode="lin" valueType="num">
                                      <p:cBhvr>
                                        <p:cTn id="22" dur="500" fill="hold"/>
                                        <p:tgtEl>
                                          <p:spTgt spid="383023"/>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383020"/>
                                        </p:tgtEl>
                                        <p:attrNameLst>
                                          <p:attrName>style.visibility</p:attrName>
                                        </p:attrNameLst>
                                      </p:cBhvr>
                                      <p:to>
                                        <p:strVal val="visible"/>
                                      </p:to>
                                    </p:set>
                                    <p:anim calcmode="lin" valueType="num">
                                      <p:cBhvr>
                                        <p:cTn id="27" dur="500" fill="hold"/>
                                        <p:tgtEl>
                                          <p:spTgt spid="383020"/>
                                        </p:tgtEl>
                                        <p:attrNameLst>
                                          <p:attrName>ppt_w</p:attrName>
                                        </p:attrNameLst>
                                      </p:cBhvr>
                                      <p:tavLst>
                                        <p:tav tm="0">
                                          <p:val>
                                            <p:fltVal val="0"/>
                                          </p:val>
                                        </p:tav>
                                        <p:tav tm="100000">
                                          <p:val>
                                            <p:strVal val="#ppt_w"/>
                                          </p:val>
                                        </p:tav>
                                      </p:tavLst>
                                    </p:anim>
                                    <p:anim calcmode="lin" valueType="num">
                                      <p:cBhvr>
                                        <p:cTn id="28" dur="500" fill="hold"/>
                                        <p:tgtEl>
                                          <p:spTgt spid="383020"/>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83025"/>
                                        </p:tgtEl>
                                        <p:attrNameLst>
                                          <p:attrName>style.visibility</p:attrName>
                                        </p:attrNameLst>
                                      </p:cBhvr>
                                      <p:to>
                                        <p:strVal val="visible"/>
                                      </p:to>
                                    </p:set>
                                    <p:anim calcmode="lin" valueType="num">
                                      <p:cBhvr>
                                        <p:cTn id="31" dur="500" fill="hold"/>
                                        <p:tgtEl>
                                          <p:spTgt spid="383025"/>
                                        </p:tgtEl>
                                        <p:attrNameLst>
                                          <p:attrName>ppt_w</p:attrName>
                                        </p:attrNameLst>
                                      </p:cBhvr>
                                      <p:tavLst>
                                        <p:tav tm="0">
                                          <p:val>
                                            <p:fltVal val="0"/>
                                          </p:val>
                                        </p:tav>
                                        <p:tav tm="100000">
                                          <p:val>
                                            <p:strVal val="#ppt_w"/>
                                          </p:val>
                                        </p:tav>
                                      </p:tavLst>
                                    </p:anim>
                                    <p:anim calcmode="lin" valueType="num">
                                      <p:cBhvr>
                                        <p:cTn id="32" dur="500" fill="hold"/>
                                        <p:tgtEl>
                                          <p:spTgt spid="383025"/>
                                        </p:tgtEl>
                                        <p:attrNameLst>
                                          <p:attrName>ppt_h</p:attrName>
                                        </p:attrNameLst>
                                      </p:cBhvr>
                                      <p:tavLst>
                                        <p:tav tm="0">
                                          <p:val>
                                            <p:fltVal val="0"/>
                                          </p:val>
                                        </p:tav>
                                        <p:tav tm="100000">
                                          <p:val>
                                            <p:strVal val="#ppt_h"/>
                                          </p:val>
                                        </p:tav>
                                      </p:tavLst>
                                    </p:anim>
                                  </p:childTnLst>
                                </p:cTn>
                              </p:par>
                            </p:childTnLst>
                          </p:cTn>
                        </p:par>
                        <p:par>
                          <p:cTn id="33" fill="hold" nodeType="afterGroup">
                            <p:stCondLst>
                              <p:cond delay="500"/>
                            </p:stCondLst>
                            <p:childTnLst>
                              <p:par>
                                <p:cTn id="34" presetID="9" presetClass="entr" presetSubtype="0" fill="hold" nodeType="afterEffect">
                                  <p:stCondLst>
                                    <p:cond delay="0"/>
                                  </p:stCondLst>
                                  <p:childTnLst>
                                    <p:set>
                                      <p:cBhvr>
                                        <p:cTn id="35" dur="1" fill="hold">
                                          <p:stCondLst>
                                            <p:cond delay="0"/>
                                          </p:stCondLst>
                                        </p:cTn>
                                        <p:tgtEl>
                                          <p:spTgt spid="382991"/>
                                        </p:tgtEl>
                                        <p:attrNameLst>
                                          <p:attrName>style.visibility</p:attrName>
                                        </p:attrNameLst>
                                      </p:cBhvr>
                                      <p:to>
                                        <p:strVal val="visible"/>
                                      </p:to>
                                    </p:set>
                                    <p:animEffect transition="in" filter="dissolve">
                                      <p:cBhvr>
                                        <p:cTn id="36" dur="1000"/>
                                        <p:tgtEl>
                                          <p:spTgt spid="382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idx="4294967295"/>
          </p:nvPr>
        </p:nvSpPr>
        <p:spPr>
          <a:xfrm>
            <a:off x="828675" y="304800"/>
            <a:ext cx="8382000" cy="715963"/>
          </a:xfrm>
        </p:spPr>
        <p:txBody>
          <a:bodyPr anchor="ctr"/>
          <a:lstStyle/>
          <a:p>
            <a:pPr eaLnBrk="1" hangingPunct="1"/>
            <a:r>
              <a:rPr lang="en-US" sz="3300" b="1" dirty="0" smtClean="0">
                <a:effectLst>
                  <a:outerShdw blurRad="38100" dist="38100" dir="2700000" algn="tl">
                    <a:srgbClr val="C0C0C0"/>
                  </a:outerShdw>
                </a:effectLst>
                <a:latin typeface="Georgia" pitchFamily="18" charset="0"/>
              </a:rPr>
              <a:t> Impartial Courts &amp; Judges</a:t>
            </a:r>
          </a:p>
        </p:txBody>
      </p:sp>
      <p:sp>
        <p:nvSpPr>
          <p:cNvPr id="612355" name="Rectangle 3"/>
          <p:cNvSpPr>
            <a:spLocks noGrp="1" noChangeArrowheads="1"/>
          </p:cNvSpPr>
          <p:nvPr>
            <p:ph type="body" idx="4294967295"/>
          </p:nvPr>
        </p:nvSpPr>
        <p:spPr bwMode="auto">
          <a:xfrm>
            <a:off x="990600" y="990600"/>
            <a:ext cx="7010400" cy="5715000"/>
          </a:xfrm>
          <a:prstGeom prst="rect">
            <a:avLst/>
          </a:prstGeom>
          <a:noFill/>
          <a:ln>
            <a:miter lim="800000"/>
            <a:headEnd/>
            <a:tailEnd/>
          </a:ln>
        </p:spPr>
        <p:txBody>
          <a:bodyPr/>
          <a:lstStyle/>
          <a:p>
            <a:pPr marL="609600" indent="-609600" eaLnBrk="1" hangingPunct="1">
              <a:buFontTx/>
              <a:buNone/>
            </a:pPr>
            <a:r>
              <a:rPr lang="en-US" sz="2800" dirty="0" smtClean="0">
                <a:latin typeface="Times New Roman" pitchFamily="18" charset="0"/>
              </a:rPr>
              <a:t>Impartiality is a judge’s ability to decide cases:</a:t>
            </a:r>
          </a:p>
          <a:p>
            <a:pPr marL="609600" indent="-609600" eaLnBrk="1" hangingPunct="1">
              <a:spcAft>
                <a:spcPct val="20000"/>
              </a:spcAft>
              <a:buFont typeface="Wingdings" pitchFamily="2" charset="2"/>
              <a:buChar char="Ø"/>
            </a:pPr>
            <a:r>
              <a:rPr lang="en-US" sz="2800" b="1" dirty="0" smtClean="0">
                <a:latin typeface="Times New Roman" pitchFamily="18" charset="0"/>
              </a:rPr>
              <a:t>Only considering the law</a:t>
            </a:r>
            <a:r>
              <a:rPr lang="en-US" sz="2800" dirty="0" smtClean="0">
                <a:latin typeface="Times New Roman" pitchFamily="18" charset="0"/>
              </a:rPr>
              <a:t>; </a:t>
            </a:r>
          </a:p>
          <a:p>
            <a:pPr lvl="1" eaLnBrk="1" hangingPunct="1">
              <a:spcAft>
                <a:spcPct val="20000"/>
              </a:spcAft>
              <a:buFont typeface="Wingdings" pitchFamily="2" charset="2"/>
              <a:buNone/>
            </a:pPr>
            <a:r>
              <a:rPr lang="en-US" sz="2400" dirty="0" smtClean="0">
                <a:latin typeface="Times New Roman" pitchFamily="18" charset="0"/>
              </a:rPr>
              <a:t>(As an umpire would only consider the rules) </a:t>
            </a:r>
          </a:p>
          <a:p>
            <a:pPr marL="609600" indent="-609600" eaLnBrk="1" hangingPunct="1">
              <a:spcAft>
                <a:spcPct val="20000"/>
              </a:spcAft>
              <a:buFont typeface="Wingdings" pitchFamily="2" charset="2"/>
              <a:buChar char="Ø"/>
            </a:pPr>
            <a:r>
              <a:rPr lang="en-US" sz="2800" b="1" dirty="0" smtClean="0">
                <a:latin typeface="Times New Roman" pitchFamily="18" charset="0"/>
              </a:rPr>
              <a:t>Not considering personal gain, prejudices, preferences, or beliefs</a:t>
            </a:r>
            <a:r>
              <a:rPr lang="en-US" sz="2800" dirty="0" smtClean="0">
                <a:latin typeface="Times New Roman" pitchFamily="18" charset="0"/>
              </a:rPr>
              <a:t>;</a:t>
            </a:r>
          </a:p>
          <a:p>
            <a:pPr lvl="1" eaLnBrk="1" hangingPunct="1">
              <a:spcAft>
                <a:spcPct val="20000"/>
              </a:spcAft>
              <a:buFont typeface="Wingdings" pitchFamily="2" charset="2"/>
              <a:buNone/>
            </a:pPr>
            <a:r>
              <a:rPr lang="en-US" sz="2400" dirty="0" smtClean="0">
                <a:latin typeface="Times New Roman" pitchFamily="18" charset="0"/>
              </a:rPr>
              <a:t>(As an umpire would not call in favor of their favorite team)</a:t>
            </a:r>
          </a:p>
          <a:p>
            <a:pPr marL="609600" indent="-609600" eaLnBrk="1" hangingPunct="1">
              <a:spcAft>
                <a:spcPct val="20000"/>
              </a:spcAft>
              <a:buFont typeface="Wingdings" pitchFamily="2" charset="2"/>
              <a:buChar char="Ø"/>
            </a:pPr>
            <a:r>
              <a:rPr lang="en-US" sz="2800" b="1" dirty="0" smtClean="0">
                <a:latin typeface="Times New Roman" pitchFamily="18" charset="0"/>
              </a:rPr>
              <a:t>Without outside powers telling judges how to make decisions or run their courtrooms</a:t>
            </a:r>
            <a:r>
              <a:rPr lang="en-US" sz="2800" dirty="0" smtClean="0">
                <a:latin typeface="Times New Roman" pitchFamily="18" charset="0"/>
              </a:rPr>
              <a:t>; </a:t>
            </a:r>
          </a:p>
          <a:p>
            <a:pPr marL="609600" indent="-609600" eaLnBrk="1" hangingPunct="1">
              <a:spcAft>
                <a:spcPct val="20000"/>
              </a:spcAft>
              <a:buFont typeface="Wingdings" pitchFamily="2" charset="2"/>
              <a:buChar char="Ø"/>
            </a:pPr>
            <a:r>
              <a:rPr lang="en-US" sz="2400" dirty="0" smtClean="0">
                <a:latin typeface="Times New Roman" pitchFamily="18" charset="0"/>
              </a:rPr>
              <a:t>(As fans and team managers can’t tell umpires how to make calls).</a:t>
            </a:r>
          </a:p>
        </p:txBody>
      </p:sp>
      <p:pic>
        <p:nvPicPr>
          <p:cNvPr id="33797" name="Picture 5" descr="Lady_Justice_60840"/>
          <p:cNvPicPr>
            <a:picLocks noChangeAspect="1" noChangeArrowheads="1"/>
          </p:cNvPicPr>
          <p:nvPr/>
        </p:nvPicPr>
        <p:blipFill>
          <a:blip r:embed="rId3" cstate="print">
            <a:grayscl/>
          </a:blip>
          <a:srcRect b="7423"/>
          <a:stretch>
            <a:fillRect/>
          </a:stretch>
        </p:blipFill>
        <p:spPr bwMode="auto">
          <a:xfrm>
            <a:off x="7772400" y="3276600"/>
            <a:ext cx="1233488" cy="1524000"/>
          </a:xfrm>
          <a:prstGeom prst="rect">
            <a:avLst/>
          </a:prstGeom>
          <a:noFill/>
          <a:ln w="9525">
            <a:solidFill>
              <a:schemeClr val="tx1"/>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2354"/>
                                        </p:tgtEl>
                                        <p:attrNameLst>
                                          <p:attrName>style.visibility</p:attrName>
                                        </p:attrNameLst>
                                      </p:cBhvr>
                                      <p:to>
                                        <p:strVal val="visible"/>
                                      </p:to>
                                    </p:set>
                                    <p:animEffect transition="in" filter="fade">
                                      <p:cBhvr>
                                        <p:cTn id="7" dur="500"/>
                                        <p:tgtEl>
                                          <p:spTgt spid="612354"/>
                                        </p:tgtEl>
                                      </p:cBhvr>
                                    </p:animEffect>
                                    <p:anim calcmode="lin" valueType="num">
                                      <p:cBhvr>
                                        <p:cTn id="8" dur="500" fill="hold"/>
                                        <p:tgtEl>
                                          <p:spTgt spid="612354"/>
                                        </p:tgtEl>
                                        <p:attrNameLst>
                                          <p:attrName>ppt_x</p:attrName>
                                        </p:attrNameLst>
                                      </p:cBhvr>
                                      <p:tavLst>
                                        <p:tav tm="0">
                                          <p:val>
                                            <p:strVal val="#ppt_x"/>
                                          </p:val>
                                        </p:tav>
                                        <p:tav tm="100000">
                                          <p:val>
                                            <p:strVal val="#ppt_x"/>
                                          </p:val>
                                        </p:tav>
                                      </p:tavLst>
                                    </p:anim>
                                    <p:anim calcmode="lin" valueType="num">
                                      <p:cBhvr>
                                        <p:cTn id="9" dur="500" fill="hold"/>
                                        <p:tgtEl>
                                          <p:spTgt spid="61235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12355">
                                            <p:txEl>
                                              <p:pRg st="0" end="0"/>
                                            </p:txEl>
                                          </p:spTgt>
                                        </p:tgtEl>
                                        <p:attrNameLst>
                                          <p:attrName>style.visibility</p:attrName>
                                        </p:attrNameLst>
                                      </p:cBhvr>
                                      <p:to>
                                        <p:strVal val="visible"/>
                                      </p:to>
                                    </p:set>
                                    <p:animEffect transition="in" filter="fade">
                                      <p:cBhvr>
                                        <p:cTn id="13" dur="500"/>
                                        <p:tgtEl>
                                          <p:spTgt spid="61235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12355">
                                            <p:txEl>
                                              <p:pRg st="1" end="1"/>
                                            </p:txEl>
                                          </p:spTgt>
                                        </p:tgtEl>
                                        <p:attrNameLst>
                                          <p:attrName>style.visibility</p:attrName>
                                        </p:attrNameLst>
                                      </p:cBhvr>
                                      <p:to>
                                        <p:strVal val="visible"/>
                                      </p:to>
                                    </p:set>
                                    <p:animEffect transition="in" filter="fade">
                                      <p:cBhvr>
                                        <p:cTn id="18" dur="500"/>
                                        <p:tgtEl>
                                          <p:spTgt spid="61235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12355">
                                            <p:txEl>
                                              <p:pRg st="2" end="2"/>
                                            </p:txEl>
                                          </p:spTgt>
                                        </p:tgtEl>
                                        <p:attrNameLst>
                                          <p:attrName>style.visibility</p:attrName>
                                        </p:attrNameLst>
                                      </p:cBhvr>
                                      <p:to>
                                        <p:strVal val="visible"/>
                                      </p:to>
                                    </p:set>
                                    <p:animEffect transition="in" filter="fade">
                                      <p:cBhvr>
                                        <p:cTn id="23" dur="500"/>
                                        <p:tgtEl>
                                          <p:spTgt spid="61235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12355">
                                            <p:txEl>
                                              <p:pRg st="3" end="3"/>
                                            </p:txEl>
                                          </p:spTgt>
                                        </p:tgtEl>
                                        <p:attrNameLst>
                                          <p:attrName>style.visibility</p:attrName>
                                        </p:attrNameLst>
                                      </p:cBhvr>
                                      <p:to>
                                        <p:strVal val="visible"/>
                                      </p:to>
                                    </p:set>
                                    <p:animEffect transition="in" filter="fade">
                                      <p:cBhvr>
                                        <p:cTn id="28" dur="500"/>
                                        <p:tgtEl>
                                          <p:spTgt spid="61235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12355">
                                            <p:txEl>
                                              <p:pRg st="4" end="4"/>
                                            </p:txEl>
                                          </p:spTgt>
                                        </p:tgtEl>
                                        <p:attrNameLst>
                                          <p:attrName>style.visibility</p:attrName>
                                        </p:attrNameLst>
                                      </p:cBhvr>
                                      <p:to>
                                        <p:strVal val="visible"/>
                                      </p:to>
                                    </p:set>
                                    <p:animEffect transition="in" filter="fade">
                                      <p:cBhvr>
                                        <p:cTn id="33" dur="500"/>
                                        <p:tgtEl>
                                          <p:spTgt spid="612355">
                                            <p:txEl>
                                              <p:pRg st="4" end="4"/>
                                            </p:txEl>
                                          </p:spTgt>
                                        </p:tgtEl>
                                      </p:cBhvr>
                                    </p:animEffect>
                                  </p:childTnLst>
                                </p:cTn>
                              </p:par>
                              <p:par>
                                <p:cTn id="34" presetID="23" presetClass="entr" presetSubtype="16" fill="hold" nodeType="withEffect">
                                  <p:stCondLst>
                                    <p:cond delay="0"/>
                                  </p:stCondLst>
                                  <p:childTnLst>
                                    <p:set>
                                      <p:cBhvr>
                                        <p:cTn id="35" dur="1" fill="hold">
                                          <p:stCondLst>
                                            <p:cond delay="0"/>
                                          </p:stCondLst>
                                        </p:cTn>
                                        <p:tgtEl>
                                          <p:spTgt spid="33797"/>
                                        </p:tgtEl>
                                        <p:attrNameLst>
                                          <p:attrName>style.visibility</p:attrName>
                                        </p:attrNameLst>
                                      </p:cBhvr>
                                      <p:to>
                                        <p:strVal val="visible"/>
                                      </p:to>
                                    </p:set>
                                    <p:anim calcmode="lin" valueType="num">
                                      <p:cBhvr>
                                        <p:cTn id="36" dur="500" fill="hold"/>
                                        <p:tgtEl>
                                          <p:spTgt spid="33797"/>
                                        </p:tgtEl>
                                        <p:attrNameLst>
                                          <p:attrName>ppt_w</p:attrName>
                                        </p:attrNameLst>
                                      </p:cBhvr>
                                      <p:tavLst>
                                        <p:tav tm="0">
                                          <p:val>
                                            <p:fltVal val="0"/>
                                          </p:val>
                                        </p:tav>
                                        <p:tav tm="100000">
                                          <p:val>
                                            <p:strVal val="#ppt_w"/>
                                          </p:val>
                                        </p:tav>
                                      </p:tavLst>
                                    </p:anim>
                                    <p:anim calcmode="lin" valueType="num">
                                      <p:cBhvr>
                                        <p:cTn id="37" dur="500" fill="hold"/>
                                        <p:tgtEl>
                                          <p:spTgt spid="33797"/>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2355">
                                            <p:txEl>
                                              <p:pRg st="5" end="5"/>
                                            </p:txEl>
                                          </p:spTgt>
                                        </p:tgtEl>
                                        <p:attrNameLst>
                                          <p:attrName>style.visibility</p:attrName>
                                        </p:attrNameLst>
                                      </p:cBhvr>
                                      <p:to>
                                        <p:strVal val="visible"/>
                                      </p:to>
                                    </p:set>
                                    <p:animEffect transition="in" filter="fade">
                                      <p:cBhvr>
                                        <p:cTn id="42" dur="500"/>
                                        <p:tgtEl>
                                          <p:spTgt spid="61235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12355">
                                            <p:txEl>
                                              <p:pRg st="6" end="6"/>
                                            </p:txEl>
                                          </p:spTgt>
                                        </p:tgtEl>
                                        <p:attrNameLst>
                                          <p:attrName>style.visibility</p:attrName>
                                        </p:attrNameLst>
                                      </p:cBhvr>
                                      <p:to>
                                        <p:strVal val="visible"/>
                                      </p:to>
                                    </p:set>
                                    <p:animEffect transition="in" filter="fade">
                                      <p:cBhvr>
                                        <p:cTn id="47" dur="500"/>
                                        <p:tgtEl>
                                          <p:spTgt spid="6123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4" grpId="0" animBg="1"/>
      <p:bldP spid="61235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idx="4294967295"/>
          </p:nvPr>
        </p:nvSpPr>
        <p:spPr>
          <a:xfrm>
            <a:off x="1295400" y="304800"/>
            <a:ext cx="7534275" cy="803275"/>
          </a:xfrm>
        </p:spPr>
        <p:txBody>
          <a:bodyPr anchor="ctr"/>
          <a:lstStyle/>
          <a:p>
            <a:pPr eaLnBrk="1" hangingPunct="1">
              <a:defRPr/>
            </a:pPr>
            <a:r>
              <a:rPr lang="en-US" sz="4000" b="1">
                <a:effectLst>
                  <a:outerShdw blurRad="38100" dist="38100" dir="2700000" algn="tl">
                    <a:srgbClr val="DDDDDD"/>
                  </a:outerShdw>
                </a:effectLst>
                <a:latin typeface="Georgia" charset="0"/>
                <a:cs typeface="+mj-cs"/>
              </a:rPr>
              <a:t>The Separation of Powers (cont.)</a:t>
            </a:r>
          </a:p>
        </p:txBody>
      </p:sp>
      <p:sp>
        <p:nvSpPr>
          <p:cNvPr id="27661" name="Rectangle 13"/>
          <p:cNvSpPr>
            <a:spLocks noChangeArrowheads="1"/>
          </p:cNvSpPr>
          <p:nvPr/>
        </p:nvSpPr>
        <p:spPr bwMode="auto">
          <a:xfrm>
            <a:off x="1371600" y="1371600"/>
            <a:ext cx="73914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charset="0"/>
              <a:buChar char="Ø"/>
            </a:pPr>
            <a:r>
              <a:rPr lang="en-US" sz="3200" b="0">
                <a:solidFill>
                  <a:srgbClr val="4D4D4D"/>
                </a:solidFill>
              </a:rPr>
              <a:t>The government</a:t>
            </a:r>
            <a:r>
              <a:rPr lang="ja-JP" altLang="en-US" sz="3200" b="0">
                <a:solidFill>
                  <a:srgbClr val="4D4D4D"/>
                </a:solidFill>
              </a:rPr>
              <a:t>’</a:t>
            </a:r>
            <a:r>
              <a:rPr lang="en-US" altLang="ja-JP" sz="3200" b="0">
                <a:solidFill>
                  <a:srgbClr val="4D4D4D"/>
                </a:solidFill>
              </a:rPr>
              <a:t>s powers are split between the three branches </a:t>
            </a:r>
          </a:p>
          <a:p>
            <a:pPr>
              <a:buFont typeface="Wingdings" charset="0"/>
              <a:buChar char="Ø"/>
            </a:pPr>
            <a:r>
              <a:rPr lang="en-US" sz="3200" b="0">
                <a:solidFill>
                  <a:srgbClr val="4D4D4D"/>
                </a:solidFill>
              </a:rPr>
              <a:t> Each branch of government is equal in power</a:t>
            </a:r>
          </a:p>
          <a:p>
            <a:pPr>
              <a:buFont typeface="Wingdings" charset="0"/>
              <a:buChar char="Ø"/>
            </a:pPr>
            <a:r>
              <a:rPr lang="en-US" sz="3200" b="0">
                <a:solidFill>
                  <a:srgbClr val="4D4D4D"/>
                </a:solidFill>
              </a:rPr>
              <a:t> No branch can exercise a power granted to one of the other branches</a:t>
            </a:r>
          </a:p>
          <a:p>
            <a:pPr>
              <a:spcBef>
                <a:spcPct val="50000"/>
              </a:spcBef>
              <a:buClr>
                <a:srgbClr val="6699FF"/>
              </a:buClr>
              <a:buFont typeface="Wingdings" charset="0"/>
              <a:buChar char="Ø"/>
            </a:pPr>
            <a:endParaRPr lang="en-US" sz="3000" b="0">
              <a:solidFill>
                <a:srgbClr val="4D4D4D"/>
              </a:solidFill>
            </a:endParaRPr>
          </a:p>
        </p:txBody>
      </p:sp>
      <p:pic>
        <p:nvPicPr>
          <p:cNvPr id="2" name="Picture 13" descr="separation_powers600g50"/>
          <p:cNvPicPr>
            <a:picLocks noChangeAspect="1" noChangeArrowheads="1"/>
          </p:cNvPicPr>
          <p:nvPr/>
        </p:nvPicPr>
        <p:blipFill>
          <a:blip r:embed="rId3">
            <a:clrChange>
              <a:clrFrom>
                <a:srgbClr val="FFFFFF"/>
              </a:clrFrom>
              <a:clrTo>
                <a:srgbClr val="FFFFFF">
                  <a:alpha val="0"/>
                </a:srgbClr>
              </a:clrTo>
            </a:clrChange>
            <a:lum bright="-10000" contrast="6000"/>
            <a:extLst>
              <a:ext uri="{28A0092B-C50C-407E-A947-70E740481C1C}">
                <a14:useLocalDpi xmlns:a14="http://schemas.microsoft.com/office/drawing/2010/main" val="0"/>
              </a:ext>
            </a:extLst>
          </a:blip>
          <a:srcRect/>
          <a:stretch>
            <a:fillRect/>
          </a:stretch>
        </p:blipFill>
        <p:spPr bwMode="auto">
          <a:xfrm>
            <a:off x="3505200" y="4419600"/>
            <a:ext cx="22479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022" name="Picture 46" descr="capitol-ang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8625" y="4476750"/>
            <a:ext cx="81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023" name="Picture 47" descr="720px-US-WhiteHouse-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715000"/>
            <a:ext cx="838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025" name="Picture 49" descr="SupremeCou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5715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1906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61">
                                            <p:txEl>
                                              <p:pRg st="0" end="0"/>
                                            </p:txEl>
                                          </p:spTgt>
                                        </p:tgtEl>
                                        <p:attrNameLst>
                                          <p:attrName>style.visibility</p:attrName>
                                        </p:attrNameLst>
                                      </p:cBhvr>
                                      <p:to>
                                        <p:strVal val="visible"/>
                                      </p:to>
                                    </p:set>
                                    <p:anim calcmode="lin" valueType="num">
                                      <p:cBhvr additive="base">
                                        <p:cTn id="7" dur="500" fill="hold"/>
                                        <p:tgtEl>
                                          <p:spTgt spid="276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61">
                                            <p:txEl>
                                              <p:pRg st="1" end="1"/>
                                            </p:txEl>
                                          </p:spTgt>
                                        </p:tgtEl>
                                        <p:attrNameLst>
                                          <p:attrName>style.visibility</p:attrName>
                                        </p:attrNameLst>
                                      </p:cBhvr>
                                      <p:to>
                                        <p:strVal val="visible"/>
                                      </p:to>
                                    </p:set>
                                    <p:anim calcmode="lin" valueType="num">
                                      <p:cBhvr additive="base">
                                        <p:cTn id="13" dur="500" fill="hold"/>
                                        <p:tgtEl>
                                          <p:spTgt spid="2766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61">
                                            <p:txEl>
                                              <p:pRg st="2" end="2"/>
                                            </p:txEl>
                                          </p:spTgt>
                                        </p:tgtEl>
                                        <p:attrNameLst>
                                          <p:attrName>style.visibility</p:attrName>
                                        </p:attrNameLst>
                                      </p:cBhvr>
                                      <p:to>
                                        <p:strVal val="visible"/>
                                      </p:to>
                                    </p:set>
                                    <p:anim calcmode="lin" valueType="num">
                                      <p:cBhvr additive="base">
                                        <p:cTn id="19" dur="500" fill="hold"/>
                                        <p:tgtEl>
                                          <p:spTgt spid="2766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61">
                                            <p:txEl>
                                              <p:pRg st="2" end="2"/>
                                            </p:txEl>
                                          </p:spTgt>
                                        </p:tgtEl>
                                        <p:attrNameLst>
                                          <p:attrName>ppt_y</p:attrName>
                                        </p:attrNameLst>
                                      </p:cBhvr>
                                      <p:tavLst>
                                        <p:tav tm="0">
                                          <p:val>
                                            <p:strVal val="1+#ppt_h/2"/>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83022"/>
                                        </p:tgtEl>
                                        <p:attrNameLst>
                                          <p:attrName>style.visibility</p:attrName>
                                        </p:attrNameLst>
                                      </p:cBhvr>
                                      <p:to>
                                        <p:strVal val="visible"/>
                                      </p:to>
                                    </p:set>
                                    <p:anim calcmode="lin" valueType="num">
                                      <p:cBhvr>
                                        <p:cTn id="27" dur="500" fill="hold"/>
                                        <p:tgtEl>
                                          <p:spTgt spid="383022"/>
                                        </p:tgtEl>
                                        <p:attrNameLst>
                                          <p:attrName>ppt_w</p:attrName>
                                        </p:attrNameLst>
                                      </p:cBhvr>
                                      <p:tavLst>
                                        <p:tav tm="0">
                                          <p:val>
                                            <p:fltVal val="0"/>
                                          </p:val>
                                        </p:tav>
                                        <p:tav tm="100000">
                                          <p:val>
                                            <p:strVal val="#ppt_w"/>
                                          </p:val>
                                        </p:tav>
                                      </p:tavLst>
                                    </p:anim>
                                    <p:anim calcmode="lin" valueType="num">
                                      <p:cBhvr>
                                        <p:cTn id="28" dur="500" fill="hold"/>
                                        <p:tgtEl>
                                          <p:spTgt spid="383022"/>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83023"/>
                                        </p:tgtEl>
                                        <p:attrNameLst>
                                          <p:attrName>style.visibility</p:attrName>
                                        </p:attrNameLst>
                                      </p:cBhvr>
                                      <p:to>
                                        <p:strVal val="visible"/>
                                      </p:to>
                                    </p:set>
                                    <p:anim calcmode="lin" valueType="num">
                                      <p:cBhvr>
                                        <p:cTn id="31" dur="500" fill="hold"/>
                                        <p:tgtEl>
                                          <p:spTgt spid="383023"/>
                                        </p:tgtEl>
                                        <p:attrNameLst>
                                          <p:attrName>ppt_w</p:attrName>
                                        </p:attrNameLst>
                                      </p:cBhvr>
                                      <p:tavLst>
                                        <p:tav tm="0">
                                          <p:val>
                                            <p:fltVal val="0"/>
                                          </p:val>
                                        </p:tav>
                                        <p:tav tm="100000">
                                          <p:val>
                                            <p:strVal val="#ppt_w"/>
                                          </p:val>
                                        </p:tav>
                                      </p:tavLst>
                                    </p:anim>
                                    <p:anim calcmode="lin" valueType="num">
                                      <p:cBhvr>
                                        <p:cTn id="32" dur="500" fill="hold"/>
                                        <p:tgtEl>
                                          <p:spTgt spid="383023"/>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83025"/>
                                        </p:tgtEl>
                                        <p:attrNameLst>
                                          <p:attrName>style.visibility</p:attrName>
                                        </p:attrNameLst>
                                      </p:cBhvr>
                                      <p:to>
                                        <p:strVal val="visible"/>
                                      </p:to>
                                    </p:set>
                                    <p:anim calcmode="lin" valueType="num">
                                      <p:cBhvr>
                                        <p:cTn id="35" dur="500" fill="hold"/>
                                        <p:tgtEl>
                                          <p:spTgt spid="383025"/>
                                        </p:tgtEl>
                                        <p:attrNameLst>
                                          <p:attrName>ppt_w</p:attrName>
                                        </p:attrNameLst>
                                      </p:cBhvr>
                                      <p:tavLst>
                                        <p:tav tm="0">
                                          <p:val>
                                            <p:fltVal val="0"/>
                                          </p:val>
                                        </p:tav>
                                        <p:tav tm="100000">
                                          <p:val>
                                            <p:strVal val="#ppt_w"/>
                                          </p:val>
                                        </p:tav>
                                      </p:tavLst>
                                    </p:anim>
                                    <p:anim calcmode="lin" valueType="num">
                                      <p:cBhvr>
                                        <p:cTn id="36" dur="500" fill="hold"/>
                                        <p:tgtEl>
                                          <p:spTgt spid="3830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idx="4294967295"/>
          </p:nvPr>
        </p:nvSpPr>
        <p:spPr>
          <a:xfrm>
            <a:off x="1066800" y="838200"/>
            <a:ext cx="7534275" cy="523875"/>
          </a:xfrm>
        </p:spPr>
        <p:txBody>
          <a:bodyPr anchor="ctr"/>
          <a:lstStyle/>
          <a:p>
            <a:pPr eaLnBrk="1" hangingPunct="1">
              <a:defRPr/>
            </a:pPr>
            <a:r>
              <a:rPr lang="en-US" sz="3600" b="1">
                <a:effectLst>
                  <a:outerShdw blurRad="38100" dist="38100" dir="2700000" algn="tl">
                    <a:srgbClr val="DDDDDD"/>
                  </a:outerShdw>
                </a:effectLst>
                <a:latin typeface="Georgia" charset="0"/>
                <a:cs typeface="+mj-cs"/>
              </a:rPr>
              <a:t>Ideal #3</a:t>
            </a:r>
            <a:br>
              <a:rPr lang="en-US" sz="3600" b="1">
                <a:effectLst>
                  <a:outerShdw blurRad="38100" dist="38100" dir="2700000" algn="tl">
                    <a:srgbClr val="DDDDDD"/>
                  </a:outerShdw>
                </a:effectLst>
                <a:latin typeface="Georgia" charset="0"/>
                <a:cs typeface="+mj-cs"/>
              </a:rPr>
            </a:br>
            <a:r>
              <a:rPr lang="en-US" sz="3600" b="1">
                <a:effectLst>
                  <a:outerShdw blurRad="38100" dist="38100" dir="2700000" algn="tl">
                    <a:srgbClr val="DDDDDD"/>
                  </a:outerShdw>
                </a:effectLst>
                <a:latin typeface="Georgia" charset="0"/>
                <a:cs typeface="+mj-cs"/>
              </a:rPr>
              <a:t> Checks and Balances</a:t>
            </a:r>
            <a:r>
              <a:rPr lang="en-US">
                <a:latin typeface="Georgia" charset="0"/>
                <a:cs typeface="+mj-cs"/>
              </a:rPr>
              <a:t> </a:t>
            </a:r>
          </a:p>
        </p:txBody>
      </p:sp>
      <p:sp>
        <p:nvSpPr>
          <p:cNvPr id="32770" name="Rectangle 15"/>
          <p:cNvSpPr>
            <a:spLocks noChangeArrowheads="1"/>
          </p:cNvSpPr>
          <p:nvPr/>
        </p:nvSpPr>
        <p:spPr bwMode="auto">
          <a:xfrm>
            <a:off x="1143000" y="3048000"/>
            <a:ext cx="563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4400" b="0">
              <a:solidFill>
                <a:schemeClr val="tx1"/>
              </a:solidFill>
              <a:latin typeface="Calibri" charset="0"/>
            </a:endParaRPr>
          </a:p>
        </p:txBody>
      </p:sp>
      <p:sp>
        <p:nvSpPr>
          <p:cNvPr id="604176" name="Text Box 16"/>
          <p:cNvSpPr txBox="1">
            <a:spLocks noChangeArrowheads="1"/>
          </p:cNvSpPr>
          <p:nvPr/>
        </p:nvSpPr>
        <p:spPr bwMode="auto">
          <a:xfrm>
            <a:off x="876300" y="1752600"/>
            <a:ext cx="8229600" cy="1554163"/>
          </a:xfrm>
          <a:prstGeom prst="rect">
            <a:avLst/>
          </a:prstGeom>
          <a:noFill/>
          <a:ln>
            <a:noFill/>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bg1"/>
                </a:solidFill>
                <a:latin typeface="Times New Roman" charset="0"/>
                <a:ea typeface="ＭＳ Ｐゴシック" charset="0"/>
                <a:cs typeface="ＭＳ Ｐゴシック" charset="0"/>
              </a:defRPr>
            </a:lvl1pPr>
            <a:lvl2pPr marL="742950" indent="-285750" eaLnBrk="0" hangingPunct="0">
              <a:defRPr sz="3600" b="1">
                <a:solidFill>
                  <a:schemeClr val="bg1"/>
                </a:solidFill>
                <a:latin typeface="Times New Roman" charset="0"/>
                <a:ea typeface="ＭＳ Ｐゴシック" charset="0"/>
              </a:defRPr>
            </a:lvl2pPr>
            <a:lvl3pPr marL="1143000" indent="-228600" eaLnBrk="0" hangingPunct="0">
              <a:defRPr sz="3600" b="1">
                <a:solidFill>
                  <a:schemeClr val="bg1"/>
                </a:solidFill>
                <a:latin typeface="Times New Roman" charset="0"/>
                <a:ea typeface="ＭＳ Ｐゴシック" charset="0"/>
              </a:defRPr>
            </a:lvl3pPr>
            <a:lvl4pPr marL="1600200" indent="-228600" eaLnBrk="0" hangingPunct="0">
              <a:defRPr sz="3600" b="1">
                <a:solidFill>
                  <a:schemeClr val="bg1"/>
                </a:solidFill>
                <a:latin typeface="Times New Roman" charset="0"/>
                <a:ea typeface="ＭＳ Ｐゴシック" charset="0"/>
              </a:defRPr>
            </a:lvl4pPr>
            <a:lvl5pPr marL="2057400" indent="-228600" eaLnBrk="0" hangingPunct="0">
              <a:defRPr sz="3600" b="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3600" b="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3600" b="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3600" b="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3600" b="1">
                <a:solidFill>
                  <a:schemeClr val="bg1"/>
                </a:solidFill>
                <a:latin typeface="Times New Roman" charset="0"/>
                <a:ea typeface="ＭＳ Ｐゴシック" charset="0"/>
              </a:defRPr>
            </a:lvl9pPr>
          </a:lstStyle>
          <a:p>
            <a:pPr algn="ctr" eaLnBrk="1" hangingPunct="1"/>
            <a:r>
              <a:rPr lang="en-US" sz="3200" b="0">
                <a:solidFill>
                  <a:srgbClr val="4D4D4D"/>
                </a:solidFill>
              </a:rPr>
              <a:t>If one branch doesn</a:t>
            </a:r>
            <a:r>
              <a:rPr lang="ja-JP" altLang="en-US" sz="3200" b="0">
                <a:solidFill>
                  <a:srgbClr val="4D4D4D"/>
                </a:solidFill>
              </a:rPr>
              <a:t>’</a:t>
            </a:r>
            <a:r>
              <a:rPr lang="en-US" altLang="ja-JP" sz="3200" b="0">
                <a:solidFill>
                  <a:srgbClr val="4D4D4D"/>
                </a:solidFill>
              </a:rPr>
              <a:t>t agree with another branch</a:t>
            </a:r>
            <a:r>
              <a:rPr lang="ja-JP" altLang="en-US" sz="3200" b="0">
                <a:solidFill>
                  <a:srgbClr val="4D4D4D"/>
                </a:solidFill>
              </a:rPr>
              <a:t>’</a:t>
            </a:r>
            <a:r>
              <a:rPr lang="en-US" altLang="ja-JP" sz="3200" b="0">
                <a:solidFill>
                  <a:srgbClr val="4D4D4D"/>
                </a:solidFill>
              </a:rPr>
              <a:t>s decision,                                                        it can take action against that decision.</a:t>
            </a:r>
            <a:endParaRPr lang="en-US" sz="3200" b="0">
              <a:solidFill>
                <a:srgbClr val="4D4D4D"/>
              </a:solidFill>
            </a:endParaRPr>
          </a:p>
        </p:txBody>
      </p:sp>
      <p:pic>
        <p:nvPicPr>
          <p:cNvPr id="29703" name="Picture 7" descr="Checks balanc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9525" y="3657600"/>
            <a:ext cx="225742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022" name="Picture 46" descr="capitol-ang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1325" y="5105400"/>
            <a:ext cx="81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023" name="Picture 47" descr="720px-US-WhiteHouse-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5525" y="5181600"/>
            <a:ext cx="838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025" name="Picture 49" descr="SupremeCou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7725" y="3429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7903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04176">
                                            <p:txEl>
                                              <p:pRg st="0" end="0"/>
                                            </p:txEl>
                                          </p:spTgt>
                                        </p:tgtEl>
                                        <p:attrNameLst>
                                          <p:attrName>style.visibility</p:attrName>
                                        </p:attrNameLst>
                                      </p:cBhvr>
                                      <p:to>
                                        <p:strVal val="visible"/>
                                      </p:to>
                                    </p:set>
                                    <p:animEffect transition="in" filter="fade">
                                      <p:cBhvr>
                                        <p:cTn id="7" dur="500"/>
                                        <p:tgtEl>
                                          <p:spTgt spid="604176">
                                            <p:txEl>
                                              <p:pRg st="0" end="0"/>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29703"/>
                                        </p:tgtEl>
                                        <p:attrNameLst>
                                          <p:attrName>style.visibility</p:attrName>
                                        </p:attrNameLst>
                                      </p:cBhvr>
                                      <p:to>
                                        <p:strVal val="visible"/>
                                      </p:to>
                                    </p:set>
                                    <p:anim calcmode="lin" valueType="num">
                                      <p:cBhvr>
                                        <p:cTn id="11" dur="500" fill="hold"/>
                                        <p:tgtEl>
                                          <p:spTgt spid="29703"/>
                                        </p:tgtEl>
                                        <p:attrNameLst>
                                          <p:attrName>ppt_w</p:attrName>
                                        </p:attrNameLst>
                                      </p:cBhvr>
                                      <p:tavLst>
                                        <p:tav tm="0">
                                          <p:val>
                                            <p:fltVal val="0"/>
                                          </p:val>
                                        </p:tav>
                                        <p:tav tm="100000">
                                          <p:val>
                                            <p:strVal val="#ppt_w"/>
                                          </p:val>
                                        </p:tav>
                                      </p:tavLst>
                                    </p:anim>
                                    <p:anim calcmode="lin" valueType="num">
                                      <p:cBhvr>
                                        <p:cTn id="12" dur="500" fill="hold"/>
                                        <p:tgtEl>
                                          <p:spTgt spid="2970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83022"/>
                                        </p:tgtEl>
                                        <p:attrNameLst>
                                          <p:attrName>style.visibility</p:attrName>
                                        </p:attrNameLst>
                                      </p:cBhvr>
                                      <p:to>
                                        <p:strVal val="visible"/>
                                      </p:to>
                                    </p:set>
                                    <p:anim calcmode="lin" valueType="num">
                                      <p:cBhvr>
                                        <p:cTn id="15" dur="500" fill="hold"/>
                                        <p:tgtEl>
                                          <p:spTgt spid="383022"/>
                                        </p:tgtEl>
                                        <p:attrNameLst>
                                          <p:attrName>ppt_w</p:attrName>
                                        </p:attrNameLst>
                                      </p:cBhvr>
                                      <p:tavLst>
                                        <p:tav tm="0">
                                          <p:val>
                                            <p:fltVal val="0"/>
                                          </p:val>
                                        </p:tav>
                                        <p:tav tm="100000">
                                          <p:val>
                                            <p:strVal val="#ppt_w"/>
                                          </p:val>
                                        </p:tav>
                                      </p:tavLst>
                                    </p:anim>
                                    <p:anim calcmode="lin" valueType="num">
                                      <p:cBhvr>
                                        <p:cTn id="16" dur="500" fill="hold"/>
                                        <p:tgtEl>
                                          <p:spTgt spid="383022"/>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83025"/>
                                        </p:tgtEl>
                                        <p:attrNameLst>
                                          <p:attrName>style.visibility</p:attrName>
                                        </p:attrNameLst>
                                      </p:cBhvr>
                                      <p:to>
                                        <p:strVal val="visible"/>
                                      </p:to>
                                    </p:set>
                                    <p:anim calcmode="lin" valueType="num">
                                      <p:cBhvr>
                                        <p:cTn id="19" dur="500" fill="hold"/>
                                        <p:tgtEl>
                                          <p:spTgt spid="383025"/>
                                        </p:tgtEl>
                                        <p:attrNameLst>
                                          <p:attrName>ppt_w</p:attrName>
                                        </p:attrNameLst>
                                      </p:cBhvr>
                                      <p:tavLst>
                                        <p:tav tm="0">
                                          <p:val>
                                            <p:fltVal val="0"/>
                                          </p:val>
                                        </p:tav>
                                        <p:tav tm="100000">
                                          <p:val>
                                            <p:strVal val="#ppt_w"/>
                                          </p:val>
                                        </p:tav>
                                      </p:tavLst>
                                    </p:anim>
                                    <p:anim calcmode="lin" valueType="num">
                                      <p:cBhvr>
                                        <p:cTn id="20" dur="500" fill="hold"/>
                                        <p:tgtEl>
                                          <p:spTgt spid="383025"/>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83023"/>
                                        </p:tgtEl>
                                        <p:attrNameLst>
                                          <p:attrName>style.visibility</p:attrName>
                                        </p:attrNameLst>
                                      </p:cBhvr>
                                      <p:to>
                                        <p:strVal val="visible"/>
                                      </p:to>
                                    </p:set>
                                    <p:anim calcmode="lin" valueType="num">
                                      <p:cBhvr>
                                        <p:cTn id="23" dur="500" fill="hold"/>
                                        <p:tgtEl>
                                          <p:spTgt spid="383023"/>
                                        </p:tgtEl>
                                        <p:attrNameLst>
                                          <p:attrName>ppt_w</p:attrName>
                                        </p:attrNameLst>
                                      </p:cBhvr>
                                      <p:tavLst>
                                        <p:tav tm="0">
                                          <p:val>
                                            <p:fltVal val="0"/>
                                          </p:val>
                                        </p:tav>
                                        <p:tav tm="100000">
                                          <p:val>
                                            <p:strVal val="#ppt_w"/>
                                          </p:val>
                                        </p:tav>
                                      </p:tavLst>
                                    </p:anim>
                                    <p:anim calcmode="lin" valueType="num">
                                      <p:cBhvr>
                                        <p:cTn id="24" dur="500" fill="hold"/>
                                        <p:tgtEl>
                                          <p:spTgt spid="3830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1" name="Picture 11" descr="clear ppt background"/>
          <p:cNvPicPr>
            <a:picLocks noChangeAspect="1" noChangeArrowheads="1"/>
          </p:cNvPicPr>
          <p:nvPr/>
        </p:nvPicPr>
        <p:blipFill>
          <a:blip r:embed="rId7" cstate="print"/>
          <a:srcRect/>
          <a:stretch>
            <a:fillRect/>
          </a:stretch>
        </p:blipFill>
        <p:spPr bwMode="auto">
          <a:xfrm>
            <a:off x="-304800" y="-228600"/>
            <a:ext cx="9753600" cy="7315200"/>
          </a:xfrm>
          <a:prstGeom prst="rect">
            <a:avLst/>
          </a:prstGeom>
          <a:noFill/>
        </p:spPr>
      </p:pic>
      <p:sp>
        <p:nvSpPr>
          <p:cNvPr id="76808" name="Rectangle 8"/>
          <p:cNvSpPr>
            <a:spLocks noGrp="1" noChangeArrowheads="1"/>
          </p:cNvSpPr>
          <p:nvPr>
            <p:ph type="title"/>
          </p:nvPr>
        </p:nvSpPr>
        <p:spPr bwMode="auto">
          <a:xfrm>
            <a:off x="457200" y="274638"/>
            <a:ext cx="82296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76804" name="Picture 4" descr="120_2023"/>
          <p:cNvPicPr>
            <a:picLocks noChangeAspect="1" noChangeArrowheads="1"/>
          </p:cNvPicPr>
          <p:nvPr/>
        </p:nvPicPr>
        <p:blipFill>
          <a:blip r:embed="rId8" cstate="print"/>
          <a:srcRect/>
          <a:stretch>
            <a:fillRect/>
          </a:stretch>
        </p:blipFill>
        <p:spPr bwMode="auto">
          <a:xfrm>
            <a:off x="-609600" y="0"/>
            <a:ext cx="9753600" cy="7315200"/>
          </a:xfrm>
          <a:prstGeom prst="rect">
            <a:avLst/>
          </a:prstGeom>
          <a:noFill/>
        </p:spPr>
      </p:pic>
      <p:sp>
        <p:nvSpPr>
          <p:cNvPr id="76805" name="Text Box 5"/>
          <p:cNvSpPr txBox="1">
            <a:spLocks noChangeArrowheads="1"/>
          </p:cNvSpPr>
          <p:nvPr/>
        </p:nvSpPr>
        <p:spPr bwMode="auto">
          <a:xfrm>
            <a:off x="660400" y="46038"/>
            <a:ext cx="8331200" cy="1006475"/>
          </a:xfrm>
          <a:prstGeom prst="rect">
            <a:avLst/>
          </a:prstGeom>
          <a:noFill/>
          <a:ln w="9525">
            <a:noFill/>
            <a:miter lim="800000"/>
            <a:headEnd/>
            <a:tailEnd/>
          </a:ln>
          <a:effectLst/>
        </p:spPr>
        <p:txBody>
          <a:bodyPr wrap="none">
            <a:spAutoFit/>
          </a:bodyPr>
          <a:lstStyle/>
          <a:p>
            <a:pPr algn="ctr"/>
            <a:r>
              <a:rPr lang="en-US" sz="3000">
                <a:latin typeface="Georgia" pitchFamily="18" charset="0"/>
              </a:rPr>
              <a:t>What if umpires knew the rules but broke</a:t>
            </a:r>
          </a:p>
          <a:p>
            <a:pPr algn="ctr"/>
            <a:r>
              <a:rPr lang="en-US" sz="3000">
                <a:latin typeface="Georgia" pitchFamily="18" charset="0"/>
              </a:rPr>
              <a:t>them for personal reasons?</a:t>
            </a:r>
          </a:p>
        </p:txBody>
      </p:sp>
      <p:pic>
        <p:nvPicPr>
          <p:cNvPr id="76806" name="Picture 6">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9" cstate="print"/>
          <a:srcRect/>
          <a:stretch>
            <a:fillRect/>
          </a:stretch>
        </p:blipFill>
        <p:spPr bwMode="auto">
          <a:xfrm>
            <a:off x="4419600" y="3276600"/>
            <a:ext cx="304800" cy="304800"/>
          </a:xfrm>
          <a:prstGeom prst="rect">
            <a:avLst/>
          </a:prstGeom>
          <a:noFill/>
        </p:spPr>
      </p:pic>
      <p:pic>
        <p:nvPicPr>
          <p:cNvPr id="76807" name="Picture 7">
            <a:hlinkClick r:id="" action="ppaction://media"/>
          </p:cNvPr>
          <p:cNvPicPr>
            <a:picLocks noGrp="1" noRot="1" noChangeAspect="1" noChangeArrowheads="1"/>
          </p:cNvPicPr>
          <p:nvPr>
            <p:ph idx="1"/>
            <a:audioFile r:link="rId4"/>
            <p:extLst>
              <p:ext uri="{DAA4B4D4-6D71-4841-9C94-3DE7FCFB9230}">
                <p14:media xmlns:p14="http://schemas.microsoft.com/office/powerpoint/2010/main" r:embed="rId3"/>
              </p:ext>
            </p:extLst>
          </p:nvPr>
        </p:nvPicPr>
        <p:blipFill>
          <a:blip r:embed="rId9" cstate="print"/>
          <a:srcRect/>
          <a:stretch>
            <a:fillRect/>
          </a:stretch>
        </p:blipFill>
        <p:spPr bwMode="auto">
          <a:xfrm>
            <a:off x="4419600" y="3709988"/>
            <a:ext cx="304800" cy="304800"/>
          </a:xfrm>
          <a:prstGeom prst="rect">
            <a:avLst/>
          </a:prstGeom>
          <a:noFill/>
          <a:ln>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3" fill="hold"/>
                                        <p:tgtEl>
                                          <p:spTgt spid="76806"/>
                                        </p:tgtEl>
                                      </p:cBhvr>
                                    </p:cmd>
                                  </p:childTnLst>
                                </p:cTn>
                              </p:par>
                            </p:childTnLst>
                          </p:cTn>
                        </p:par>
                        <p:par>
                          <p:cTn id="7" fill="hold">
                            <p:stCondLst>
                              <p:cond delay="543"/>
                            </p:stCondLst>
                            <p:childTnLst>
                              <p:par>
                                <p:cTn id="8" presetID="1" presetClass="mediacall" presetSubtype="0" fill="hold" nodeType="afterEffect">
                                  <p:stCondLst>
                                    <p:cond delay="0"/>
                                  </p:stCondLst>
                                  <p:childTnLst>
                                    <p:cmd type="call" cmd="playFrom(0.0)">
                                      <p:cBhvr>
                                        <p:cTn id="9" dur="6305" fill="hold"/>
                                        <p:tgtEl>
                                          <p:spTgt spid="7680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76806"/>
                </p:tgtEl>
              </p:cMediaNode>
            </p:audio>
            <p:audio>
              <p:cMediaNode vol="20000" showWhenStopped="0">
                <p:cTn id="11" fill="hold" display="0">
                  <p:stCondLst>
                    <p:cond delay="indefinite"/>
                  </p:stCondLst>
                  <p:endCondLst>
                    <p:cond evt="onNext" delay="0">
                      <p:tgtEl>
                        <p:sldTgt/>
                      </p:tgtEl>
                    </p:cond>
                    <p:cond evt="onPrev" delay="0">
                      <p:tgtEl>
                        <p:sldTgt/>
                      </p:tgtEl>
                    </p:cond>
                    <p:cond evt="onStopAudio" delay="0">
                      <p:tgtEl>
                        <p:sldTgt/>
                      </p:tgtEl>
                    </p:cond>
                  </p:endCondLst>
                </p:cTn>
                <p:tgtEl>
                  <p:spTgt spid="7680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clear ppt background"/>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sp>
        <p:nvSpPr>
          <p:cNvPr id="130051" name="Text Box 3"/>
          <p:cNvSpPr txBox="1">
            <a:spLocks noChangeArrowheads="1"/>
          </p:cNvSpPr>
          <p:nvPr/>
        </p:nvSpPr>
        <p:spPr bwMode="auto">
          <a:xfrm>
            <a:off x="2209800" y="-47625"/>
            <a:ext cx="6369050" cy="1190625"/>
          </a:xfrm>
          <a:prstGeom prst="rect">
            <a:avLst/>
          </a:prstGeom>
          <a:noFill/>
          <a:ln w="9525">
            <a:noFill/>
            <a:miter lim="800000"/>
            <a:headEnd/>
            <a:tailEnd/>
          </a:ln>
          <a:effectLst/>
        </p:spPr>
        <p:txBody>
          <a:bodyPr wrap="none">
            <a:spAutoFit/>
          </a:bodyPr>
          <a:lstStyle/>
          <a:p>
            <a:pPr algn="ctr"/>
            <a:r>
              <a:rPr lang="en-US"/>
              <a:t>What if umpires could make up</a:t>
            </a:r>
          </a:p>
          <a:p>
            <a:pPr algn="ctr"/>
            <a:r>
              <a:rPr lang="en-US"/>
              <a:t>their own rules during a game?</a:t>
            </a:r>
          </a:p>
        </p:txBody>
      </p:sp>
      <p:sp>
        <p:nvSpPr>
          <p:cNvPr id="130052" name="Rectangle 4"/>
          <p:cNvSpPr>
            <a:spLocks noChangeArrowheads="1"/>
          </p:cNvSpPr>
          <p:nvPr/>
        </p:nvSpPr>
        <p:spPr bwMode="auto">
          <a:xfrm>
            <a:off x="685800" y="5181600"/>
            <a:ext cx="9144000" cy="1189038"/>
          </a:xfrm>
          <a:prstGeom prst="rect">
            <a:avLst/>
          </a:prstGeom>
          <a:noFill/>
          <a:ln w="9525">
            <a:noFill/>
            <a:miter lim="800000"/>
            <a:headEnd/>
            <a:tailEnd/>
          </a:ln>
          <a:effectLst/>
        </p:spPr>
        <p:txBody>
          <a:bodyPr>
            <a:spAutoFit/>
          </a:bodyPr>
          <a:lstStyle/>
          <a:p>
            <a:r>
              <a:rPr lang="en-US" sz="7200" i="1">
                <a:solidFill>
                  <a:schemeClr val="tx1"/>
                </a:solidFill>
              </a:rPr>
              <a:t>Umpire: </a:t>
            </a:r>
            <a:r>
              <a:rPr lang="en-US" sz="7200">
                <a:solidFill>
                  <a:schemeClr val="tx1"/>
                </a:solidFill>
              </a:rPr>
              <a:t>Foul Ball!</a:t>
            </a:r>
            <a:endParaRPr lang="en-US" sz="7200" i="1">
              <a:solidFill>
                <a:schemeClr val="tx1"/>
              </a:solidFill>
            </a:endParaRPr>
          </a:p>
        </p:txBody>
      </p:sp>
      <p:pic>
        <p:nvPicPr>
          <p:cNvPr id="130053" name="Picture 5" descr="big huh"/>
          <p:cNvPicPr>
            <a:picLocks noChangeAspect="1" noChangeArrowheads="1"/>
          </p:cNvPicPr>
          <p:nvPr/>
        </p:nvPicPr>
        <p:blipFill>
          <a:blip r:embed="rId4" cstate="print"/>
          <a:srcRect t="23334"/>
          <a:stretch>
            <a:fillRect/>
          </a:stretch>
        </p:blipFill>
        <p:spPr bwMode="auto">
          <a:xfrm>
            <a:off x="0" y="-152400"/>
            <a:ext cx="9144000" cy="5257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clear ppt background"/>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pic>
        <p:nvPicPr>
          <p:cNvPr id="132099" name="Picture 3" descr="yelling at umpire"/>
          <p:cNvPicPr>
            <a:picLocks noChangeAspect="1" noChangeArrowheads="1"/>
          </p:cNvPicPr>
          <p:nvPr/>
        </p:nvPicPr>
        <p:blipFill>
          <a:blip r:embed="rId4" cstate="print"/>
          <a:srcRect l="27023"/>
          <a:stretch>
            <a:fillRect/>
          </a:stretch>
        </p:blipFill>
        <p:spPr bwMode="auto">
          <a:xfrm>
            <a:off x="4419600" y="-228600"/>
            <a:ext cx="4724400" cy="7543800"/>
          </a:xfrm>
          <a:prstGeom prst="rect">
            <a:avLst/>
          </a:prstGeom>
          <a:noFill/>
        </p:spPr>
      </p:pic>
      <p:sp>
        <p:nvSpPr>
          <p:cNvPr id="132100" name="Rectangle 4"/>
          <p:cNvSpPr>
            <a:spLocks noChangeArrowheads="1"/>
          </p:cNvSpPr>
          <p:nvPr/>
        </p:nvSpPr>
        <p:spPr bwMode="auto">
          <a:xfrm>
            <a:off x="0" y="0"/>
            <a:ext cx="4419600" cy="6950075"/>
          </a:xfrm>
          <a:prstGeom prst="rect">
            <a:avLst/>
          </a:prstGeom>
          <a:noFill/>
          <a:ln w="9525">
            <a:noFill/>
            <a:miter lim="800000"/>
            <a:headEnd/>
            <a:tailEnd/>
          </a:ln>
          <a:effectLst/>
        </p:spPr>
        <p:txBody>
          <a:bodyPr>
            <a:spAutoFit/>
          </a:bodyPr>
          <a:lstStyle/>
          <a:p>
            <a:r>
              <a:rPr lang="en-US" sz="5000" i="1">
                <a:solidFill>
                  <a:schemeClr val="accent2"/>
                </a:solidFill>
              </a:rPr>
              <a:t>Batter:</a:t>
            </a:r>
            <a:r>
              <a:rPr lang="en-US" sz="5000">
                <a:solidFill>
                  <a:schemeClr val="accent2"/>
                </a:solidFill>
              </a:rPr>
              <a:t> Not again, are you blind? That was totally a home run, and this time I have the official rules to prove it.</a:t>
            </a:r>
            <a:r>
              <a:rPr lang="en-US" sz="4500">
                <a:solidFill>
                  <a:schemeClr val="accent2"/>
                </a:solidFill>
              </a:rPr>
              <a:t> </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clear ppt background"/>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sp>
        <p:nvSpPr>
          <p:cNvPr id="134148" name="Rectangle 4"/>
          <p:cNvSpPr>
            <a:spLocks noChangeArrowheads="1"/>
          </p:cNvSpPr>
          <p:nvPr/>
        </p:nvSpPr>
        <p:spPr bwMode="auto">
          <a:xfrm>
            <a:off x="5029200" y="0"/>
            <a:ext cx="4343400" cy="7889875"/>
          </a:xfrm>
          <a:prstGeom prst="rect">
            <a:avLst/>
          </a:prstGeom>
          <a:noFill/>
          <a:ln w="9525">
            <a:noFill/>
            <a:miter lim="800000"/>
            <a:headEnd/>
            <a:tailEnd/>
          </a:ln>
          <a:effectLst/>
        </p:spPr>
        <p:txBody>
          <a:bodyPr>
            <a:spAutoFit/>
          </a:bodyPr>
          <a:lstStyle/>
          <a:p>
            <a:r>
              <a:rPr lang="en-US" sz="6400" i="1">
                <a:solidFill>
                  <a:schemeClr val="tx1"/>
                </a:solidFill>
              </a:rPr>
              <a:t>Umpire:</a:t>
            </a:r>
            <a:r>
              <a:rPr lang="en-US" sz="6400">
                <a:solidFill>
                  <a:schemeClr val="tx1"/>
                </a:solidFill>
              </a:rPr>
              <a:t> The rules, hah! That doesn’t matter because it’s my call.</a:t>
            </a:r>
            <a:endParaRPr lang="en-US" sz="6400" i="1">
              <a:solidFill>
                <a:schemeClr val="tx1"/>
              </a:solidFill>
            </a:endParaRPr>
          </a:p>
          <a:p>
            <a:endParaRPr lang="en-US" sz="6400" i="1">
              <a:solidFill>
                <a:schemeClr val="tx1"/>
              </a:solidFill>
            </a:endParaRPr>
          </a:p>
        </p:txBody>
      </p:sp>
      <p:pic>
        <p:nvPicPr>
          <p:cNvPr id="134149" name="Picture 5" descr="umpire talking"/>
          <p:cNvPicPr>
            <a:picLocks noChangeAspect="1" noChangeArrowheads="1"/>
          </p:cNvPicPr>
          <p:nvPr/>
        </p:nvPicPr>
        <p:blipFill>
          <a:blip r:embed="rId4" cstate="print"/>
          <a:srcRect l="32396" t="14639" r="15660"/>
          <a:stretch>
            <a:fillRect/>
          </a:stretch>
        </p:blipFill>
        <p:spPr bwMode="auto">
          <a:xfrm>
            <a:off x="0" y="0"/>
            <a:ext cx="50292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3"/>
          <p:cNvSpPr>
            <a:spLocks noChangeArrowheads="1"/>
          </p:cNvSpPr>
          <p:nvPr/>
        </p:nvSpPr>
        <p:spPr bwMode="auto">
          <a:xfrm>
            <a:off x="1219200" y="381000"/>
            <a:ext cx="7924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en-US" sz="4000">
                <a:solidFill>
                  <a:srgbClr val="4D4D4D"/>
                </a:solidFill>
                <a:latin typeface="Georgia" charset="0"/>
              </a:rPr>
              <a:t>Four Ideals that Support Our Government</a:t>
            </a:r>
          </a:p>
        </p:txBody>
      </p:sp>
      <p:sp>
        <p:nvSpPr>
          <p:cNvPr id="608264" name="Text Box 8"/>
          <p:cNvSpPr txBox="1">
            <a:spLocks noChangeArrowheads="1"/>
          </p:cNvSpPr>
          <p:nvPr/>
        </p:nvSpPr>
        <p:spPr bwMode="auto">
          <a:xfrm>
            <a:off x="1143000" y="1762125"/>
            <a:ext cx="327660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3600" b="1">
                <a:solidFill>
                  <a:schemeClr val="bg1"/>
                </a:solidFill>
                <a:latin typeface="Times New Roman" charset="0"/>
                <a:ea typeface="ＭＳ Ｐゴシック" charset="0"/>
                <a:cs typeface="ＭＳ Ｐゴシック" charset="0"/>
              </a:defRPr>
            </a:lvl1pPr>
            <a:lvl2pPr marL="742950" indent="-285750" eaLnBrk="0" hangingPunct="0">
              <a:defRPr sz="3600" b="1">
                <a:solidFill>
                  <a:schemeClr val="bg1"/>
                </a:solidFill>
                <a:latin typeface="Times New Roman" charset="0"/>
                <a:ea typeface="ＭＳ Ｐゴシック" charset="0"/>
              </a:defRPr>
            </a:lvl2pPr>
            <a:lvl3pPr marL="1143000" indent="-228600" eaLnBrk="0" hangingPunct="0">
              <a:defRPr sz="3600" b="1">
                <a:solidFill>
                  <a:schemeClr val="bg1"/>
                </a:solidFill>
                <a:latin typeface="Times New Roman" charset="0"/>
                <a:ea typeface="ＭＳ Ｐゴシック" charset="0"/>
              </a:defRPr>
            </a:lvl3pPr>
            <a:lvl4pPr marL="1600200" indent="-228600" eaLnBrk="0" hangingPunct="0">
              <a:defRPr sz="3600" b="1">
                <a:solidFill>
                  <a:schemeClr val="bg1"/>
                </a:solidFill>
                <a:latin typeface="Times New Roman" charset="0"/>
                <a:ea typeface="ＭＳ Ｐゴシック" charset="0"/>
              </a:defRPr>
            </a:lvl4pPr>
            <a:lvl5pPr marL="2057400" indent="-228600" eaLnBrk="0" hangingPunct="0">
              <a:defRPr sz="3600" b="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3600" b="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3600" b="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3600" b="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3600" b="1">
                <a:solidFill>
                  <a:schemeClr val="bg1"/>
                </a:solidFill>
                <a:latin typeface="Times New Roman" charset="0"/>
                <a:ea typeface="ＭＳ Ｐゴシック" charset="0"/>
              </a:defRPr>
            </a:lvl9pPr>
          </a:lstStyle>
          <a:p>
            <a:r>
              <a:rPr lang="en-US" sz="2800">
                <a:solidFill>
                  <a:srgbClr val="4D4D4D"/>
                </a:solidFill>
              </a:rPr>
              <a:t>1. The Rule of Law</a:t>
            </a:r>
          </a:p>
          <a:p>
            <a:pPr algn="r">
              <a:spcBef>
                <a:spcPct val="20000"/>
              </a:spcBef>
              <a:spcAft>
                <a:spcPct val="20000"/>
              </a:spcAft>
              <a:buFontTx/>
              <a:buChar char="•"/>
            </a:pPr>
            <a:endParaRPr lang="en-US" sz="2800">
              <a:solidFill>
                <a:srgbClr val="4D4D4D"/>
              </a:solidFill>
            </a:endParaRPr>
          </a:p>
          <a:p>
            <a:pPr>
              <a:spcBef>
                <a:spcPct val="50000"/>
              </a:spcBef>
              <a:spcAft>
                <a:spcPct val="20000"/>
              </a:spcAft>
              <a:buFontTx/>
              <a:buChar char="•"/>
            </a:pPr>
            <a:endParaRPr lang="en-US">
              <a:solidFill>
                <a:srgbClr val="4D4D4D"/>
              </a:solidFill>
            </a:endParaRPr>
          </a:p>
        </p:txBody>
      </p:sp>
      <p:pic>
        <p:nvPicPr>
          <p:cNvPr id="17414" name="Picture 6" descr="Checks balance cop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2150" y="48006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0" descr="Lady_Justice_60840"/>
          <p:cNvPicPr>
            <a:picLocks noChangeAspect="1" noChangeArrowheads="1"/>
          </p:cNvPicPr>
          <p:nvPr/>
        </p:nvPicPr>
        <p:blipFill>
          <a:blip r:embed="rId4">
            <a:grayscl/>
            <a:extLst>
              <a:ext uri="{28A0092B-C50C-407E-A947-70E740481C1C}">
                <a14:useLocalDpi xmlns:a14="http://schemas.microsoft.com/office/drawing/2010/main" val="0"/>
              </a:ext>
            </a:extLst>
          </a:blip>
          <a:srcRect b="7423"/>
          <a:stretch>
            <a:fillRect/>
          </a:stretch>
        </p:blipFill>
        <p:spPr bwMode="auto">
          <a:xfrm>
            <a:off x="6248400" y="4724400"/>
            <a:ext cx="1541463" cy="1903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20" name="Picture 12" descr="separation_powers600g50"/>
          <p:cNvPicPr>
            <a:picLocks noChangeAspect="1" noChangeArrowheads="1"/>
          </p:cNvPicPr>
          <p:nvPr/>
        </p:nvPicPr>
        <p:blipFill>
          <a:blip r:embed="rId5">
            <a:clrChange>
              <a:clrFrom>
                <a:srgbClr val="FFFFFF"/>
              </a:clrFrom>
              <a:clrTo>
                <a:srgbClr val="FFFFFF">
                  <a:alpha val="0"/>
                </a:srgbClr>
              </a:clrTo>
            </a:clrChange>
            <a:lum bright="-10000" contrast="6000"/>
            <a:extLst>
              <a:ext uri="{28A0092B-C50C-407E-A947-70E740481C1C}">
                <a14:useLocalDpi xmlns:a14="http://schemas.microsoft.com/office/drawing/2010/main" val="0"/>
              </a:ext>
            </a:extLst>
          </a:blip>
          <a:srcRect/>
          <a:stretch>
            <a:fillRect/>
          </a:stretch>
        </p:blipFill>
        <p:spPr bwMode="auto">
          <a:xfrm>
            <a:off x="6019800" y="2209800"/>
            <a:ext cx="20193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022" name="Picture 46" descr="capitol-angl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7975" y="2257425"/>
            <a:ext cx="73025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023" name="Picture 47" descr="720px-US-WhiteHouse-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3371850"/>
            <a:ext cx="7524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025" name="Picture 49" descr="SupremeCou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3390900"/>
            <a:ext cx="54768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9" descr="SupremeCou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4648200"/>
            <a:ext cx="54768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7" descr="720px-US-WhiteHouse-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6172200"/>
            <a:ext cx="7524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6" descr="capitol-angl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9200" y="6096000"/>
            <a:ext cx="73025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9" name="Oval 13" descr="beach_sunrise_alex"/>
          <p:cNvSpPr>
            <a:spLocks noChangeArrowheads="1"/>
          </p:cNvSpPr>
          <p:nvPr/>
        </p:nvSpPr>
        <p:spPr bwMode="auto">
          <a:xfrm rot="780000">
            <a:off x="2057400" y="2362200"/>
            <a:ext cx="1371600" cy="1371600"/>
          </a:xfrm>
          <a:prstGeom prst="ellipse">
            <a:avLst/>
          </a:prstGeom>
          <a:blipFill dpi="0" rotWithShape="1">
            <a:blip r:embed="rId9"/>
            <a:srcRect/>
            <a:stretch>
              <a:fillRect/>
            </a:stretch>
          </a:blip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endParaRPr lang="en-US" sz="4400">
              <a:solidFill>
                <a:srgbClr val="CC3300"/>
              </a:solidFill>
              <a:latin typeface="Arial" charset="0"/>
            </a:endParaRPr>
          </a:p>
        </p:txBody>
      </p:sp>
      <p:sp>
        <p:nvSpPr>
          <p:cNvPr id="17430" name="Rectangle 22"/>
          <p:cNvSpPr>
            <a:spLocks noChangeArrowheads="1"/>
          </p:cNvSpPr>
          <p:nvPr/>
        </p:nvSpPr>
        <p:spPr bwMode="auto">
          <a:xfrm>
            <a:off x="4552950" y="4143375"/>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685800" indent="-685800">
              <a:defRPr/>
            </a:pPr>
            <a:r>
              <a:rPr lang="en-US" sz="2800">
                <a:solidFill>
                  <a:srgbClr val="4D4D4D"/>
                </a:solidFill>
                <a:cs typeface="+mn-cs"/>
              </a:rPr>
              <a:t>4. Impartial Courts &amp; Judges</a:t>
            </a:r>
          </a:p>
        </p:txBody>
      </p:sp>
      <p:sp>
        <p:nvSpPr>
          <p:cNvPr id="17431" name="Rectangle 23"/>
          <p:cNvSpPr>
            <a:spLocks noChangeArrowheads="1"/>
          </p:cNvSpPr>
          <p:nvPr/>
        </p:nvSpPr>
        <p:spPr bwMode="auto">
          <a:xfrm>
            <a:off x="4648200" y="1741488"/>
            <a:ext cx="4460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rgbClr val="4D4D4D"/>
                </a:solidFill>
                <a:cs typeface="+mn-cs"/>
              </a:rPr>
              <a:t>2. The Separation of Powers</a:t>
            </a:r>
          </a:p>
        </p:txBody>
      </p:sp>
      <p:sp>
        <p:nvSpPr>
          <p:cNvPr id="17432" name="Rectangle 24"/>
          <p:cNvSpPr>
            <a:spLocks noChangeArrowheads="1"/>
          </p:cNvSpPr>
          <p:nvPr/>
        </p:nvSpPr>
        <p:spPr bwMode="auto">
          <a:xfrm>
            <a:off x="1066800" y="4162425"/>
            <a:ext cx="3462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rgbClr val="4D4D4D"/>
                </a:solidFill>
                <a:cs typeface="+mn-cs"/>
              </a:rPr>
              <a:t>3. Checks &amp; Balances</a:t>
            </a:r>
          </a:p>
        </p:txBody>
      </p:sp>
    </p:spTree>
    <p:extLst>
      <p:ext uri="{BB962C8B-B14F-4D97-AF65-F5344CB8AC3E}">
        <p14:creationId xmlns:p14="http://schemas.microsoft.com/office/powerpoint/2010/main" val="29065915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8264">
                                            <p:txEl>
                                              <p:pRg st="0" end="0"/>
                                            </p:txEl>
                                          </p:spTgt>
                                        </p:tgtEl>
                                        <p:attrNameLst>
                                          <p:attrName>style.visibility</p:attrName>
                                        </p:attrNameLst>
                                      </p:cBhvr>
                                      <p:to>
                                        <p:strVal val="visible"/>
                                      </p:to>
                                    </p:set>
                                    <p:animEffect transition="in" filter="fade">
                                      <p:cBhvr>
                                        <p:cTn id="7" dur="500"/>
                                        <p:tgtEl>
                                          <p:spTgt spid="608264">
                                            <p:txEl>
                                              <p:pRg st="0" end="0"/>
                                            </p:txEl>
                                          </p:spTgt>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7429"/>
                                        </p:tgtEl>
                                        <p:attrNameLst>
                                          <p:attrName>style.visibility</p:attrName>
                                        </p:attrNameLst>
                                      </p:cBhvr>
                                      <p:to>
                                        <p:strVal val="visible"/>
                                      </p:to>
                                    </p:set>
                                    <p:anim calcmode="lin" valueType="num">
                                      <p:cBhvr>
                                        <p:cTn id="10" dur="500" fill="hold"/>
                                        <p:tgtEl>
                                          <p:spTgt spid="17429"/>
                                        </p:tgtEl>
                                        <p:attrNameLst>
                                          <p:attrName>ppt_w</p:attrName>
                                        </p:attrNameLst>
                                      </p:cBhvr>
                                      <p:tavLst>
                                        <p:tav tm="0">
                                          <p:val>
                                            <p:fltVal val="0"/>
                                          </p:val>
                                        </p:tav>
                                        <p:tav tm="100000">
                                          <p:val>
                                            <p:strVal val="#ppt_w"/>
                                          </p:val>
                                        </p:tav>
                                      </p:tavLst>
                                    </p:anim>
                                    <p:anim calcmode="lin" valueType="num">
                                      <p:cBhvr>
                                        <p:cTn id="11" dur="500" fill="hold"/>
                                        <p:tgtEl>
                                          <p:spTgt spid="17429"/>
                                        </p:tgtEl>
                                        <p:attrNameLst>
                                          <p:attrName>ppt_h</p:attrName>
                                        </p:attrNameLst>
                                      </p:cBhvr>
                                      <p:tavLst>
                                        <p:tav tm="0">
                                          <p:val>
                                            <p:fltVal val="0"/>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431"/>
                                        </p:tgtEl>
                                        <p:attrNameLst>
                                          <p:attrName>style.visibility</p:attrName>
                                        </p:attrNameLst>
                                      </p:cBhvr>
                                      <p:to>
                                        <p:strVal val="visible"/>
                                      </p:to>
                                    </p:set>
                                    <p:animEffect transition="in" filter="fade">
                                      <p:cBhvr>
                                        <p:cTn id="16" dur="500"/>
                                        <p:tgtEl>
                                          <p:spTgt spid="17431"/>
                                        </p:tgtEl>
                                      </p:cBhvr>
                                    </p:animEffect>
                                  </p:childTnLst>
                                </p:cTn>
                              </p:par>
                              <p:par>
                                <p:cTn id="17" presetID="23" presetClass="entr" presetSubtype="16" fill="hold" nodeType="withEffect">
                                  <p:stCondLst>
                                    <p:cond delay="0"/>
                                  </p:stCondLst>
                                  <p:childTnLst>
                                    <p:set>
                                      <p:cBhvr>
                                        <p:cTn id="18" dur="1" fill="hold">
                                          <p:stCondLst>
                                            <p:cond delay="0"/>
                                          </p:stCondLst>
                                        </p:cTn>
                                        <p:tgtEl>
                                          <p:spTgt spid="17420"/>
                                        </p:tgtEl>
                                        <p:attrNameLst>
                                          <p:attrName>style.visibility</p:attrName>
                                        </p:attrNameLst>
                                      </p:cBhvr>
                                      <p:to>
                                        <p:strVal val="visible"/>
                                      </p:to>
                                    </p:set>
                                    <p:anim calcmode="lin" valueType="num">
                                      <p:cBhvr>
                                        <p:cTn id="19" dur="500" fill="hold"/>
                                        <p:tgtEl>
                                          <p:spTgt spid="17420"/>
                                        </p:tgtEl>
                                        <p:attrNameLst>
                                          <p:attrName>ppt_w</p:attrName>
                                        </p:attrNameLst>
                                      </p:cBhvr>
                                      <p:tavLst>
                                        <p:tav tm="0">
                                          <p:val>
                                            <p:fltVal val="0"/>
                                          </p:val>
                                        </p:tav>
                                        <p:tav tm="100000">
                                          <p:val>
                                            <p:strVal val="#ppt_w"/>
                                          </p:val>
                                        </p:tav>
                                      </p:tavLst>
                                    </p:anim>
                                    <p:anim calcmode="lin" valueType="num">
                                      <p:cBhvr>
                                        <p:cTn id="20" dur="500" fill="hold"/>
                                        <p:tgtEl>
                                          <p:spTgt spid="17420"/>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83022"/>
                                        </p:tgtEl>
                                        <p:attrNameLst>
                                          <p:attrName>style.visibility</p:attrName>
                                        </p:attrNameLst>
                                      </p:cBhvr>
                                      <p:to>
                                        <p:strVal val="visible"/>
                                      </p:to>
                                    </p:set>
                                    <p:anim calcmode="lin" valueType="num">
                                      <p:cBhvr>
                                        <p:cTn id="23" dur="500" fill="hold"/>
                                        <p:tgtEl>
                                          <p:spTgt spid="383022"/>
                                        </p:tgtEl>
                                        <p:attrNameLst>
                                          <p:attrName>ppt_w</p:attrName>
                                        </p:attrNameLst>
                                      </p:cBhvr>
                                      <p:tavLst>
                                        <p:tav tm="0">
                                          <p:val>
                                            <p:fltVal val="0"/>
                                          </p:val>
                                        </p:tav>
                                        <p:tav tm="100000">
                                          <p:val>
                                            <p:strVal val="#ppt_w"/>
                                          </p:val>
                                        </p:tav>
                                      </p:tavLst>
                                    </p:anim>
                                    <p:anim calcmode="lin" valueType="num">
                                      <p:cBhvr>
                                        <p:cTn id="24" dur="500" fill="hold"/>
                                        <p:tgtEl>
                                          <p:spTgt spid="383022"/>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83025"/>
                                        </p:tgtEl>
                                        <p:attrNameLst>
                                          <p:attrName>style.visibility</p:attrName>
                                        </p:attrNameLst>
                                      </p:cBhvr>
                                      <p:to>
                                        <p:strVal val="visible"/>
                                      </p:to>
                                    </p:set>
                                    <p:anim calcmode="lin" valueType="num">
                                      <p:cBhvr>
                                        <p:cTn id="27" dur="500" fill="hold"/>
                                        <p:tgtEl>
                                          <p:spTgt spid="383025"/>
                                        </p:tgtEl>
                                        <p:attrNameLst>
                                          <p:attrName>ppt_w</p:attrName>
                                        </p:attrNameLst>
                                      </p:cBhvr>
                                      <p:tavLst>
                                        <p:tav tm="0">
                                          <p:val>
                                            <p:fltVal val="0"/>
                                          </p:val>
                                        </p:tav>
                                        <p:tav tm="100000">
                                          <p:val>
                                            <p:strVal val="#ppt_w"/>
                                          </p:val>
                                        </p:tav>
                                      </p:tavLst>
                                    </p:anim>
                                    <p:anim calcmode="lin" valueType="num">
                                      <p:cBhvr>
                                        <p:cTn id="28" dur="500" fill="hold"/>
                                        <p:tgtEl>
                                          <p:spTgt spid="383025"/>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83023"/>
                                        </p:tgtEl>
                                        <p:attrNameLst>
                                          <p:attrName>style.visibility</p:attrName>
                                        </p:attrNameLst>
                                      </p:cBhvr>
                                      <p:to>
                                        <p:strVal val="visible"/>
                                      </p:to>
                                    </p:set>
                                    <p:anim calcmode="lin" valueType="num">
                                      <p:cBhvr>
                                        <p:cTn id="31" dur="500" fill="hold"/>
                                        <p:tgtEl>
                                          <p:spTgt spid="383023"/>
                                        </p:tgtEl>
                                        <p:attrNameLst>
                                          <p:attrName>ppt_w</p:attrName>
                                        </p:attrNameLst>
                                      </p:cBhvr>
                                      <p:tavLst>
                                        <p:tav tm="0">
                                          <p:val>
                                            <p:fltVal val="0"/>
                                          </p:val>
                                        </p:tav>
                                        <p:tav tm="100000">
                                          <p:val>
                                            <p:strVal val="#ppt_w"/>
                                          </p:val>
                                        </p:tav>
                                      </p:tavLst>
                                    </p:anim>
                                    <p:anim calcmode="lin" valueType="num">
                                      <p:cBhvr>
                                        <p:cTn id="32" dur="500" fill="hold"/>
                                        <p:tgtEl>
                                          <p:spTgt spid="383023"/>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432"/>
                                        </p:tgtEl>
                                        <p:attrNameLst>
                                          <p:attrName>style.visibility</p:attrName>
                                        </p:attrNameLst>
                                      </p:cBhvr>
                                      <p:to>
                                        <p:strVal val="visible"/>
                                      </p:to>
                                    </p:set>
                                    <p:animEffect transition="in" filter="fade">
                                      <p:cBhvr>
                                        <p:cTn id="37" dur="500"/>
                                        <p:tgtEl>
                                          <p:spTgt spid="17432"/>
                                        </p:tgtEl>
                                      </p:cBhvr>
                                    </p:animEffect>
                                  </p:childTnLst>
                                </p:cTn>
                              </p:par>
                              <p:par>
                                <p:cTn id="38" presetID="23" presetClass="entr" presetSubtype="16" fill="hold" nodeType="withEffect">
                                  <p:stCondLst>
                                    <p:cond delay="0"/>
                                  </p:stCondLst>
                                  <p:childTnLst>
                                    <p:set>
                                      <p:cBhvr>
                                        <p:cTn id="39" dur="1" fill="hold">
                                          <p:stCondLst>
                                            <p:cond delay="0"/>
                                          </p:stCondLst>
                                        </p:cTn>
                                        <p:tgtEl>
                                          <p:spTgt spid="17414"/>
                                        </p:tgtEl>
                                        <p:attrNameLst>
                                          <p:attrName>style.visibility</p:attrName>
                                        </p:attrNameLst>
                                      </p:cBhvr>
                                      <p:to>
                                        <p:strVal val="visible"/>
                                      </p:to>
                                    </p:set>
                                    <p:anim calcmode="lin" valueType="num">
                                      <p:cBhvr>
                                        <p:cTn id="40" dur="500" fill="hold"/>
                                        <p:tgtEl>
                                          <p:spTgt spid="17414"/>
                                        </p:tgtEl>
                                        <p:attrNameLst>
                                          <p:attrName>ppt_w</p:attrName>
                                        </p:attrNameLst>
                                      </p:cBhvr>
                                      <p:tavLst>
                                        <p:tav tm="0">
                                          <p:val>
                                            <p:fltVal val="0"/>
                                          </p:val>
                                        </p:tav>
                                        <p:tav tm="100000">
                                          <p:val>
                                            <p:strVal val="#ppt_w"/>
                                          </p:val>
                                        </p:tav>
                                      </p:tavLst>
                                    </p:anim>
                                    <p:anim calcmode="lin" valueType="num">
                                      <p:cBhvr>
                                        <p:cTn id="41" dur="500" fill="hold"/>
                                        <p:tgtEl>
                                          <p:spTgt spid="17414"/>
                                        </p:tgtEl>
                                        <p:attrNameLst>
                                          <p:attrName>ppt_h</p:attrName>
                                        </p:attrNameLst>
                                      </p:cBhvr>
                                      <p:tavLst>
                                        <p:tav tm="0">
                                          <p:val>
                                            <p:flt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430"/>
                                        </p:tgtEl>
                                        <p:attrNameLst>
                                          <p:attrName>style.visibility</p:attrName>
                                        </p:attrNameLst>
                                      </p:cBhvr>
                                      <p:to>
                                        <p:strVal val="visible"/>
                                      </p:to>
                                    </p:set>
                                    <p:animEffect transition="in" filter="fade">
                                      <p:cBhvr>
                                        <p:cTn id="58" dur="500"/>
                                        <p:tgtEl>
                                          <p:spTgt spid="17430"/>
                                        </p:tgtEl>
                                      </p:cBhvr>
                                    </p:animEffect>
                                  </p:childTnLst>
                                </p:cTn>
                              </p:par>
                              <p:par>
                                <p:cTn id="59" presetID="23" presetClass="entr" presetSubtype="16" fill="hold" nodeType="withEffect">
                                  <p:stCondLst>
                                    <p:cond delay="0"/>
                                  </p:stCondLst>
                                  <p:childTnLst>
                                    <p:set>
                                      <p:cBhvr>
                                        <p:cTn id="60" dur="1" fill="hold">
                                          <p:stCondLst>
                                            <p:cond delay="0"/>
                                          </p:stCondLst>
                                        </p:cTn>
                                        <p:tgtEl>
                                          <p:spTgt spid="17418"/>
                                        </p:tgtEl>
                                        <p:attrNameLst>
                                          <p:attrName>style.visibility</p:attrName>
                                        </p:attrNameLst>
                                      </p:cBhvr>
                                      <p:to>
                                        <p:strVal val="visible"/>
                                      </p:to>
                                    </p:set>
                                    <p:anim calcmode="lin" valueType="num">
                                      <p:cBhvr>
                                        <p:cTn id="61" dur="500" fill="hold"/>
                                        <p:tgtEl>
                                          <p:spTgt spid="17418"/>
                                        </p:tgtEl>
                                        <p:attrNameLst>
                                          <p:attrName>ppt_w</p:attrName>
                                        </p:attrNameLst>
                                      </p:cBhvr>
                                      <p:tavLst>
                                        <p:tav tm="0">
                                          <p:val>
                                            <p:fltVal val="0"/>
                                          </p:val>
                                        </p:tav>
                                        <p:tav tm="100000">
                                          <p:val>
                                            <p:strVal val="#ppt_w"/>
                                          </p:val>
                                        </p:tav>
                                      </p:tavLst>
                                    </p:anim>
                                    <p:anim calcmode="lin" valueType="num">
                                      <p:cBhvr>
                                        <p:cTn id="62" dur="500" fill="hold"/>
                                        <p:tgtEl>
                                          <p:spTgt spid="174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64" grpId="0" build="p"/>
      <p:bldP spid="17429" grpId="0" animBg="1"/>
      <p:bldP spid="17430" grpId="0"/>
      <p:bldP spid="17431" grpId="0"/>
      <p:bldP spid="174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clear ppt background"/>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pic>
        <p:nvPicPr>
          <p:cNvPr id="136195" name="Picture 3" descr="yelling at umpire"/>
          <p:cNvPicPr>
            <a:picLocks noChangeAspect="1" noChangeArrowheads="1"/>
          </p:cNvPicPr>
          <p:nvPr/>
        </p:nvPicPr>
        <p:blipFill>
          <a:blip r:embed="rId4" cstate="print"/>
          <a:srcRect l="27023"/>
          <a:stretch>
            <a:fillRect/>
          </a:stretch>
        </p:blipFill>
        <p:spPr bwMode="auto">
          <a:xfrm>
            <a:off x="4419600" y="-228600"/>
            <a:ext cx="4724400" cy="7543800"/>
          </a:xfrm>
          <a:prstGeom prst="rect">
            <a:avLst/>
          </a:prstGeom>
          <a:noFill/>
        </p:spPr>
      </p:pic>
      <p:sp>
        <p:nvSpPr>
          <p:cNvPr id="136196" name="Rectangle 4"/>
          <p:cNvSpPr>
            <a:spLocks noChangeArrowheads="1"/>
          </p:cNvSpPr>
          <p:nvPr/>
        </p:nvSpPr>
        <p:spPr bwMode="auto">
          <a:xfrm>
            <a:off x="0" y="0"/>
            <a:ext cx="4343400" cy="7778750"/>
          </a:xfrm>
          <a:prstGeom prst="rect">
            <a:avLst/>
          </a:prstGeom>
          <a:noFill/>
          <a:ln w="9525">
            <a:noFill/>
            <a:miter lim="800000"/>
            <a:headEnd/>
            <a:tailEnd/>
          </a:ln>
          <a:effectLst/>
        </p:spPr>
        <p:txBody>
          <a:bodyPr>
            <a:spAutoFit/>
          </a:bodyPr>
          <a:lstStyle/>
          <a:p>
            <a:r>
              <a:rPr lang="en-US" sz="5600" i="1">
                <a:solidFill>
                  <a:schemeClr val="accent2"/>
                </a:solidFill>
              </a:rPr>
              <a:t>Batter:</a:t>
            </a:r>
            <a:r>
              <a:rPr lang="en-US" sz="5600">
                <a:solidFill>
                  <a:schemeClr val="accent2"/>
                </a:solidFill>
              </a:rPr>
              <a:t> But you have to follow the rules, you can’t just make calls for other reasons.</a:t>
            </a:r>
            <a:endParaRPr lang="en-US" sz="5600" i="1">
              <a:solidFill>
                <a:schemeClr val="accent2"/>
              </a:solidFill>
            </a:endParaRPr>
          </a:p>
          <a:p>
            <a:endParaRPr lang="en-US" sz="5600">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clear ppt background"/>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sp>
        <p:nvSpPr>
          <p:cNvPr id="138245" name="Rectangle 5"/>
          <p:cNvSpPr>
            <a:spLocks noChangeArrowheads="1"/>
          </p:cNvSpPr>
          <p:nvPr/>
        </p:nvSpPr>
        <p:spPr bwMode="auto">
          <a:xfrm>
            <a:off x="5029200" y="-92075"/>
            <a:ext cx="4191000" cy="7017306"/>
          </a:xfrm>
          <a:prstGeom prst="rect">
            <a:avLst/>
          </a:prstGeom>
          <a:noFill/>
          <a:ln w="9525">
            <a:noFill/>
            <a:miter lim="800000"/>
            <a:headEnd/>
            <a:tailEnd/>
          </a:ln>
          <a:effectLst/>
        </p:spPr>
        <p:txBody>
          <a:bodyPr>
            <a:spAutoFit/>
          </a:bodyPr>
          <a:lstStyle/>
          <a:p>
            <a:r>
              <a:rPr lang="en-US" sz="4500" i="1" dirty="0">
                <a:solidFill>
                  <a:schemeClr val="tx1"/>
                </a:solidFill>
              </a:rPr>
              <a:t>Umpire:</a:t>
            </a:r>
            <a:r>
              <a:rPr lang="en-US" sz="4500" dirty="0">
                <a:solidFill>
                  <a:schemeClr val="tx1"/>
                </a:solidFill>
              </a:rPr>
              <a:t> Well I have some pretty good reasons, in fact I have about 2,000 </a:t>
            </a:r>
            <a:r>
              <a:rPr lang="en-US" sz="4500" dirty="0" smtClean="0">
                <a:solidFill>
                  <a:schemeClr val="tx1"/>
                </a:solidFill>
              </a:rPr>
              <a:t>dollars </a:t>
            </a:r>
            <a:r>
              <a:rPr lang="en-US" sz="4500" dirty="0">
                <a:solidFill>
                  <a:schemeClr val="tx1"/>
                </a:solidFill>
              </a:rPr>
              <a:t>that the visiting team gave me before the game.</a:t>
            </a:r>
          </a:p>
        </p:txBody>
      </p:sp>
      <p:pic>
        <p:nvPicPr>
          <p:cNvPr id="138244" name="Picture 4" descr="umpire talking"/>
          <p:cNvPicPr>
            <a:picLocks noChangeAspect="1" noChangeArrowheads="1"/>
          </p:cNvPicPr>
          <p:nvPr/>
        </p:nvPicPr>
        <p:blipFill>
          <a:blip r:embed="rId4" cstate="print"/>
          <a:srcRect l="32396" t="14639" r="15660"/>
          <a:stretch>
            <a:fillRect/>
          </a:stretch>
        </p:blipFill>
        <p:spPr bwMode="auto">
          <a:xfrm>
            <a:off x="0" y="0"/>
            <a:ext cx="50292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clear ppt background"/>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pic>
        <p:nvPicPr>
          <p:cNvPr id="140291" name="Picture 3" descr="yelling at umpire"/>
          <p:cNvPicPr>
            <a:picLocks noChangeAspect="1" noChangeArrowheads="1"/>
          </p:cNvPicPr>
          <p:nvPr/>
        </p:nvPicPr>
        <p:blipFill>
          <a:blip r:embed="rId4" cstate="print"/>
          <a:srcRect l="27023"/>
          <a:stretch>
            <a:fillRect/>
          </a:stretch>
        </p:blipFill>
        <p:spPr bwMode="auto">
          <a:xfrm>
            <a:off x="4419600" y="-228600"/>
            <a:ext cx="4724400" cy="7543800"/>
          </a:xfrm>
          <a:prstGeom prst="rect">
            <a:avLst/>
          </a:prstGeom>
          <a:noFill/>
        </p:spPr>
      </p:pic>
      <p:sp>
        <p:nvSpPr>
          <p:cNvPr id="140292" name="Rectangle 4"/>
          <p:cNvSpPr>
            <a:spLocks noChangeArrowheads="1"/>
          </p:cNvSpPr>
          <p:nvPr/>
        </p:nvSpPr>
        <p:spPr bwMode="auto">
          <a:xfrm>
            <a:off x="0" y="0"/>
            <a:ext cx="4343400" cy="7810500"/>
          </a:xfrm>
          <a:prstGeom prst="rect">
            <a:avLst/>
          </a:prstGeom>
          <a:noFill/>
          <a:ln w="9525">
            <a:noFill/>
            <a:miter lim="800000"/>
            <a:headEnd/>
            <a:tailEnd/>
          </a:ln>
          <a:effectLst/>
        </p:spPr>
        <p:txBody>
          <a:bodyPr>
            <a:spAutoFit/>
          </a:bodyPr>
          <a:lstStyle/>
          <a:p>
            <a:r>
              <a:rPr lang="en-US" sz="4600" i="1">
                <a:solidFill>
                  <a:schemeClr val="accent2"/>
                </a:solidFill>
              </a:rPr>
              <a:t>Batter:</a:t>
            </a:r>
            <a:r>
              <a:rPr lang="en-US" sz="4600">
                <a:solidFill>
                  <a:schemeClr val="accent2"/>
                </a:solidFill>
              </a:rPr>
              <a:t> How is that fair? You got paid by the other team to make that dumb call? No matter how I play, you’ll never let me score a run.</a:t>
            </a:r>
          </a:p>
          <a:p>
            <a:endParaRPr lang="en-US" sz="4600" i="1">
              <a:solidFill>
                <a:schemeClr val="accent2"/>
              </a:solidFill>
            </a:endParaRPr>
          </a:p>
          <a:p>
            <a:endParaRPr lang="en-US" sz="4600">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idx="4294967295"/>
          </p:nvPr>
        </p:nvSpPr>
        <p:spPr>
          <a:xfrm>
            <a:off x="1066800" y="838200"/>
            <a:ext cx="7534275" cy="523875"/>
          </a:xfrm>
        </p:spPr>
        <p:txBody>
          <a:bodyPr anchor="ctr"/>
          <a:lstStyle/>
          <a:p>
            <a:pPr eaLnBrk="1" hangingPunct="1">
              <a:defRPr/>
            </a:pPr>
            <a:r>
              <a:rPr lang="en-US" sz="3600" b="1">
                <a:effectLst>
                  <a:outerShdw blurRad="38100" dist="38100" dir="2700000" algn="tl">
                    <a:srgbClr val="DDDDDD"/>
                  </a:outerShdw>
                </a:effectLst>
                <a:latin typeface="Georgia" charset="0"/>
                <a:cs typeface="+mj-cs"/>
              </a:rPr>
              <a:t>Ideal #3</a:t>
            </a:r>
            <a:br>
              <a:rPr lang="en-US" sz="3600" b="1">
                <a:effectLst>
                  <a:outerShdw blurRad="38100" dist="38100" dir="2700000" algn="tl">
                    <a:srgbClr val="DDDDDD"/>
                  </a:outerShdw>
                </a:effectLst>
                <a:latin typeface="Georgia" charset="0"/>
                <a:cs typeface="+mj-cs"/>
              </a:rPr>
            </a:br>
            <a:r>
              <a:rPr lang="en-US" sz="3600" b="1">
                <a:effectLst>
                  <a:outerShdw blurRad="38100" dist="38100" dir="2700000" algn="tl">
                    <a:srgbClr val="DDDDDD"/>
                  </a:outerShdw>
                </a:effectLst>
                <a:latin typeface="Georgia" charset="0"/>
                <a:cs typeface="+mj-cs"/>
              </a:rPr>
              <a:t> Checks and Balances</a:t>
            </a:r>
            <a:r>
              <a:rPr lang="en-US">
                <a:latin typeface="Georgia" charset="0"/>
                <a:cs typeface="+mj-cs"/>
              </a:rPr>
              <a:t> </a:t>
            </a:r>
          </a:p>
        </p:txBody>
      </p:sp>
      <p:sp>
        <p:nvSpPr>
          <p:cNvPr id="32770" name="Rectangle 15"/>
          <p:cNvSpPr>
            <a:spLocks noChangeArrowheads="1"/>
          </p:cNvSpPr>
          <p:nvPr/>
        </p:nvSpPr>
        <p:spPr bwMode="auto">
          <a:xfrm>
            <a:off x="1143000" y="3048000"/>
            <a:ext cx="563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4400" b="0">
              <a:solidFill>
                <a:schemeClr val="tx1"/>
              </a:solidFill>
              <a:latin typeface="Calibri" charset="0"/>
            </a:endParaRPr>
          </a:p>
        </p:txBody>
      </p:sp>
      <p:sp>
        <p:nvSpPr>
          <p:cNvPr id="604176" name="Text Box 16"/>
          <p:cNvSpPr txBox="1">
            <a:spLocks noChangeArrowheads="1"/>
          </p:cNvSpPr>
          <p:nvPr/>
        </p:nvSpPr>
        <p:spPr bwMode="auto">
          <a:xfrm>
            <a:off x="876300" y="1752600"/>
            <a:ext cx="8229600" cy="1569660"/>
          </a:xfrm>
          <a:prstGeom prst="rect">
            <a:avLst/>
          </a:prstGeom>
          <a:noFill/>
          <a:ln>
            <a:noFill/>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bg1"/>
                </a:solidFill>
                <a:latin typeface="Times New Roman" charset="0"/>
                <a:ea typeface="ＭＳ Ｐゴシック" charset="0"/>
                <a:cs typeface="ＭＳ Ｐゴシック" charset="0"/>
              </a:defRPr>
            </a:lvl1pPr>
            <a:lvl2pPr marL="742950" indent="-285750" eaLnBrk="0" hangingPunct="0">
              <a:defRPr sz="3600" b="1">
                <a:solidFill>
                  <a:schemeClr val="bg1"/>
                </a:solidFill>
                <a:latin typeface="Times New Roman" charset="0"/>
                <a:ea typeface="ＭＳ Ｐゴシック" charset="0"/>
              </a:defRPr>
            </a:lvl2pPr>
            <a:lvl3pPr marL="1143000" indent="-228600" eaLnBrk="0" hangingPunct="0">
              <a:defRPr sz="3600" b="1">
                <a:solidFill>
                  <a:schemeClr val="bg1"/>
                </a:solidFill>
                <a:latin typeface="Times New Roman" charset="0"/>
                <a:ea typeface="ＭＳ Ｐゴシック" charset="0"/>
              </a:defRPr>
            </a:lvl3pPr>
            <a:lvl4pPr marL="1600200" indent="-228600" eaLnBrk="0" hangingPunct="0">
              <a:defRPr sz="3600" b="1">
                <a:solidFill>
                  <a:schemeClr val="bg1"/>
                </a:solidFill>
                <a:latin typeface="Times New Roman" charset="0"/>
                <a:ea typeface="ＭＳ Ｐゴシック" charset="0"/>
              </a:defRPr>
            </a:lvl4pPr>
            <a:lvl5pPr marL="2057400" indent="-228600" eaLnBrk="0" hangingPunct="0">
              <a:defRPr sz="3600" b="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3600" b="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3600" b="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3600" b="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3600" b="1">
                <a:solidFill>
                  <a:schemeClr val="bg1"/>
                </a:solidFill>
                <a:latin typeface="Times New Roman" charset="0"/>
                <a:ea typeface="ＭＳ Ｐゴシック" charset="0"/>
              </a:defRPr>
            </a:lvl9pPr>
          </a:lstStyle>
          <a:p>
            <a:pPr algn="ctr" eaLnBrk="1" hangingPunct="1"/>
            <a:r>
              <a:rPr lang="en-US" sz="3200" b="0" dirty="0">
                <a:solidFill>
                  <a:srgbClr val="4D4D4D"/>
                </a:solidFill>
              </a:rPr>
              <a:t>If one branch </a:t>
            </a:r>
            <a:r>
              <a:rPr lang="en-US" sz="3200" b="0" dirty="0" smtClean="0">
                <a:solidFill>
                  <a:srgbClr val="4D4D4D"/>
                </a:solidFill>
              </a:rPr>
              <a:t>doesn’</a:t>
            </a:r>
            <a:r>
              <a:rPr lang="en-US" altLang="ja-JP" sz="3200" b="0" dirty="0" smtClean="0">
                <a:solidFill>
                  <a:srgbClr val="4D4D4D"/>
                </a:solidFill>
              </a:rPr>
              <a:t>t </a:t>
            </a:r>
            <a:r>
              <a:rPr lang="en-US" altLang="ja-JP" sz="3200" b="0" dirty="0">
                <a:solidFill>
                  <a:srgbClr val="4D4D4D"/>
                </a:solidFill>
              </a:rPr>
              <a:t>agree with another </a:t>
            </a:r>
            <a:r>
              <a:rPr lang="en-US" altLang="ja-JP" sz="3200" b="0" dirty="0" smtClean="0">
                <a:solidFill>
                  <a:srgbClr val="4D4D4D"/>
                </a:solidFill>
              </a:rPr>
              <a:t>branches </a:t>
            </a:r>
            <a:r>
              <a:rPr lang="en-US" altLang="ja-JP" sz="3200" b="0" dirty="0">
                <a:solidFill>
                  <a:srgbClr val="4D4D4D"/>
                </a:solidFill>
              </a:rPr>
              <a:t>decision,                                                        it can take action against that decision.</a:t>
            </a:r>
            <a:endParaRPr lang="en-US" sz="3200" b="0" dirty="0">
              <a:solidFill>
                <a:srgbClr val="4D4D4D"/>
              </a:solidFill>
            </a:endParaRPr>
          </a:p>
        </p:txBody>
      </p:sp>
      <p:pic>
        <p:nvPicPr>
          <p:cNvPr id="29703" name="Picture 7" descr="Checks balanc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886200"/>
            <a:ext cx="225742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022" name="Picture 46" descr="capitol-ang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3200" y="5105400"/>
            <a:ext cx="81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023" name="Picture 47" descr="720px-US-WhiteHouse-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5181600"/>
            <a:ext cx="838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025" name="Picture 49" descr="SupremeCou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733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6768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04176">
                                            <p:txEl>
                                              <p:pRg st="0" end="0"/>
                                            </p:txEl>
                                          </p:spTgt>
                                        </p:tgtEl>
                                        <p:attrNameLst>
                                          <p:attrName>style.visibility</p:attrName>
                                        </p:attrNameLst>
                                      </p:cBhvr>
                                      <p:to>
                                        <p:strVal val="visible"/>
                                      </p:to>
                                    </p:set>
                                    <p:animEffect transition="in" filter="fade">
                                      <p:cBhvr>
                                        <p:cTn id="7" dur="500"/>
                                        <p:tgtEl>
                                          <p:spTgt spid="604176">
                                            <p:txEl>
                                              <p:pRg st="0" end="0"/>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29703"/>
                                        </p:tgtEl>
                                        <p:attrNameLst>
                                          <p:attrName>style.visibility</p:attrName>
                                        </p:attrNameLst>
                                      </p:cBhvr>
                                      <p:to>
                                        <p:strVal val="visible"/>
                                      </p:to>
                                    </p:set>
                                    <p:anim calcmode="lin" valueType="num">
                                      <p:cBhvr>
                                        <p:cTn id="11" dur="500" fill="hold"/>
                                        <p:tgtEl>
                                          <p:spTgt spid="29703"/>
                                        </p:tgtEl>
                                        <p:attrNameLst>
                                          <p:attrName>ppt_w</p:attrName>
                                        </p:attrNameLst>
                                      </p:cBhvr>
                                      <p:tavLst>
                                        <p:tav tm="0">
                                          <p:val>
                                            <p:fltVal val="0"/>
                                          </p:val>
                                        </p:tav>
                                        <p:tav tm="100000">
                                          <p:val>
                                            <p:strVal val="#ppt_w"/>
                                          </p:val>
                                        </p:tav>
                                      </p:tavLst>
                                    </p:anim>
                                    <p:anim calcmode="lin" valueType="num">
                                      <p:cBhvr>
                                        <p:cTn id="12" dur="500" fill="hold"/>
                                        <p:tgtEl>
                                          <p:spTgt spid="2970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83022"/>
                                        </p:tgtEl>
                                        <p:attrNameLst>
                                          <p:attrName>style.visibility</p:attrName>
                                        </p:attrNameLst>
                                      </p:cBhvr>
                                      <p:to>
                                        <p:strVal val="visible"/>
                                      </p:to>
                                    </p:set>
                                    <p:anim calcmode="lin" valueType="num">
                                      <p:cBhvr>
                                        <p:cTn id="15" dur="500" fill="hold"/>
                                        <p:tgtEl>
                                          <p:spTgt spid="383022"/>
                                        </p:tgtEl>
                                        <p:attrNameLst>
                                          <p:attrName>ppt_w</p:attrName>
                                        </p:attrNameLst>
                                      </p:cBhvr>
                                      <p:tavLst>
                                        <p:tav tm="0">
                                          <p:val>
                                            <p:fltVal val="0"/>
                                          </p:val>
                                        </p:tav>
                                        <p:tav tm="100000">
                                          <p:val>
                                            <p:strVal val="#ppt_w"/>
                                          </p:val>
                                        </p:tav>
                                      </p:tavLst>
                                    </p:anim>
                                    <p:anim calcmode="lin" valueType="num">
                                      <p:cBhvr>
                                        <p:cTn id="16" dur="500" fill="hold"/>
                                        <p:tgtEl>
                                          <p:spTgt spid="383022"/>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83025"/>
                                        </p:tgtEl>
                                        <p:attrNameLst>
                                          <p:attrName>style.visibility</p:attrName>
                                        </p:attrNameLst>
                                      </p:cBhvr>
                                      <p:to>
                                        <p:strVal val="visible"/>
                                      </p:to>
                                    </p:set>
                                    <p:anim calcmode="lin" valueType="num">
                                      <p:cBhvr>
                                        <p:cTn id="19" dur="500" fill="hold"/>
                                        <p:tgtEl>
                                          <p:spTgt spid="383025"/>
                                        </p:tgtEl>
                                        <p:attrNameLst>
                                          <p:attrName>ppt_w</p:attrName>
                                        </p:attrNameLst>
                                      </p:cBhvr>
                                      <p:tavLst>
                                        <p:tav tm="0">
                                          <p:val>
                                            <p:fltVal val="0"/>
                                          </p:val>
                                        </p:tav>
                                        <p:tav tm="100000">
                                          <p:val>
                                            <p:strVal val="#ppt_w"/>
                                          </p:val>
                                        </p:tav>
                                      </p:tavLst>
                                    </p:anim>
                                    <p:anim calcmode="lin" valueType="num">
                                      <p:cBhvr>
                                        <p:cTn id="20" dur="500" fill="hold"/>
                                        <p:tgtEl>
                                          <p:spTgt spid="383025"/>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83023"/>
                                        </p:tgtEl>
                                        <p:attrNameLst>
                                          <p:attrName>style.visibility</p:attrName>
                                        </p:attrNameLst>
                                      </p:cBhvr>
                                      <p:to>
                                        <p:strVal val="visible"/>
                                      </p:to>
                                    </p:set>
                                    <p:anim calcmode="lin" valueType="num">
                                      <p:cBhvr>
                                        <p:cTn id="23" dur="500" fill="hold"/>
                                        <p:tgtEl>
                                          <p:spTgt spid="383023"/>
                                        </p:tgtEl>
                                        <p:attrNameLst>
                                          <p:attrName>ppt_w</p:attrName>
                                        </p:attrNameLst>
                                      </p:cBhvr>
                                      <p:tavLst>
                                        <p:tav tm="0">
                                          <p:val>
                                            <p:fltVal val="0"/>
                                          </p:val>
                                        </p:tav>
                                        <p:tav tm="100000">
                                          <p:val>
                                            <p:strVal val="#ppt_w"/>
                                          </p:val>
                                        </p:tav>
                                      </p:tavLst>
                                    </p:anim>
                                    <p:anim calcmode="lin" valueType="num">
                                      <p:cBhvr>
                                        <p:cTn id="24" dur="500" fill="hold"/>
                                        <p:tgtEl>
                                          <p:spTgt spid="3830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idx="4294967295"/>
          </p:nvPr>
        </p:nvSpPr>
        <p:spPr>
          <a:xfrm>
            <a:off x="828675" y="304800"/>
            <a:ext cx="8382000" cy="715963"/>
          </a:xfrm>
        </p:spPr>
        <p:txBody>
          <a:bodyPr anchor="ctr"/>
          <a:lstStyle/>
          <a:p>
            <a:pPr eaLnBrk="1" hangingPunct="1">
              <a:defRPr/>
            </a:pPr>
            <a:r>
              <a:rPr lang="en-US" sz="3300" b="1">
                <a:effectLst>
                  <a:outerShdw blurRad="38100" dist="38100" dir="2700000" algn="tl">
                    <a:srgbClr val="DDDDDD"/>
                  </a:outerShdw>
                </a:effectLst>
                <a:latin typeface="Georgia" charset="0"/>
                <a:cs typeface="+mj-cs"/>
              </a:rPr>
              <a:t>Ideal #4  Impartial Courts &amp; Judges</a:t>
            </a:r>
          </a:p>
        </p:txBody>
      </p:sp>
      <p:sp>
        <p:nvSpPr>
          <p:cNvPr id="612355" name="Rectangle 3"/>
          <p:cNvSpPr>
            <a:spLocks noGrp="1" noChangeArrowheads="1"/>
          </p:cNvSpPr>
          <p:nvPr>
            <p:ph type="body" idx="4294967295"/>
          </p:nvPr>
        </p:nvSpPr>
        <p:spPr bwMode="auto">
          <a:xfrm>
            <a:off x="990600" y="1143000"/>
            <a:ext cx="7010400" cy="556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1" hangingPunct="1">
              <a:buFontTx/>
              <a:buNone/>
            </a:pPr>
            <a:r>
              <a:rPr lang="en-US" sz="2800">
                <a:latin typeface="Times New Roman" charset="0"/>
              </a:rPr>
              <a:t>Impartiality is a judge</a:t>
            </a:r>
            <a:r>
              <a:rPr lang="ja-JP" altLang="en-US" sz="2800">
                <a:latin typeface="Times New Roman" charset="0"/>
              </a:rPr>
              <a:t>’</a:t>
            </a:r>
            <a:r>
              <a:rPr lang="en-US" altLang="ja-JP" sz="2800">
                <a:latin typeface="Times New Roman" charset="0"/>
              </a:rPr>
              <a:t>s ability to decide cases:</a:t>
            </a:r>
          </a:p>
          <a:p>
            <a:pPr marL="609600" indent="-609600" eaLnBrk="1" hangingPunct="1">
              <a:spcAft>
                <a:spcPct val="20000"/>
              </a:spcAft>
              <a:buFont typeface="Wingdings" charset="0"/>
              <a:buChar char="Ø"/>
            </a:pPr>
            <a:r>
              <a:rPr lang="en-US" sz="2800">
                <a:latin typeface="Times New Roman" charset="0"/>
              </a:rPr>
              <a:t>Only considering the law; </a:t>
            </a:r>
          </a:p>
          <a:p>
            <a:pPr lvl="1" eaLnBrk="1" hangingPunct="1">
              <a:spcAft>
                <a:spcPct val="20000"/>
              </a:spcAft>
              <a:buFont typeface="Wingdings" charset="0"/>
              <a:buNone/>
            </a:pPr>
            <a:r>
              <a:rPr lang="en-US" sz="2400">
                <a:latin typeface="Times New Roman" charset="0"/>
              </a:rPr>
              <a:t>(As an umpire would only consider the rules) </a:t>
            </a:r>
          </a:p>
          <a:p>
            <a:pPr marL="609600" indent="-609600" eaLnBrk="1" hangingPunct="1">
              <a:spcAft>
                <a:spcPct val="20000"/>
              </a:spcAft>
              <a:buFont typeface="Wingdings" charset="0"/>
              <a:buChar char="Ø"/>
            </a:pPr>
            <a:r>
              <a:rPr lang="en-US" sz="2800">
                <a:latin typeface="Times New Roman" charset="0"/>
              </a:rPr>
              <a:t>Not considering personal gain, prejudices, preferences, or beliefs;</a:t>
            </a:r>
          </a:p>
          <a:p>
            <a:pPr lvl="1" eaLnBrk="1" hangingPunct="1">
              <a:spcAft>
                <a:spcPct val="20000"/>
              </a:spcAft>
              <a:buFont typeface="Wingdings" charset="0"/>
              <a:buNone/>
            </a:pPr>
            <a:r>
              <a:rPr lang="en-US" sz="2400">
                <a:latin typeface="Times New Roman" charset="0"/>
              </a:rPr>
              <a:t>(As an umpire would not call in favor of their favorite team)</a:t>
            </a:r>
          </a:p>
          <a:p>
            <a:pPr marL="609600" indent="-609600" eaLnBrk="1" hangingPunct="1">
              <a:spcAft>
                <a:spcPct val="20000"/>
              </a:spcAft>
              <a:buFont typeface="Wingdings" charset="0"/>
              <a:buChar char="Ø"/>
            </a:pPr>
            <a:r>
              <a:rPr lang="en-US" sz="2800">
                <a:latin typeface="Times New Roman" charset="0"/>
              </a:rPr>
              <a:t>Without outside powers telling judges how to make decisions or run their courtrooms; </a:t>
            </a:r>
          </a:p>
          <a:p>
            <a:pPr lvl="1" eaLnBrk="1" hangingPunct="1">
              <a:spcAft>
                <a:spcPct val="20000"/>
              </a:spcAft>
              <a:buFont typeface="Wingdings" charset="0"/>
              <a:buNone/>
            </a:pPr>
            <a:r>
              <a:rPr lang="en-US" sz="2400">
                <a:latin typeface="Times New Roman" charset="0"/>
              </a:rPr>
              <a:t>(As fans and team managers can</a:t>
            </a:r>
            <a:r>
              <a:rPr lang="ja-JP" altLang="en-US" sz="2400">
                <a:latin typeface="Times New Roman" charset="0"/>
              </a:rPr>
              <a:t>’</a:t>
            </a:r>
            <a:r>
              <a:rPr lang="en-US" altLang="ja-JP" sz="2400">
                <a:latin typeface="Times New Roman" charset="0"/>
              </a:rPr>
              <a:t>t tell umpires how to make calls).</a:t>
            </a:r>
            <a:endParaRPr lang="en-US" sz="2400">
              <a:latin typeface="Times New Roman" charset="0"/>
            </a:endParaRPr>
          </a:p>
        </p:txBody>
      </p:sp>
      <p:pic>
        <p:nvPicPr>
          <p:cNvPr id="33797" name="Picture 5" descr="Lady_Justice_60840"/>
          <p:cNvPicPr>
            <a:picLocks noChangeAspect="1" noChangeArrowheads="1"/>
          </p:cNvPicPr>
          <p:nvPr/>
        </p:nvPicPr>
        <p:blipFill>
          <a:blip r:embed="rId3">
            <a:grayscl/>
            <a:extLst>
              <a:ext uri="{28A0092B-C50C-407E-A947-70E740481C1C}">
                <a14:useLocalDpi xmlns:a14="http://schemas.microsoft.com/office/drawing/2010/main" val="0"/>
              </a:ext>
            </a:extLst>
          </a:blip>
          <a:srcRect b="7423"/>
          <a:stretch>
            <a:fillRect/>
          </a:stretch>
        </p:blipFill>
        <p:spPr bwMode="auto">
          <a:xfrm>
            <a:off x="7772400" y="3276600"/>
            <a:ext cx="1233488"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7491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2354"/>
                                        </p:tgtEl>
                                        <p:attrNameLst>
                                          <p:attrName>style.visibility</p:attrName>
                                        </p:attrNameLst>
                                      </p:cBhvr>
                                      <p:to>
                                        <p:strVal val="visible"/>
                                      </p:to>
                                    </p:set>
                                    <p:animEffect transition="in" filter="fade">
                                      <p:cBhvr>
                                        <p:cTn id="7" dur="500"/>
                                        <p:tgtEl>
                                          <p:spTgt spid="612354"/>
                                        </p:tgtEl>
                                      </p:cBhvr>
                                    </p:animEffect>
                                    <p:anim calcmode="lin" valueType="num">
                                      <p:cBhvr>
                                        <p:cTn id="8" dur="500" fill="hold"/>
                                        <p:tgtEl>
                                          <p:spTgt spid="612354"/>
                                        </p:tgtEl>
                                        <p:attrNameLst>
                                          <p:attrName>ppt_x</p:attrName>
                                        </p:attrNameLst>
                                      </p:cBhvr>
                                      <p:tavLst>
                                        <p:tav tm="0">
                                          <p:val>
                                            <p:strVal val="#ppt_x"/>
                                          </p:val>
                                        </p:tav>
                                        <p:tav tm="100000">
                                          <p:val>
                                            <p:strVal val="#ppt_x"/>
                                          </p:val>
                                        </p:tav>
                                      </p:tavLst>
                                    </p:anim>
                                    <p:anim calcmode="lin" valueType="num">
                                      <p:cBhvr>
                                        <p:cTn id="9" dur="500" fill="hold"/>
                                        <p:tgtEl>
                                          <p:spTgt spid="61235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12355">
                                            <p:txEl>
                                              <p:pRg st="0" end="0"/>
                                            </p:txEl>
                                          </p:spTgt>
                                        </p:tgtEl>
                                        <p:attrNameLst>
                                          <p:attrName>style.visibility</p:attrName>
                                        </p:attrNameLst>
                                      </p:cBhvr>
                                      <p:to>
                                        <p:strVal val="visible"/>
                                      </p:to>
                                    </p:set>
                                    <p:animEffect transition="in" filter="fade">
                                      <p:cBhvr>
                                        <p:cTn id="13" dur="500"/>
                                        <p:tgtEl>
                                          <p:spTgt spid="61235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12355">
                                            <p:txEl>
                                              <p:pRg st="1" end="1"/>
                                            </p:txEl>
                                          </p:spTgt>
                                        </p:tgtEl>
                                        <p:attrNameLst>
                                          <p:attrName>style.visibility</p:attrName>
                                        </p:attrNameLst>
                                      </p:cBhvr>
                                      <p:to>
                                        <p:strVal val="visible"/>
                                      </p:to>
                                    </p:set>
                                    <p:animEffect transition="in" filter="fade">
                                      <p:cBhvr>
                                        <p:cTn id="18" dur="500"/>
                                        <p:tgtEl>
                                          <p:spTgt spid="61235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12355">
                                            <p:txEl>
                                              <p:pRg st="2" end="2"/>
                                            </p:txEl>
                                          </p:spTgt>
                                        </p:tgtEl>
                                        <p:attrNameLst>
                                          <p:attrName>style.visibility</p:attrName>
                                        </p:attrNameLst>
                                      </p:cBhvr>
                                      <p:to>
                                        <p:strVal val="visible"/>
                                      </p:to>
                                    </p:set>
                                    <p:animEffect transition="in" filter="fade">
                                      <p:cBhvr>
                                        <p:cTn id="23" dur="500"/>
                                        <p:tgtEl>
                                          <p:spTgt spid="61235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12355">
                                            <p:txEl>
                                              <p:pRg st="3" end="3"/>
                                            </p:txEl>
                                          </p:spTgt>
                                        </p:tgtEl>
                                        <p:attrNameLst>
                                          <p:attrName>style.visibility</p:attrName>
                                        </p:attrNameLst>
                                      </p:cBhvr>
                                      <p:to>
                                        <p:strVal val="visible"/>
                                      </p:to>
                                    </p:set>
                                    <p:animEffect transition="in" filter="fade">
                                      <p:cBhvr>
                                        <p:cTn id="28" dur="500"/>
                                        <p:tgtEl>
                                          <p:spTgt spid="61235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12355">
                                            <p:txEl>
                                              <p:pRg st="4" end="4"/>
                                            </p:txEl>
                                          </p:spTgt>
                                        </p:tgtEl>
                                        <p:attrNameLst>
                                          <p:attrName>style.visibility</p:attrName>
                                        </p:attrNameLst>
                                      </p:cBhvr>
                                      <p:to>
                                        <p:strVal val="visible"/>
                                      </p:to>
                                    </p:set>
                                    <p:animEffect transition="in" filter="fade">
                                      <p:cBhvr>
                                        <p:cTn id="33" dur="500"/>
                                        <p:tgtEl>
                                          <p:spTgt spid="612355">
                                            <p:txEl>
                                              <p:pRg st="4" end="4"/>
                                            </p:txEl>
                                          </p:spTgt>
                                        </p:tgtEl>
                                      </p:cBhvr>
                                    </p:animEffect>
                                  </p:childTnLst>
                                </p:cTn>
                              </p:par>
                              <p:par>
                                <p:cTn id="34" presetID="23" presetClass="entr" presetSubtype="16" fill="hold" nodeType="withEffect">
                                  <p:stCondLst>
                                    <p:cond delay="0"/>
                                  </p:stCondLst>
                                  <p:childTnLst>
                                    <p:set>
                                      <p:cBhvr>
                                        <p:cTn id="35" dur="1" fill="hold">
                                          <p:stCondLst>
                                            <p:cond delay="0"/>
                                          </p:stCondLst>
                                        </p:cTn>
                                        <p:tgtEl>
                                          <p:spTgt spid="33797"/>
                                        </p:tgtEl>
                                        <p:attrNameLst>
                                          <p:attrName>style.visibility</p:attrName>
                                        </p:attrNameLst>
                                      </p:cBhvr>
                                      <p:to>
                                        <p:strVal val="visible"/>
                                      </p:to>
                                    </p:set>
                                    <p:anim calcmode="lin" valueType="num">
                                      <p:cBhvr>
                                        <p:cTn id="36" dur="500" fill="hold"/>
                                        <p:tgtEl>
                                          <p:spTgt spid="33797"/>
                                        </p:tgtEl>
                                        <p:attrNameLst>
                                          <p:attrName>ppt_w</p:attrName>
                                        </p:attrNameLst>
                                      </p:cBhvr>
                                      <p:tavLst>
                                        <p:tav tm="0">
                                          <p:val>
                                            <p:fltVal val="0"/>
                                          </p:val>
                                        </p:tav>
                                        <p:tav tm="100000">
                                          <p:val>
                                            <p:strVal val="#ppt_w"/>
                                          </p:val>
                                        </p:tav>
                                      </p:tavLst>
                                    </p:anim>
                                    <p:anim calcmode="lin" valueType="num">
                                      <p:cBhvr>
                                        <p:cTn id="37" dur="500" fill="hold"/>
                                        <p:tgtEl>
                                          <p:spTgt spid="33797"/>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2355">
                                            <p:txEl>
                                              <p:pRg st="5" end="5"/>
                                            </p:txEl>
                                          </p:spTgt>
                                        </p:tgtEl>
                                        <p:attrNameLst>
                                          <p:attrName>style.visibility</p:attrName>
                                        </p:attrNameLst>
                                      </p:cBhvr>
                                      <p:to>
                                        <p:strVal val="visible"/>
                                      </p:to>
                                    </p:set>
                                    <p:animEffect transition="in" filter="fade">
                                      <p:cBhvr>
                                        <p:cTn id="42" dur="500"/>
                                        <p:tgtEl>
                                          <p:spTgt spid="612355">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12355">
                                            <p:txEl>
                                              <p:pRg st="6" end="6"/>
                                            </p:txEl>
                                          </p:spTgt>
                                        </p:tgtEl>
                                        <p:attrNameLst>
                                          <p:attrName>style.visibility</p:attrName>
                                        </p:attrNameLst>
                                      </p:cBhvr>
                                      <p:to>
                                        <p:strVal val="visible"/>
                                      </p:to>
                                    </p:set>
                                    <p:animEffect transition="in" filter="fade">
                                      <p:cBhvr>
                                        <p:cTn id="47" dur="500"/>
                                        <p:tgtEl>
                                          <p:spTgt spid="6123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4" grpId="0" animBg="1"/>
      <p:bldP spid="61235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We're All Equal Before the Law.wmv"/>
          <p:cNvPicPr>
            <a:picLocks noRot="1" noChangeAspect="1" noChangeArrowheads="1"/>
          </p:cNvPicPr>
          <p:nvPr>
            <a:videoFile r:link="rId2"/>
            <p:extLst>
              <p:ext uri="{DAA4B4D4-6D71-4841-9C94-3DE7FCFB9230}">
                <p14:media xmlns:p14="http://schemas.microsoft.com/office/powerpoint/2010/main" r:link="rId1"/>
              </p:ext>
            </p:extLst>
          </p:nvPr>
        </p:nvPicPr>
        <p:blipFill>
          <a:blip r:embed="rId5" cstate="print"/>
          <a:srcRect/>
          <a:stretch>
            <a:fillRect/>
          </a:stretch>
        </p:blipFill>
        <p:spPr bwMode="auto">
          <a:xfrm>
            <a:off x="0" y="0"/>
            <a:ext cx="9144000" cy="6858000"/>
          </a:xfrm>
          <a:prstGeom prst="rect">
            <a:avLst/>
          </a:prstGeom>
          <a:noFill/>
        </p:spPr>
      </p:pic>
      <p:sp>
        <p:nvSpPr>
          <p:cNvPr id="39938" name="WordArt 3"/>
          <p:cNvSpPr>
            <a:spLocks noChangeArrowheads="1" noChangeShapeType="1" noTextEdit="1"/>
          </p:cNvSpPr>
          <p:nvPr/>
        </p:nvSpPr>
        <p:spPr bwMode="auto">
          <a:xfrm>
            <a:off x="457200" y="1905000"/>
            <a:ext cx="8534400" cy="2590800"/>
          </a:xfrm>
          <a:prstGeom prst="rect">
            <a:avLst/>
          </a:prstGeom>
        </p:spPr>
        <p:txBody>
          <a:bodyPr wrap="none" fromWordArt="1">
            <a:prstTxWarp prst="textPlain">
              <a:avLst>
                <a:gd name="adj" fmla="val 50000"/>
              </a:avLst>
            </a:prstTxWarp>
          </a:bodyPr>
          <a:lstStyle/>
          <a:p>
            <a:pPr algn="ctr"/>
            <a:r>
              <a:rPr lang="en-US" kern="10" spc="720">
                <a:ln w="9525">
                  <a:noFill/>
                  <a:round/>
                  <a:headEnd/>
                  <a:tailEnd/>
                </a:ln>
                <a:gradFill rotWithShape="1">
                  <a:gsLst>
                    <a:gs pos="0">
                      <a:srgbClr val="F0F0F0"/>
                    </a:gs>
                    <a:gs pos="100000">
                      <a:srgbClr val="FFFFCC"/>
                    </a:gs>
                  </a:gsLst>
                  <a:lin ang="5400000" scaled="1"/>
                </a:gradFill>
                <a:effectLst>
                  <a:outerShdw dist="45791" dir="3378596" algn="ctr" rotWithShape="0">
                    <a:srgbClr val="4D4D4D">
                      <a:alpha val="79999"/>
                    </a:srgbClr>
                  </a:outerShdw>
                </a:effectLst>
                <a:latin typeface="Georgia"/>
              </a:rPr>
              <a:t>Why does it matter</a:t>
            </a:r>
          </a:p>
          <a:p>
            <a:pPr algn="ctr"/>
            <a:r>
              <a:rPr lang="en-US" kern="10" spc="720">
                <a:ln w="9525">
                  <a:noFill/>
                  <a:round/>
                  <a:headEnd/>
                  <a:tailEnd/>
                </a:ln>
                <a:gradFill rotWithShape="1">
                  <a:gsLst>
                    <a:gs pos="0">
                      <a:srgbClr val="F0F0F0"/>
                    </a:gs>
                    <a:gs pos="100000">
                      <a:srgbClr val="FFFFCC"/>
                    </a:gs>
                  </a:gsLst>
                  <a:lin ang="5400000" scaled="1"/>
                </a:gradFill>
                <a:effectLst>
                  <a:outerShdw dist="45791" dir="3378596" algn="ctr" rotWithShape="0">
                    <a:srgbClr val="4D4D4D">
                      <a:alpha val="79999"/>
                    </a:srgbClr>
                  </a:outerShdw>
                </a:effectLst>
                <a:latin typeface="Georgia"/>
              </a:rPr>
              <a:t>to me if judges </a:t>
            </a:r>
          </a:p>
          <a:p>
            <a:pPr algn="ctr"/>
            <a:r>
              <a:rPr lang="en-US" kern="10" spc="720">
                <a:ln w="9525">
                  <a:noFill/>
                  <a:round/>
                  <a:headEnd/>
                  <a:tailEnd/>
                </a:ln>
                <a:gradFill rotWithShape="1">
                  <a:gsLst>
                    <a:gs pos="0">
                      <a:srgbClr val="F0F0F0"/>
                    </a:gs>
                    <a:gs pos="100000">
                      <a:srgbClr val="FFFFCC"/>
                    </a:gs>
                  </a:gsLst>
                  <a:lin ang="5400000" scaled="1"/>
                </a:gradFill>
                <a:effectLst>
                  <a:outerShdw dist="45791" dir="3378596" algn="ctr" rotWithShape="0">
                    <a:srgbClr val="4D4D4D">
                      <a:alpha val="79999"/>
                    </a:srgbClr>
                  </a:outerShdw>
                </a:effectLst>
                <a:latin typeface="Georgia"/>
              </a:rPr>
              <a:t>are impartial?</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994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endCondLst>
                    <p:cond evt="onNext" delay="0">
                      <p:tgtEl>
                        <p:sldTgt/>
                      </p:tgtEl>
                    </p:cond>
                    <p:cond evt="onPrev" delay="0">
                      <p:tgtEl>
                        <p:sldTgt/>
                      </p:tgtEl>
                    </p:cond>
                  </p:endCondLst>
                </p:cTn>
                <p:tgtEl>
                  <p:spTgt spid="39941"/>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8018" name="Rectangle 2"/>
          <p:cNvSpPr>
            <a:spLocks noGrp="1" noChangeArrowheads="1"/>
          </p:cNvSpPr>
          <p:nvPr>
            <p:ph type="title" idx="4294967295"/>
          </p:nvPr>
        </p:nvSpPr>
        <p:spPr>
          <a:xfrm>
            <a:off x="1066800" y="1447800"/>
            <a:ext cx="7924800" cy="715963"/>
          </a:xfrm>
        </p:spPr>
        <p:txBody>
          <a:bodyPr anchor="ctr"/>
          <a:lstStyle/>
          <a:p>
            <a:pPr eaLnBrk="1" hangingPunct="1"/>
            <a:r>
              <a:rPr lang="en-US" b="1" dirty="0" smtClean="0">
                <a:effectLst>
                  <a:outerShdw blurRad="38100" dist="38100" dir="2700000" algn="tl">
                    <a:srgbClr val="C0C0C0"/>
                  </a:outerShdw>
                </a:effectLst>
                <a:latin typeface="Georgia" pitchFamily="18" charset="0"/>
              </a:rPr>
              <a:t>Courts Have the Power to Protect All Persons Equally </a:t>
            </a:r>
            <a:br>
              <a:rPr lang="en-US" b="1" dirty="0" smtClean="0">
                <a:effectLst>
                  <a:outerShdw blurRad="38100" dist="38100" dir="2700000" algn="tl">
                    <a:srgbClr val="C0C0C0"/>
                  </a:outerShdw>
                </a:effectLst>
                <a:latin typeface="Georgia" pitchFamily="18" charset="0"/>
              </a:rPr>
            </a:br>
            <a:endParaRPr lang="en-US" b="1" dirty="0" smtClean="0">
              <a:effectLst>
                <a:outerShdw blurRad="38100" dist="38100" dir="2700000" algn="tl">
                  <a:srgbClr val="C0C0C0"/>
                </a:outerShdw>
              </a:effectLst>
              <a:latin typeface="Georgia" pitchFamily="18" charset="0"/>
            </a:endParaRPr>
          </a:p>
        </p:txBody>
      </p:sp>
      <p:sp>
        <p:nvSpPr>
          <p:cNvPr id="598024" name="Rectangle 8"/>
          <p:cNvSpPr>
            <a:spLocks noChangeArrowheads="1"/>
          </p:cNvSpPr>
          <p:nvPr/>
        </p:nvSpPr>
        <p:spPr bwMode="auto">
          <a:xfrm>
            <a:off x="990600" y="2819400"/>
            <a:ext cx="8153400" cy="2936188"/>
          </a:xfrm>
          <a:prstGeom prst="rect">
            <a:avLst/>
          </a:prstGeom>
          <a:noFill/>
          <a:ln w="9525" algn="ctr">
            <a:noFill/>
            <a:miter lim="800000"/>
            <a:headEnd/>
            <a:tailEnd/>
          </a:ln>
          <a:effectLst>
            <a:outerShdw dist="107763" dir="2700000" algn="ctr" rotWithShape="0">
              <a:schemeClr val="bg1">
                <a:alpha val="50000"/>
              </a:schemeClr>
            </a:outerShdw>
          </a:effectLst>
        </p:spPr>
        <p:txBody>
          <a:bodyPr>
            <a:spAutoFit/>
          </a:bodyPr>
          <a:lstStyle/>
          <a:p>
            <a:pPr marL="685800" indent="-685800">
              <a:spcBef>
                <a:spcPct val="20000"/>
              </a:spcBef>
              <a:spcAft>
                <a:spcPct val="20000"/>
              </a:spcAft>
              <a:buFont typeface="Wingdings" pitchFamily="2" charset="2"/>
              <a:buNone/>
            </a:pPr>
            <a:r>
              <a:rPr lang="en-US" sz="2800" b="0" dirty="0">
                <a:solidFill>
                  <a:srgbClr val="4D4D4D"/>
                </a:solidFill>
              </a:rPr>
              <a:t> Impartial judges </a:t>
            </a:r>
            <a:r>
              <a:rPr lang="en-US" sz="2800" b="0" dirty="0" smtClean="0">
                <a:solidFill>
                  <a:srgbClr val="4D4D4D"/>
                </a:solidFill>
              </a:rPr>
              <a:t>administer </a:t>
            </a:r>
            <a:r>
              <a:rPr lang="en-US" sz="2800" b="0" dirty="0">
                <a:solidFill>
                  <a:srgbClr val="4D4D4D"/>
                </a:solidFill>
              </a:rPr>
              <a:t>the laws to all persons </a:t>
            </a:r>
            <a:endParaRPr lang="en-US" sz="2800" b="0" dirty="0" smtClean="0">
              <a:solidFill>
                <a:srgbClr val="4D4D4D"/>
              </a:solidFill>
            </a:endParaRPr>
          </a:p>
          <a:p>
            <a:pPr marL="685800" indent="-685800" algn="ctr">
              <a:spcBef>
                <a:spcPct val="20000"/>
              </a:spcBef>
              <a:spcAft>
                <a:spcPct val="20000"/>
              </a:spcAft>
              <a:buFont typeface="Wingdings" pitchFamily="2" charset="2"/>
              <a:buNone/>
            </a:pPr>
            <a:r>
              <a:rPr lang="en-US" sz="2800" dirty="0" smtClean="0">
                <a:solidFill>
                  <a:srgbClr val="4D4D4D"/>
                </a:solidFill>
              </a:rPr>
              <a:t>They </a:t>
            </a:r>
            <a:r>
              <a:rPr lang="en-US" sz="2800" dirty="0">
                <a:solidFill>
                  <a:srgbClr val="4D4D4D"/>
                </a:solidFill>
              </a:rPr>
              <a:t>are not influenced by public opinion.</a:t>
            </a:r>
          </a:p>
          <a:p>
            <a:pPr marL="685800" indent="-685800">
              <a:spcBef>
                <a:spcPct val="20000"/>
              </a:spcBef>
              <a:spcAft>
                <a:spcPct val="20000"/>
              </a:spcAft>
              <a:buFont typeface="Wingdings" pitchFamily="2" charset="2"/>
              <a:buNone/>
            </a:pPr>
            <a:r>
              <a:rPr lang="en-US" sz="2800" b="0" dirty="0" smtClean="0">
                <a:solidFill>
                  <a:srgbClr val="4D4D4D"/>
                </a:solidFill>
              </a:rPr>
              <a:t>Examples </a:t>
            </a:r>
            <a:r>
              <a:rPr lang="en-US" sz="2800" b="0" dirty="0">
                <a:solidFill>
                  <a:srgbClr val="4D4D4D"/>
                </a:solidFill>
              </a:rPr>
              <a:t>- </a:t>
            </a:r>
          </a:p>
          <a:p>
            <a:pPr marL="1143000" lvl="1" indent="-685800">
              <a:spcBef>
                <a:spcPct val="20000"/>
              </a:spcBef>
              <a:spcAft>
                <a:spcPct val="20000"/>
              </a:spcAft>
            </a:pPr>
            <a:r>
              <a:rPr lang="en-US" sz="2800" b="0" dirty="0">
                <a:solidFill>
                  <a:srgbClr val="4D4D4D"/>
                </a:solidFill>
              </a:rPr>
              <a:t>Racial prejudice</a:t>
            </a:r>
          </a:p>
          <a:p>
            <a:pPr marL="1143000" lvl="1" indent="-685800">
              <a:spcBef>
                <a:spcPct val="20000"/>
              </a:spcBef>
              <a:spcAft>
                <a:spcPct val="20000"/>
              </a:spcAft>
            </a:pPr>
            <a:r>
              <a:rPr lang="en-US" sz="2800" b="0" dirty="0">
                <a:solidFill>
                  <a:srgbClr val="4D4D4D"/>
                </a:solidFill>
              </a:rPr>
              <a:t>Religious discrimination</a:t>
            </a:r>
          </a:p>
        </p:txBody>
      </p:sp>
      <p:pic>
        <p:nvPicPr>
          <p:cNvPr id="41991" name="Picture 7" descr="civil-rights-pickets"/>
          <p:cNvPicPr>
            <a:picLocks noChangeAspect="1" noChangeArrowheads="1"/>
          </p:cNvPicPr>
          <p:nvPr/>
        </p:nvPicPr>
        <p:blipFill>
          <a:blip r:embed="rId3" cstate="print"/>
          <a:srcRect/>
          <a:stretch>
            <a:fillRect/>
          </a:stretch>
        </p:blipFill>
        <p:spPr bwMode="auto">
          <a:xfrm>
            <a:off x="6019800" y="4953000"/>
            <a:ext cx="2133600" cy="1655763"/>
          </a:xfrm>
          <a:prstGeom prst="rect">
            <a:avLst/>
          </a:prstGeom>
          <a:noFill/>
          <a:ln w="9525">
            <a:solidFill>
              <a:schemeClr val="tx1"/>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98018"/>
                                        </p:tgtEl>
                                        <p:attrNameLst>
                                          <p:attrName>style.visibility</p:attrName>
                                        </p:attrNameLst>
                                      </p:cBhvr>
                                      <p:to>
                                        <p:strVal val="visible"/>
                                      </p:to>
                                    </p:set>
                                    <p:anim calcmode="lin" valueType="num">
                                      <p:cBhvr>
                                        <p:cTn id="7" dur="500" fill="hold"/>
                                        <p:tgtEl>
                                          <p:spTgt spid="598018"/>
                                        </p:tgtEl>
                                        <p:attrNameLst>
                                          <p:attrName>ppt_w</p:attrName>
                                        </p:attrNameLst>
                                      </p:cBhvr>
                                      <p:tavLst>
                                        <p:tav tm="0">
                                          <p:val>
                                            <p:fltVal val="0"/>
                                          </p:val>
                                        </p:tav>
                                        <p:tav tm="100000">
                                          <p:val>
                                            <p:strVal val="#ppt_w"/>
                                          </p:val>
                                        </p:tav>
                                      </p:tavLst>
                                    </p:anim>
                                    <p:anim calcmode="lin" valueType="num">
                                      <p:cBhvr>
                                        <p:cTn id="8" dur="500" fill="hold"/>
                                        <p:tgtEl>
                                          <p:spTgt spid="598018"/>
                                        </p:tgtEl>
                                        <p:attrNameLst>
                                          <p:attrName>ppt_h</p:attrName>
                                        </p:attrNameLst>
                                      </p:cBhvr>
                                      <p:tavLst>
                                        <p:tav tm="0">
                                          <p:val>
                                            <p:fltVal val="0"/>
                                          </p:val>
                                        </p:tav>
                                        <p:tav tm="100000">
                                          <p:val>
                                            <p:strVal val="#ppt_h"/>
                                          </p:val>
                                        </p:tav>
                                      </p:tavLst>
                                    </p:anim>
                                    <p:animEffect transition="in" filter="fade">
                                      <p:cBhvr>
                                        <p:cTn id="9" dur="500"/>
                                        <p:tgtEl>
                                          <p:spTgt spid="59801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98024">
                                            <p:txEl>
                                              <p:pRg st="0" end="0"/>
                                            </p:txEl>
                                          </p:spTgt>
                                        </p:tgtEl>
                                        <p:attrNameLst>
                                          <p:attrName>style.visibility</p:attrName>
                                        </p:attrNameLst>
                                      </p:cBhvr>
                                      <p:to>
                                        <p:strVal val="visible"/>
                                      </p:to>
                                    </p:set>
                                    <p:animEffect transition="in" filter="fade">
                                      <p:cBhvr>
                                        <p:cTn id="14" dur="500"/>
                                        <p:tgtEl>
                                          <p:spTgt spid="598024">
                                            <p:txEl>
                                              <p:pRg st="0" end="0"/>
                                            </p:txEl>
                                          </p:spTgt>
                                        </p:tgtEl>
                                      </p:cBhvr>
                                    </p:animEffect>
                                    <p:anim calcmode="lin" valueType="num">
                                      <p:cBhvr>
                                        <p:cTn id="15" dur="500" fill="hold"/>
                                        <p:tgtEl>
                                          <p:spTgt spid="59802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980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98024">
                                            <p:txEl>
                                              <p:pRg st="1" end="1"/>
                                            </p:txEl>
                                          </p:spTgt>
                                        </p:tgtEl>
                                        <p:attrNameLst>
                                          <p:attrName>style.visibility</p:attrName>
                                        </p:attrNameLst>
                                      </p:cBhvr>
                                      <p:to>
                                        <p:strVal val="visible"/>
                                      </p:to>
                                    </p:set>
                                    <p:animEffect transition="in" filter="fade">
                                      <p:cBhvr>
                                        <p:cTn id="21" dur="500"/>
                                        <p:tgtEl>
                                          <p:spTgt spid="598024">
                                            <p:txEl>
                                              <p:pRg st="1" end="1"/>
                                            </p:txEl>
                                          </p:spTgt>
                                        </p:tgtEl>
                                      </p:cBhvr>
                                    </p:animEffect>
                                    <p:anim calcmode="lin" valueType="num">
                                      <p:cBhvr>
                                        <p:cTn id="22" dur="500" fill="hold"/>
                                        <p:tgtEl>
                                          <p:spTgt spid="598024">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98024">
                                            <p:txEl>
                                              <p:pRg st="1" end="1"/>
                                            </p:txEl>
                                          </p:spTgt>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41991"/>
                                        </p:tgtEl>
                                        <p:attrNameLst>
                                          <p:attrName>style.visibility</p:attrName>
                                        </p:attrNameLst>
                                      </p:cBhvr>
                                      <p:to>
                                        <p:strVal val="visible"/>
                                      </p:to>
                                    </p:set>
                                    <p:animEffect transition="in" filter="fade">
                                      <p:cBhvr>
                                        <p:cTn id="26" dur="500"/>
                                        <p:tgtEl>
                                          <p:spTgt spid="4199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98024">
                                            <p:txEl>
                                              <p:pRg st="2" end="2"/>
                                            </p:txEl>
                                          </p:spTgt>
                                        </p:tgtEl>
                                        <p:attrNameLst>
                                          <p:attrName>style.visibility</p:attrName>
                                        </p:attrNameLst>
                                      </p:cBhvr>
                                      <p:to>
                                        <p:strVal val="visible"/>
                                      </p:to>
                                    </p:set>
                                    <p:animEffect transition="in" filter="fade">
                                      <p:cBhvr>
                                        <p:cTn id="31" dur="500"/>
                                        <p:tgtEl>
                                          <p:spTgt spid="598024">
                                            <p:txEl>
                                              <p:pRg st="2" end="2"/>
                                            </p:txEl>
                                          </p:spTgt>
                                        </p:tgtEl>
                                      </p:cBhvr>
                                    </p:animEffect>
                                    <p:anim calcmode="lin" valueType="num">
                                      <p:cBhvr>
                                        <p:cTn id="32" dur="500" fill="hold"/>
                                        <p:tgtEl>
                                          <p:spTgt spid="598024">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598024">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
                            </p:stCondLst>
                            <p:childTnLst>
                              <p:par>
                                <p:cTn id="35" presetID="42" presetClass="entr" presetSubtype="0" fill="hold" grpId="0" nodeType="afterEffect">
                                  <p:stCondLst>
                                    <p:cond delay="0"/>
                                  </p:stCondLst>
                                  <p:childTnLst>
                                    <p:set>
                                      <p:cBhvr>
                                        <p:cTn id="36" dur="1" fill="hold">
                                          <p:stCondLst>
                                            <p:cond delay="0"/>
                                          </p:stCondLst>
                                        </p:cTn>
                                        <p:tgtEl>
                                          <p:spTgt spid="598024">
                                            <p:txEl>
                                              <p:pRg st="3" end="3"/>
                                            </p:txEl>
                                          </p:spTgt>
                                        </p:tgtEl>
                                        <p:attrNameLst>
                                          <p:attrName>style.visibility</p:attrName>
                                        </p:attrNameLst>
                                      </p:cBhvr>
                                      <p:to>
                                        <p:strVal val="visible"/>
                                      </p:to>
                                    </p:set>
                                    <p:animEffect transition="in" filter="fade">
                                      <p:cBhvr>
                                        <p:cTn id="37" dur="500"/>
                                        <p:tgtEl>
                                          <p:spTgt spid="598024">
                                            <p:txEl>
                                              <p:pRg st="3" end="3"/>
                                            </p:txEl>
                                          </p:spTgt>
                                        </p:tgtEl>
                                      </p:cBhvr>
                                    </p:animEffect>
                                    <p:anim calcmode="lin" valueType="num">
                                      <p:cBhvr>
                                        <p:cTn id="38" dur="500" fill="hold"/>
                                        <p:tgtEl>
                                          <p:spTgt spid="598024">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598024">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98024">
                                            <p:txEl>
                                              <p:pRg st="4" end="4"/>
                                            </p:txEl>
                                          </p:spTgt>
                                        </p:tgtEl>
                                        <p:attrNameLst>
                                          <p:attrName>style.visibility</p:attrName>
                                        </p:attrNameLst>
                                      </p:cBhvr>
                                      <p:to>
                                        <p:strVal val="visible"/>
                                      </p:to>
                                    </p:set>
                                    <p:animEffect transition="in" filter="fade">
                                      <p:cBhvr>
                                        <p:cTn id="42" dur="500"/>
                                        <p:tgtEl>
                                          <p:spTgt spid="598024">
                                            <p:txEl>
                                              <p:pRg st="4" end="4"/>
                                            </p:txEl>
                                          </p:spTgt>
                                        </p:tgtEl>
                                      </p:cBhvr>
                                    </p:animEffect>
                                    <p:anim calcmode="lin" valueType="num">
                                      <p:cBhvr>
                                        <p:cTn id="43" dur="500" fill="hold"/>
                                        <p:tgtEl>
                                          <p:spTgt spid="598024">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59802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18" grpId="0"/>
      <p:bldP spid="59802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rcRect l="16000" t="1176" r="13333"/>
          <a:stretch>
            <a:fillRect/>
          </a:stretch>
        </p:blipFill>
        <p:spPr bwMode="auto">
          <a:xfrm>
            <a:off x="5257800" y="3778250"/>
            <a:ext cx="38862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83686" name="Rectangle 6"/>
          <p:cNvSpPr>
            <a:spLocks noChangeArrowheads="1"/>
          </p:cNvSpPr>
          <p:nvPr/>
        </p:nvSpPr>
        <p:spPr bwMode="auto">
          <a:xfrm>
            <a:off x="1066800" y="838200"/>
            <a:ext cx="8077200" cy="595313"/>
          </a:xfrm>
          <a:prstGeom prst="rect">
            <a:avLst/>
          </a:prstGeom>
          <a:noFill/>
          <a:ln w="9525" algn="ctr">
            <a:noFill/>
            <a:miter lim="800000"/>
            <a:headEnd/>
            <a:tailEnd/>
          </a:ln>
          <a:effectLst>
            <a:outerShdw dist="107763" dir="2700000" algn="ctr" rotWithShape="0">
              <a:schemeClr val="bg1">
                <a:alpha val="50000"/>
              </a:schemeClr>
            </a:outerShdw>
          </a:effectLst>
        </p:spPr>
        <p:txBody>
          <a:bodyPr>
            <a:spAutoFit/>
          </a:bodyPr>
          <a:lstStyle/>
          <a:p>
            <a:pPr>
              <a:defRPr/>
            </a:pPr>
            <a:r>
              <a:rPr lang="en-US" sz="3300">
                <a:solidFill>
                  <a:srgbClr val="4D4D4D"/>
                </a:solidFill>
                <a:effectLst>
                  <a:outerShdw blurRad="38100" dist="38100" dir="2700000" algn="tl">
                    <a:srgbClr val="DDDDDD"/>
                  </a:outerShdw>
                </a:effectLst>
                <a:latin typeface="Georgia" charset="0"/>
                <a:cs typeface="+mn-cs"/>
              </a:rPr>
              <a:t>Brown v. Board of Education (1954)</a:t>
            </a:r>
          </a:p>
        </p:txBody>
      </p:sp>
      <p:sp>
        <p:nvSpPr>
          <p:cNvPr id="583694" name="Rectangle 14"/>
          <p:cNvSpPr>
            <a:spLocks noChangeArrowheads="1"/>
          </p:cNvSpPr>
          <p:nvPr/>
        </p:nvSpPr>
        <p:spPr bwMode="auto">
          <a:xfrm>
            <a:off x="981075" y="1466850"/>
            <a:ext cx="81534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Wingdings" charset="0"/>
              <a:buChar char="Ø"/>
            </a:pPr>
            <a:r>
              <a:rPr lang="en-US" sz="2800" b="0">
                <a:solidFill>
                  <a:srgbClr val="4D4D4D"/>
                </a:solidFill>
              </a:rPr>
              <a:t>According to the law, until 1954 white and black children had to attend separate schools</a:t>
            </a:r>
          </a:p>
          <a:p>
            <a:pPr marL="342900" indent="-342900">
              <a:spcBef>
                <a:spcPct val="20000"/>
              </a:spcBef>
              <a:buFont typeface="Wingdings" charset="0"/>
              <a:buChar char="Ø"/>
            </a:pPr>
            <a:r>
              <a:rPr lang="en-US" sz="2800" b="0">
                <a:solidFill>
                  <a:srgbClr val="4D4D4D"/>
                </a:solidFill>
              </a:rPr>
              <a:t>At that time most people were in favor of segregated schools</a:t>
            </a:r>
          </a:p>
          <a:p>
            <a:pPr marL="342900" indent="-342900">
              <a:spcBef>
                <a:spcPct val="20000"/>
              </a:spcBef>
              <a:buFont typeface="Wingdings" charset="0"/>
              <a:buNone/>
            </a:pPr>
            <a:endParaRPr lang="en-US" b="0">
              <a:solidFill>
                <a:srgbClr val="4D4D4D"/>
              </a:solidFill>
            </a:endParaRPr>
          </a:p>
        </p:txBody>
      </p:sp>
      <p:sp>
        <p:nvSpPr>
          <p:cNvPr id="44038" name="Text Box 6"/>
          <p:cNvSpPr txBox="1">
            <a:spLocks noChangeArrowheads="1"/>
          </p:cNvSpPr>
          <p:nvPr/>
        </p:nvSpPr>
        <p:spPr bwMode="auto">
          <a:xfrm>
            <a:off x="1066800" y="3429000"/>
            <a:ext cx="41910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Wingdings" charset="0"/>
              <a:buChar char="Ø"/>
              <a:defRPr/>
            </a:pPr>
            <a:r>
              <a:rPr lang="en-US" sz="2800" b="0">
                <a:solidFill>
                  <a:srgbClr val="4D4D4D"/>
                </a:solidFill>
                <a:cs typeface="+mn-cs"/>
              </a:rPr>
              <a:t>The US Supreme Court decided that separate schools were unequal by nature and therefore </a:t>
            </a:r>
            <a:r>
              <a:rPr lang="en-US" sz="2800">
                <a:solidFill>
                  <a:srgbClr val="4D4D4D"/>
                </a:solidFill>
                <a:cs typeface="+mn-cs"/>
              </a:rPr>
              <a:t>unconstitutional</a:t>
            </a:r>
          </a:p>
        </p:txBody>
      </p:sp>
    </p:spTree>
    <p:extLst>
      <p:ext uri="{BB962C8B-B14F-4D97-AF65-F5344CB8AC3E}">
        <p14:creationId xmlns:p14="http://schemas.microsoft.com/office/powerpoint/2010/main" val="2562726420"/>
      </p:ext>
    </p:extLst>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694">
                                            <p:txEl>
                                              <p:pRg st="0" end="0"/>
                                            </p:txEl>
                                          </p:spTgt>
                                        </p:tgtEl>
                                        <p:attrNameLst>
                                          <p:attrName>style.visibility</p:attrName>
                                        </p:attrNameLst>
                                      </p:cBhvr>
                                      <p:to>
                                        <p:strVal val="visible"/>
                                      </p:to>
                                    </p:set>
                                    <p:animEffect transition="in" filter="fade">
                                      <p:cBhvr>
                                        <p:cTn id="7" dur="500"/>
                                        <p:tgtEl>
                                          <p:spTgt spid="5836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694">
                                            <p:txEl>
                                              <p:pRg st="1" end="1"/>
                                            </p:txEl>
                                          </p:spTgt>
                                        </p:tgtEl>
                                        <p:attrNameLst>
                                          <p:attrName>style.visibility</p:attrName>
                                        </p:attrNameLst>
                                      </p:cBhvr>
                                      <p:to>
                                        <p:strVal val="visible"/>
                                      </p:to>
                                    </p:set>
                                    <p:animEffect transition="in" filter="fade">
                                      <p:cBhvr>
                                        <p:cTn id="12" dur="500"/>
                                        <p:tgtEl>
                                          <p:spTgt spid="5836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038"/>
                                        </p:tgtEl>
                                        <p:attrNameLst>
                                          <p:attrName>style.visibility</p:attrName>
                                        </p:attrNameLst>
                                      </p:cBhvr>
                                      <p:to>
                                        <p:strVal val="visible"/>
                                      </p:to>
                                    </p:set>
                                    <p:animEffect transition="in" filter="fade">
                                      <p:cBhvr>
                                        <p:cTn id="17"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94" grpId="0" build="p"/>
      <p:bldP spid="440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8" name="Picture 8" descr="Supreme_Court-Roberts"/>
          <p:cNvPicPr>
            <a:picLocks noChangeAspect="1" noChangeArrowheads="1"/>
          </p:cNvPicPr>
          <p:nvPr/>
        </p:nvPicPr>
        <p:blipFill>
          <a:blip r:embed="rId3" cstate="print"/>
          <a:srcRect l="781"/>
          <a:stretch>
            <a:fillRect/>
          </a:stretch>
        </p:blipFill>
        <p:spPr bwMode="auto">
          <a:xfrm>
            <a:off x="0" y="-533400"/>
            <a:ext cx="9296400" cy="8004175"/>
          </a:xfrm>
          <a:prstGeom prst="rect">
            <a:avLst/>
          </a:prstGeom>
          <a:noFill/>
        </p:spPr>
      </p:pic>
      <p:sp>
        <p:nvSpPr>
          <p:cNvPr id="46082" name="Rectangle 9"/>
          <p:cNvSpPr>
            <a:spLocks noChangeArrowheads="1"/>
          </p:cNvSpPr>
          <p:nvPr/>
        </p:nvSpPr>
        <p:spPr bwMode="auto">
          <a:xfrm>
            <a:off x="771525" y="-38100"/>
            <a:ext cx="8077200" cy="990600"/>
          </a:xfrm>
          <a:prstGeom prst="rect">
            <a:avLst/>
          </a:prstGeom>
          <a:noFill/>
          <a:ln w="9525">
            <a:noFill/>
            <a:miter lim="800000"/>
            <a:headEnd/>
            <a:tailEnd/>
          </a:ln>
        </p:spPr>
        <p:txBody>
          <a:bodyPr/>
          <a:lstStyle/>
          <a:p>
            <a:pPr algn="ctr">
              <a:spcBef>
                <a:spcPct val="20000"/>
              </a:spcBef>
            </a:pPr>
            <a:r>
              <a:rPr lang="en-US" sz="4000">
                <a:latin typeface="Georgia" pitchFamily="18" charset="0"/>
              </a:rPr>
              <a:t>Judges are unlike other government officials</a:t>
            </a:r>
          </a:p>
        </p:txBody>
      </p:sp>
      <p:sp>
        <p:nvSpPr>
          <p:cNvPr id="46081" name="Rectangle 5"/>
          <p:cNvSpPr>
            <a:spLocks noGrp="1" noChangeArrowheads="1"/>
          </p:cNvSpPr>
          <p:nvPr>
            <p:ph type="subTitle" idx="4294967295"/>
          </p:nvPr>
        </p:nvSpPr>
        <p:spPr bwMode="auto">
          <a:xfrm>
            <a:off x="2057400" y="1247775"/>
            <a:ext cx="5715000" cy="762000"/>
          </a:xfrm>
          <a:prstGeom prst="rect">
            <a:avLst/>
          </a:prstGeom>
          <a:noFill/>
          <a:ln>
            <a:miter lim="800000"/>
            <a:headEnd/>
            <a:tailEnd/>
          </a:ln>
        </p:spPr>
        <p:txBody>
          <a:bodyPr/>
          <a:lstStyle/>
          <a:p>
            <a:pPr marL="0" indent="0" algn="ctr" eaLnBrk="1" hangingPunct="1">
              <a:buFontTx/>
              <a:buNone/>
            </a:pPr>
            <a:r>
              <a:rPr lang="en-US" sz="2400" smtClean="0">
                <a:solidFill>
                  <a:schemeClr val="bg1"/>
                </a:solidFill>
                <a:latin typeface="Times New Roman" pitchFamily="18" charset="0"/>
              </a:rPr>
              <a:t>They have unique duties and rules to follow</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3" name="Picture 5" descr="Supreme_Court-Roberts"/>
          <p:cNvPicPr>
            <a:picLocks noChangeAspect="1" noChangeArrowheads="1"/>
          </p:cNvPicPr>
          <p:nvPr/>
        </p:nvPicPr>
        <p:blipFill>
          <a:blip r:embed="rId3" cstate="print">
            <a:lum bright="70000" contrast="-88000"/>
          </a:blip>
          <a:srcRect l="781"/>
          <a:stretch>
            <a:fillRect/>
          </a:stretch>
        </p:blipFill>
        <p:spPr bwMode="auto">
          <a:xfrm>
            <a:off x="0" y="-533400"/>
            <a:ext cx="9296400" cy="8004175"/>
          </a:xfrm>
          <a:prstGeom prst="rect">
            <a:avLst/>
          </a:prstGeom>
          <a:noFill/>
          <a:ln w="9525">
            <a:noFill/>
            <a:miter lim="800000"/>
            <a:headEnd/>
            <a:tailEnd/>
          </a:ln>
        </p:spPr>
      </p:pic>
      <p:sp>
        <p:nvSpPr>
          <p:cNvPr id="403458" name="Rectangle 2"/>
          <p:cNvSpPr>
            <a:spLocks noGrp="1" noChangeArrowheads="1"/>
          </p:cNvSpPr>
          <p:nvPr>
            <p:ph type="title"/>
          </p:nvPr>
        </p:nvSpPr>
        <p:spPr>
          <a:xfrm>
            <a:off x="1600200" y="0"/>
            <a:ext cx="6375400" cy="762000"/>
          </a:xfrm>
        </p:spPr>
        <p:txBody>
          <a:bodyPr vert="horz" wrap="square" lIns="91440" tIns="45720" rIns="91440" bIns="45720" numCol="1" anchor="ctr" anchorCtr="0" compatLnSpc="1">
            <a:prstTxWarp prst="textNoShape">
              <a:avLst/>
            </a:prstTxWarp>
          </a:bodyPr>
          <a:lstStyle/>
          <a:p>
            <a:pPr eaLnBrk="1" hangingPunct="1"/>
            <a:r>
              <a:rPr lang="en-US" b="1" smtClean="0">
                <a:solidFill>
                  <a:schemeClr val="tx1"/>
                </a:solidFill>
                <a:effectLst>
                  <a:outerShdw blurRad="38100" dist="38100" dir="2700000" algn="tl">
                    <a:srgbClr val="C0C0C0"/>
                  </a:outerShdw>
                </a:effectLst>
                <a:latin typeface="Georgia" pitchFamily="18" charset="0"/>
              </a:rPr>
              <a:t>Role of Judges:</a:t>
            </a:r>
          </a:p>
        </p:txBody>
      </p:sp>
      <p:sp>
        <p:nvSpPr>
          <p:cNvPr id="403459" name="Rectangle 3"/>
          <p:cNvSpPr>
            <a:spLocks noGrp="1" noChangeArrowheads="1"/>
          </p:cNvSpPr>
          <p:nvPr>
            <p:ph type="body" idx="1"/>
          </p:nvPr>
        </p:nvSpPr>
        <p:spPr bwMode="auto">
          <a:xfrm>
            <a:off x="-28575" y="762000"/>
            <a:ext cx="9296400" cy="6096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spcAft>
                <a:spcPct val="20000"/>
              </a:spcAft>
              <a:buSzPct val="65000"/>
              <a:buFont typeface="Wingdings" pitchFamily="2" charset="2"/>
              <a:buChar char="Ø"/>
            </a:pPr>
            <a:r>
              <a:rPr lang="en-US" sz="3600" b="1" u="sng" dirty="0" smtClean="0">
                <a:solidFill>
                  <a:schemeClr val="tx1"/>
                </a:solidFill>
                <a:latin typeface="Times New Roman" pitchFamily="18" charset="0"/>
              </a:rPr>
              <a:t>Do not write the laws</a:t>
            </a:r>
            <a:r>
              <a:rPr lang="en-US" sz="3600" dirty="0" smtClean="0">
                <a:solidFill>
                  <a:schemeClr val="tx1"/>
                </a:solidFill>
                <a:latin typeface="Times New Roman" pitchFamily="18" charset="0"/>
              </a:rPr>
              <a:t> or express their personal preferences</a:t>
            </a:r>
          </a:p>
          <a:p>
            <a:pPr lvl="1" eaLnBrk="1" hangingPunct="1">
              <a:lnSpc>
                <a:spcPct val="80000"/>
              </a:lnSpc>
              <a:spcAft>
                <a:spcPct val="20000"/>
              </a:spcAft>
              <a:buSzPct val="65000"/>
              <a:buFont typeface="Wingdings" pitchFamily="2" charset="2"/>
              <a:buNone/>
            </a:pPr>
            <a:r>
              <a:rPr lang="en-US" sz="3200" dirty="0" smtClean="0">
                <a:solidFill>
                  <a:schemeClr val="tx1"/>
                </a:solidFill>
                <a:latin typeface="Times New Roman" pitchFamily="18" charset="0"/>
              </a:rPr>
              <a:t>(Just as umpires don’t write the rule books)</a:t>
            </a:r>
          </a:p>
          <a:p>
            <a:pPr lvl="1" eaLnBrk="1" hangingPunct="1">
              <a:lnSpc>
                <a:spcPct val="80000"/>
              </a:lnSpc>
              <a:spcAft>
                <a:spcPct val="20000"/>
              </a:spcAft>
              <a:buSzPct val="65000"/>
              <a:buFont typeface="Wingdings" pitchFamily="2" charset="2"/>
              <a:buNone/>
            </a:pPr>
            <a:endParaRPr lang="en-US" sz="3200" dirty="0" smtClean="0">
              <a:solidFill>
                <a:schemeClr val="tx1"/>
              </a:solidFill>
              <a:latin typeface="Times New Roman" pitchFamily="18" charset="0"/>
            </a:endParaRPr>
          </a:p>
          <a:p>
            <a:pPr eaLnBrk="1" hangingPunct="1">
              <a:lnSpc>
                <a:spcPct val="80000"/>
              </a:lnSpc>
              <a:spcAft>
                <a:spcPct val="20000"/>
              </a:spcAft>
              <a:buSzPct val="65000"/>
              <a:buFont typeface="Wingdings" pitchFamily="2" charset="2"/>
              <a:buChar char="Ø"/>
            </a:pPr>
            <a:r>
              <a:rPr lang="en-US" sz="3600" dirty="0" smtClean="0">
                <a:solidFill>
                  <a:schemeClr val="tx1"/>
                </a:solidFill>
                <a:latin typeface="Times New Roman" pitchFamily="18" charset="0"/>
              </a:rPr>
              <a:t>Apply the laws, even if the public does not like the laws</a:t>
            </a:r>
          </a:p>
          <a:p>
            <a:pPr lvl="1" eaLnBrk="1" hangingPunct="1">
              <a:lnSpc>
                <a:spcPct val="80000"/>
              </a:lnSpc>
              <a:spcAft>
                <a:spcPct val="20000"/>
              </a:spcAft>
              <a:buSzPct val="65000"/>
              <a:buFont typeface="Wingdings" pitchFamily="2" charset="2"/>
              <a:buNone/>
            </a:pPr>
            <a:r>
              <a:rPr lang="en-US" sz="3200" dirty="0" smtClean="0">
                <a:solidFill>
                  <a:schemeClr val="tx1"/>
                </a:solidFill>
                <a:latin typeface="Times New Roman" pitchFamily="18" charset="0"/>
              </a:rPr>
              <a:t>If a law is not good, it’s the legislature’s job to fix it</a:t>
            </a:r>
          </a:p>
          <a:p>
            <a:pPr marL="0" indent="0" eaLnBrk="1" hangingPunct="1">
              <a:lnSpc>
                <a:spcPct val="80000"/>
              </a:lnSpc>
              <a:buNone/>
            </a:pPr>
            <a:endParaRPr lang="en-US" sz="3600" dirty="0" smtClean="0">
              <a:solidFill>
                <a:schemeClr val="tx1"/>
              </a:solidFill>
              <a:latin typeface="Times New Roman" pitchFamily="18" charset="0"/>
            </a:endParaRPr>
          </a:p>
        </p:txBody>
      </p:sp>
      <p:pic>
        <p:nvPicPr>
          <p:cNvPr id="383022" name="Picture 46" descr="capitol-angl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10000" y="5505450"/>
            <a:ext cx="1651000" cy="12382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03458"/>
                                        </p:tgtEl>
                                        <p:attrNameLst>
                                          <p:attrName>style.visibility</p:attrName>
                                        </p:attrNameLst>
                                      </p:cBhvr>
                                      <p:to>
                                        <p:strVal val="visible"/>
                                      </p:to>
                                    </p:set>
                                    <p:anim calcmode="lin" valueType="num">
                                      <p:cBhvr>
                                        <p:cTn id="7" dur="500" fill="hold"/>
                                        <p:tgtEl>
                                          <p:spTgt spid="403458"/>
                                        </p:tgtEl>
                                        <p:attrNameLst>
                                          <p:attrName>ppt_w</p:attrName>
                                        </p:attrNameLst>
                                      </p:cBhvr>
                                      <p:tavLst>
                                        <p:tav tm="0">
                                          <p:val>
                                            <p:fltVal val="0"/>
                                          </p:val>
                                        </p:tav>
                                        <p:tav tm="100000">
                                          <p:val>
                                            <p:strVal val="#ppt_w"/>
                                          </p:val>
                                        </p:tav>
                                      </p:tavLst>
                                    </p:anim>
                                    <p:anim calcmode="lin" valueType="num">
                                      <p:cBhvr>
                                        <p:cTn id="8" dur="500" fill="hold"/>
                                        <p:tgtEl>
                                          <p:spTgt spid="403458"/>
                                        </p:tgtEl>
                                        <p:attrNameLst>
                                          <p:attrName>ppt_h</p:attrName>
                                        </p:attrNameLst>
                                      </p:cBhvr>
                                      <p:tavLst>
                                        <p:tav tm="0">
                                          <p:val>
                                            <p:fltVal val="0"/>
                                          </p:val>
                                        </p:tav>
                                        <p:tav tm="100000">
                                          <p:val>
                                            <p:strVal val="#ppt_h"/>
                                          </p:val>
                                        </p:tav>
                                      </p:tavLst>
                                    </p:anim>
                                    <p:animEffect transition="in" filter="fade">
                                      <p:cBhvr>
                                        <p:cTn id="9" dur="500"/>
                                        <p:tgtEl>
                                          <p:spTgt spid="40345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03459">
                                            <p:txEl>
                                              <p:pRg st="0" end="0"/>
                                            </p:txEl>
                                          </p:spTgt>
                                        </p:tgtEl>
                                        <p:attrNameLst>
                                          <p:attrName>style.visibility</p:attrName>
                                        </p:attrNameLst>
                                      </p:cBhvr>
                                      <p:to>
                                        <p:strVal val="visible"/>
                                      </p:to>
                                    </p:set>
                                    <p:animEffect transition="in" filter="fade">
                                      <p:cBhvr>
                                        <p:cTn id="14" dur="500">
                                          <p:stCondLst>
                                            <p:cond delay="0"/>
                                          </p:stCondLst>
                                        </p:cTn>
                                        <p:tgtEl>
                                          <p:spTgt spid="40345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03459">
                                            <p:txEl>
                                              <p:pRg st="1" end="1"/>
                                            </p:txEl>
                                          </p:spTgt>
                                        </p:tgtEl>
                                        <p:attrNameLst>
                                          <p:attrName>style.visibility</p:attrName>
                                        </p:attrNameLst>
                                      </p:cBhvr>
                                      <p:to>
                                        <p:strVal val="visible"/>
                                      </p:to>
                                    </p:set>
                                    <p:animEffect transition="in" filter="fade">
                                      <p:cBhvr>
                                        <p:cTn id="19" dur="500">
                                          <p:stCondLst>
                                            <p:cond delay="0"/>
                                          </p:stCondLst>
                                        </p:cTn>
                                        <p:tgtEl>
                                          <p:spTgt spid="40345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03459">
                                            <p:txEl>
                                              <p:pRg st="3" end="3"/>
                                            </p:txEl>
                                          </p:spTgt>
                                        </p:tgtEl>
                                        <p:attrNameLst>
                                          <p:attrName>style.visibility</p:attrName>
                                        </p:attrNameLst>
                                      </p:cBhvr>
                                      <p:to>
                                        <p:strVal val="visible"/>
                                      </p:to>
                                    </p:set>
                                    <p:animEffect transition="in" filter="fade">
                                      <p:cBhvr>
                                        <p:cTn id="24" dur="500">
                                          <p:stCondLst>
                                            <p:cond delay="0"/>
                                          </p:stCondLst>
                                        </p:cTn>
                                        <p:tgtEl>
                                          <p:spTgt spid="40345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03459">
                                            <p:txEl>
                                              <p:pRg st="4" end="4"/>
                                            </p:txEl>
                                          </p:spTgt>
                                        </p:tgtEl>
                                        <p:attrNameLst>
                                          <p:attrName>style.visibility</p:attrName>
                                        </p:attrNameLst>
                                      </p:cBhvr>
                                      <p:to>
                                        <p:strVal val="visible"/>
                                      </p:to>
                                    </p:set>
                                    <p:animEffect transition="in" filter="fade">
                                      <p:cBhvr>
                                        <p:cTn id="29" dur="500">
                                          <p:stCondLst>
                                            <p:cond delay="0"/>
                                          </p:stCondLst>
                                        </p:cTn>
                                        <p:tgtEl>
                                          <p:spTgt spid="403459">
                                            <p:txEl>
                                              <p:pRg st="4" end="4"/>
                                            </p:txEl>
                                          </p:spTgt>
                                        </p:tgtEl>
                                      </p:cBhvr>
                                    </p:animEffect>
                                  </p:childTnLst>
                                </p:cTn>
                              </p:par>
                            </p:childTnLst>
                          </p:cTn>
                        </p:par>
                        <p:par>
                          <p:cTn id="30" fill="hold">
                            <p:stCondLst>
                              <p:cond delay="500"/>
                            </p:stCondLst>
                            <p:childTnLst>
                              <p:par>
                                <p:cTn id="31" presetID="54" presetClass="entr" presetSubtype="0" accel="100000" fill="hold" nodeType="afterEffect">
                                  <p:stCondLst>
                                    <p:cond delay="0"/>
                                  </p:stCondLst>
                                  <p:childTnLst>
                                    <p:set>
                                      <p:cBhvr>
                                        <p:cTn id="32" dur="1" fill="hold">
                                          <p:stCondLst>
                                            <p:cond delay="0"/>
                                          </p:stCondLst>
                                        </p:cTn>
                                        <p:tgtEl>
                                          <p:spTgt spid="383022"/>
                                        </p:tgtEl>
                                        <p:attrNameLst>
                                          <p:attrName>style.visibility</p:attrName>
                                        </p:attrNameLst>
                                      </p:cBhvr>
                                      <p:to>
                                        <p:strVal val="visible"/>
                                      </p:to>
                                    </p:set>
                                    <p:anim calcmode="lin" valueType="num">
                                      <p:cBhvr>
                                        <p:cTn id="33" dur="500" fill="hold"/>
                                        <p:tgtEl>
                                          <p:spTgt spid="383022"/>
                                        </p:tgtEl>
                                        <p:attrNameLst>
                                          <p:attrName>ppt_w</p:attrName>
                                        </p:attrNameLst>
                                      </p:cBhvr>
                                      <p:tavLst>
                                        <p:tav tm="0">
                                          <p:val>
                                            <p:strVal val="#ppt_w*0.05"/>
                                          </p:val>
                                        </p:tav>
                                        <p:tav tm="100000">
                                          <p:val>
                                            <p:strVal val="#ppt_w"/>
                                          </p:val>
                                        </p:tav>
                                      </p:tavLst>
                                    </p:anim>
                                    <p:anim calcmode="lin" valueType="num">
                                      <p:cBhvr>
                                        <p:cTn id="34" dur="500" fill="hold"/>
                                        <p:tgtEl>
                                          <p:spTgt spid="383022"/>
                                        </p:tgtEl>
                                        <p:attrNameLst>
                                          <p:attrName>ppt_h</p:attrName>
                                        </p:attrNameLst>
                                      </p:cBhvr>
                                      <p:tavLst>
                                        <p:tav tm="0">
                                          <p:val>
                                            <p:strVal val="#ppt_h"/>
                                          </p:val>
                                        </p:tav>
                                        <p:tav tm="100000">
                                          <p:val>
                                            <p:strVal val="#ppt_h"/>
                                          </p:val>
                                        </p:tav>
                                      </p:tavLst>
                                    </p:anim>
                                    <p:anim calcmode="lin" valueType="num">
                                      <p:cBhvr>
                                        <p:cTn id="35" dur="500" fill="hold"/>
                                        <p:tgtEl>
                                          <p:spTgt spid="383022"/>
                                        </p:tgtEl>
                                        <p:attrNameLst>
                                          <p:attrName>ppt_x</p:attrName>
                                        </p:attrNameLst>
                                      </p:cBhvr>
                                      <p:tavLst>
                                        <p:tav tm="0">
                                          <p:val>
                                            <p:strVal val="#ppt_x-.2"/>
                                          </p:val>
                                        </p:tav>
                                        <p:tav tm="100000">
                                          <p:val>
                                            <p:strVal val="#ppt_x"/>
                                          </p:val>
                                        </p:tav>
                                      </p:tavLst>
                                    </p:anim>
                                    <p:anim calcmode="lin" valueType="num">
                                      <p:cBhvr>
                                        <p:cTn id="36" dur="500" fill="hold"/>
                                        <p:tgtEl>
                                          <p:spTgt spid="383022"/>
                                        </p:tgtEl>
                                        <p:attrNameLst>
                                          <p:attrName>ppt_y</p:attrName>
                                        </p:attrNameLst>
                                      </p:cBhvr>
                                      <p:tavLst>
                                        <p:tav tm="0">
                                          <p:val>
                                            <p:strVal val="#ppt_y"/>
                                          </p:val>
                                        </p:tav>
                                        <p:tav tm="100000">
                                          <p:val>
                                            <p:strVal val="#ppt_y"/>
                                          </p:val>
                                        </p:tav>
                                      </p:tavLst>
                                    </p:anim>
                                    <p:animEffect transition="in" filter="fade">
                                      <p:cBhvr>
                                        <p:cTn id="37" dur="500"/>
                                        <p:tgtEl>
                                          <p:spTgt spid="383022"/>
                                        </p:tgtEl>
                                      </p:cBhvr>
                                    </p:animEffect>
                                  </p:childTnLst>
                                </p:cTn>
                              </p:par>
                              <p:par>
                                <p:cTn id="38" presetID="23" presetClass="entr" presetSubtype="16" fill="hold" nodeType="withEffect">
                                  <p:stCondLst>
                                    <p:cond delay="0"/>
                                  </p:stCondLst>
                                  <p:childTnLst>
                                    <p:set>
                                      <p:cBhvr>
                                        <p:cTn id="39" dur="1" fill="hold">
                                          <p:stCondLst>
                                            <p:cond delay="0"/>
                                          </p:stCondLst>
                                        </p:cTn>
                                        <p:tgtEl>
                                          <p:spTgt spid="383022"/>
                                        </p:tgtEl>
                                        <p:attrNameLst>
                                          <p:attrName>style.visibility</p:attrName>
                                        </p:attrNameLst>
                                      </p:cBhvr>
                                      <p:to>
                                        <p:strVal val="visible"/>
                                      </p:to>
                                    </p:set>
                                    <p:anim calcmode="lin" valueType="num">
                                      <p:cBhvr>
                                        <p:cTn id="40" dur="500" fill="hold"/>
                                        <p:tgtEl>
                                          <p:spTgt spid="383022"/>
                                        </p:tgtEl>
                                        <p:attrNameLst>
                                          <p:attrName>ppt_w</p:attrName>
                                        </p:attrNameLst>
                                      </p:cBhvr>
                                      <p:tavLst>
                                        <p:tav tm="0">
                                          <p:val>
                                            <p:fltVal val="0"/>
                                          </p:val>
                                        </p:tav>
                                        <p:tav tm="100000">
                                          <p:val>
                                            <p:strVal val="#ppt_w"/>
                                          </p:val>
                                        </p:tav>
                                      </p:tavLst>
                                    </p:anim>
                                    <p:anim calcmode="lin" valueType="num">
                                      <p:cBhvr>
                                        <p:cTn id="41" dur="500" fill="hold"/>
                                        <p:tgtEl>
                                          <p:spTgt spid="383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8" grpId="0" animBg="1"/>
      <p:bldP spid="40345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2" name="Oval 13" descr="beach_sunrise_alex"/>
          <p:cNvSpPr>
            <a:spLocks noChangeArrowheads="1"/>
          </p:cNvSpPr>
          <p:nvPr/>
        </p:nvSpPr>
        <p:spPr bwMode="auto">
          <a:xfrm rot="780000">
            <a:off x="3921701" y="2340595"/>
            <a:ext cx="2057400" cy="1905000"/>
          </a:xfrm>
          <a:prstGeom prst="ellipse">
            <a:avLst/>
          </a:prstGeom>
          <a:blipFill dpi="0" rotWithShape="1">
            <a:blip r:embed="rId3" cstate="print"/>
            <a:srcRect/>
            <a:stretch>
              <a:fillRect/>
            </a:stretch>
          </a:blipFill>
          <a:ln w="9525">
            <a:noFill/>
            <a:round/>
            <a:headEnd/>
            <a:tailEnd/>
          </a:ln>
        </p:spPr>
        <p:txBody>
          <a:bodyPr wrap="none" anchor="ctr"/>
          <a:lstStyle/>
          <a:p>
            <a:pPr algn="ctr"/>
            <a:endParaRPr lang="en-US" sz="4400">
              <a:solidFill>
                <a:srgbClr val="CC3300"/>
              </a:solidFill>
              <a:latin typeface="Arial" charset="0"/>
            </a:endParaRPr>
          </a:p>
        </p:txBody>
      </p:sp>
      <p:sp>
        <p:nvSpPr>
          <p:cNvPr id="380931" name="Rectangle 3"/>
          <p:cNvSpPr>
            <a:spLocks noGrp="1" noChangeArrowheads="1"/>
          </p:cNvSpPr>
          <p:nvPr>
            <p:ph type="body" idx="4294967295"/>
          </p:nvPr>
        </p:nvSpPr>
        <p:spPr bwMode="auto">
          <a:xfrm>
            <a:off x="1066800" y="3657600"/>
            <a:ext cx="7848600" cy="2590800"/>
          </a:xfrm>
          <a:prstGeom prst="rect">
            <a:avLst/>
          </a:prstGeom>
          <a:solidFill>
            <a:srgbClr val="FFFFFF"/>
          </a:solidFill>
          <a:ln>
            <a:miter lim="800000"/>
            <a:headEnd/>
            <a:tailEnd/>
          </a:ln>
        </p:spPr>
        <p:txBody>
          <a:bodyPr/>
          <a:lstStyle/>
          <a:p>
            <a:pPr eaLnBrk="1" hangingPunct="1"/>
            <a:endParaRPr lang="en-US" sz="1800" dirty="0" smtClean="0">
              <a:latin typeface="Times New Roman" pitchFamily="18" charset="0"/>
            </a:endParaRPr>
          </a:p>
          <a:p>
            <a:pPr eaLnBrk="1" hangingPunct="1">
              <a:buFont typeface="Wingdings" pitchFamily="2" charset="2"/>
              <a:buChar char="Ø"/>
            </a:pPr>
            <a:endParaRPr lang="en-US" sz="2800" dirty="0" smtClean="0">
              <a:latin typeface="Times New Roman" pitchFamily="18" charset="0"/>
            </a:endParaRPr>
          </a:p>
          <a:p>
            <a:pPr eaLnBrk="1" hangingPunct="1">
              <a:buFont typeface="Wingdings" pitchFamily="2" charset="2"/>
              <a:buChar char="Ø"/>
            </a:pPr>
            <a:r>
              <a:rPr lang="en-US" sz="2800" dirty="0" smtClean="0">
                <a:latin typeface="Times New Roman" pitchFamily="18" charset="0"/>
              </a:rPr>
              <a:t>The law is to be followed by everyone and </a:t>
            </a:r>
            <a:endParaRPr lang="en-US" dirty="0" smtClean="0">
              <a:latin typeface="Times New Roman" pitchFamily="18" charset="0"/>
            </a:endParaRPr>
          </a:p>
          <a:p>
            <a:pPr lvl="1" eaLnBrk="1" hangingPunct="1">
              <a:buFont typeface="Wingdings" pitchFamily="2" charset="2"/>
              <a:buNone/>
            </a:pPr>
            <a:r>
              <a:rPr lang="en-US" dirty="0" smtClean="0">
                <a:latin typeface="Times New Roman" pitchFamily="18" charset="0"/>
              </a:rPr>
              <a:t> gives everyone the same rights</a:t>
            </a:r>
          </a:p>
        </p:txBody>
      </p:sp>
      <p:sp>
        <p:nvSpPr>
          <p:cNvPr id="380930" name="Rectangle 2"/>
          <p:cNvSpPr>
            <a:spLocks noGrp="1" noChangeArrowheads="1"/>
          </p:cNvSpPr>
          <p:nvPr>
            <p:ph type="title" idx="4294967295"/>
          </p:nvPr>
        </p:nvSpPr>
        <p:spPr>
          <a:xfrm>
            <a:off x="1828800" y="838200"/>
            <a:ext cx="5867400" cy="1401763"/>
          </a:xfrm>
        </p:spPr>
        <p:txBody>
          <a:bodyPr anchor="ctr"/>
          <a:lstStyle/>
          <a:p>
            <a:pPr eaLnBrk="1" hangingPunct="1"/>
            <a:r>
              <a:rPr lang="en-US" b="1" dirty="0" smtClean="0">
                <a:effectLst>
                  <a:outerShdw blurRad="38100" dist="38100" dir="2700000" algn="tl">
                    <a:srgbClr val="C0C0C0"/>
                  </a:outerShdw>
                </a:effectLst>
                <a:latin typeface="Georgia" pitchFamily="18" charset="0"/>
              </a:rPr>
              <a:t>Ideal #1</a:t>
            </a:r>
            <a:br>
              <a:rPr lang="en-US" b="1" dirty="0" smtClean="0">
                <a:effectLst>
                  <a:outerShdw blurRad="38100" dist="38100" dir="2700000" algn="tl">
                    <a:srgbClr val="C0C0C0"/>
                  </a:outerShdw>
                </a:effectLst>
                <a:latin typeface="Georgia" pitchFamily="18" charset="0"/>
              </a:rPr>
            </a:br>
            <a:r>
              <a:rPr lang="en-US" b="1" dirty="0" smtClean="0">
                <a:effectLst>
                  <a:outerShdw blurRad="38100" dist="38100" dir="2700000" algn="tl">
                    <a:srgbClr val="C0C0C0"/>
                  </a:outerShdw>
                </a:effectLst>
                <a:latin typeface="Georgia" pitchFamily="18" charset="0"/>
              </a:rPr>
              <a:t>The Rule of Law</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p:cTn id="7" dur="500" fill="hold"/>
                                        <p:tgtEl>
                                          <p:spTgt spid="19462"/>
                                        </p:tgtEl>
                                        <p:attrNameLst>
                                          <p:attrName>ppt_w</p:attrName>
                                        </p:attrNameLst>
                                      </p:cBhvr>
                                      <p:tavLst>
                                        <p:tav tm="0">
                                          <p:val>
                                            <p:fltVal val="0"/>
                                          </p:val>
                                        </p:tav>
                                        <p:tav tm="100000">
                                          <p:val>
                                            <p:strVal val="#ppt_w"/>
                                          </p:val>
                                        </p:tav>
                                      </p:tavLst>
                                    </p:anim>
                                    <p:anim calcmode="lin" valueType="num">
                                      <p:cBhvr>
                                        <p:cTn id="8" dur="500" fill="hold"/>
                                        <p:tgtEl>
                                          <p:spTgt spid="1946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80931">
                                            <p:txEl>
                                              <p:pRg st="2" end="2"/>
                                            </p:txEl>
                                          </p:spTgt>
                                        </p:tgtEl>
                                        <p:attrNameLst>
                                          <p:attrName>style.visibility</p:attrName>
                                        </p:attrNameLst>
                                      </p:cBhvr>
                                      <p:to>
                                        <p:strVal val="visible"/>
                                      </p:to>
                                    </p:set>
                                    <p:anim calcmode="lin" valueType="num">
                                      <p:cBhvr>
                                        <p:cTn id="13" dur="500" fill="hold"/>
                                        <p:tgtEl>
                                          <p:spTgt spid="380931">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8093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80931">
                                            <p:txEl>
                                              <p:pRg st="3" end="3"/>
                                            </p:txEl>
                                          </p:spTgt>
                                        </p:tgtEl>
                                        <p:attrNameLst>
                                          <p:attrName>style.visibility</p:attrName>
                                        </p:attrNameLst>
                                      </p:cBhvr>
                                      <p:to>
                                        <p:strVal val="visible"/>
                                      </p:to>
                                    </p:set>
                                    <p:anim calcmode="lin" valueType="num">
                                      <p:cBhvr>
                                        <p:cTn id="19" dur="500" fill="hold"/>
                                        <p:tgtEl>
                                          <p:spTgt spid="380931">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8093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38093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Rectangle 3"/>
          <p:cNvSpPr>
            <a:spLocks noGrp="1" noChangeArrowheads="1"/>
          </p:cNvSpPr>
          <p:nvPr>
            <p:ph type="body" idx="4294967295"/>
          </p:nvPr>
        </p:nvSpPr>
        <p:spPr bwMode="auto">
          <a:xfrm>
            <a:off x="914400" y="1905000"/>
            <a:ext cx="8229600" cy="4648200"/>
          </a:xfrm>
          <a:prstGeom prst="rect">
            <a:avLst/>
          </a:prstGeom>
          <a:noFill/>
          <a:ln>
            <a:miter lim="800000"/>
            <a:headEnd/>
            <a:tailEnd/>
          </a:ln>
        </p:spPr>
        <p:txBody>
          <a:bodyPr/>
          <a:lstStyle/>
          <a:p>
            <a:pPr eaLnBrk="1" hangingPunct="1">
              <a:buFont typeface="Wingdings" pitchFamily="2" charset="2"/>
              <a:buChar char="Ø"/>
            </a:pPr>
            <a:r>
              <a:rPr lang="en-US" dirty="0" smtClean="0">
                <a:latin typeface="Times New Roman" pitchFamily="18" charset="0"/>
              </a:rPr>
              <a:t>You have the right to appeal your case to a higher court if you are unhappy with the ruling.</a:t>
            </a:r>
          </a:p>
          <a:p>
            <a:pPr lvl="1" eaLnBrk="1" hangingPunct="1">
              <a:buFont typeface="Wingdings" pitchFamily="2" charset="2"/>
              <a:buNone/>
            </a:pPr>
            <a:r>
              <a:rPr lang="en-US" dirty="0" smtClean="0">
                <a:latin typeface="Times New Roman" pitchFamily="18" charset="0"/>
              </a:rPr>
              <a:t>(This can be compared to instant                        replay in a baseball game)</a:t>
            </a:r>
          </a:p>
          <a:p>
            <a:pPr lvl="1" eaLnBrk="1" hangingPunct="1">
              <a:buFont typeface="Wingdings" pitchFamily="2" charset="2"/>
              <a:buNone/>
            </a:pPr>
            <a:endParaRPr lang="en-US" dirty="0" smtClean="0">
              <a:latin typeface="Times New Roman" pitchFamily="18" charset="0"/>
            </a:endParaRPr>
          </a:p>
          <a:p>
            <a:pPr eaLnBrk="1" hangingPunct="1">
              <a:buFont typeface="Wingdings" pitchFamily="2" charset="2"/>
              <a:buChar char="Ø"/>
            </a:pPr>
            <a:r>
              <a:rPr lang="en-US" dirty="0" smtClean="0">
                <a:latin typeface="Times New Roman" pitchFamily="18" charset="0"/>
              </a:rPr>
              <a:t>Judges can be disciplined if they do not do their jobs in the proper way.</a:t>
            </a:r>
          </a:p>
          <a:p>
            <a:pPr eaLnBrk="1" hangingPunct="1">
              <a:buFont typeface="Wingdings" pitchFamily="2" charset="2"/>
              <a:buNone/>
            </a:pPr>
            <a:endParaRPr lang="en-US" sz="2400" dirty="0" smtClean="0">
              <a:latin typeface="Times New Roman" pitchFamily="18" charset="0"/>
            </a:endParaRPr>
          </a:p>
        </p:txBody>
      </p:sp>
      <p:sp>
        <p:nvSpPr>
          <p:cNvPr id="300036" name="Text Box 4"/>
          <p:cNvSpPr txBox="1">
            <a:spLocks noChangeArrowheads="1"/>
          </p:cNvSpPr>
          <p:nvPr/>
        </p:nvSpPr>
        <p:spPr bwMode="auto">
          <a:xfrm>
            <a:off x="1066800" y="381000"/>
            <a:ext cx="8077200" cy="1190625"/>
          </a:xfrm>
          <a:prstGeom prst="rect">
            <a:avLst/>
          </a:prstGeom>
          <a:noFill/>
          <a:ln w="9525">
            <a:noFill/>
            <a:miter lim="800000"/>
            <a:headEnd/>
            <a:tailEnd/>
          </a:ln>
          <a:effectLst/>
        </p:spPr>
        <p:txBody>
          <a:bodyPr>
            <a:spAutoFit/>
          </a:bodyPr>
          <a:lstStyle/>
          <a:p>
            <a:pPr algn="ctr">
              <a:spcBef>
                <a:spcPct val="20000"/>
              </a:spcBef>
              <a:buClr>
                <a:schemeClr val="hlink"/>
              </a:buClr>
              <a:buSzPct val="90000"/>
            </a:pPr>
            <a:r>
              <a:rPr lang="en-US">
                <a:solidFill>
                  <a:srgbClr val="4D4D4D"/>
                </a:solidFill>
                <a:effectLst>
                  <a:outerShdw blurRad="38100" dist="38100" dir="2700000" algn="tl">
                    <a:srgbClr val="C0C0C0"/>
                  </a:outerShdw>
                </a:effectLst>
                <a:latin typeface="Georgia" pitchFamily="18" charset="0"/>
              </a:rPr>
              <a:t>What To Do If You Disagree With a Judge’s Decision or Behavior?</a:t>
            </a:r>
            <a:endParaRPr lang="en-US">
              <a:solidFill>
                <a:srgbClr val="4D4D4D"/>
              </a:solidFill>
              <a:latin typeface="Georgia" pitchFamily="18" charset="0"/>
            </a:endParaRPr>
          </a:p>
        </p:txBody>
      </p:sp>
      <p:pic>
        <p:nvPicPr>
          <p:cNvPr id="300039" name="Picture 7" descr="MPj04010870000[1]"/>
          <p:cNvPicPr>
            <a:picLocks noChangeAspect="1" noChangeArrowheads="1"/>
          </p:cNvPicPr>
          <p:nvPr/>
        </p:nvPicPr>
        <p:blipFill>
          <a:blip r:embed="rId3" cstate="print"/>
          <a:srcRect/>
          <a:stretch>
            <a:fillRect/>
          </a:stretch>
        </p:blipFill>
        <p:spPr bwMode="auto">
          <a:xfrm>
            <a:off x="6172200" y="5537200"/>
            <a:ext cx="1828800" cy="1216025"/>
          </a:xfrm>
          <a:prstGeom prst="rect">
            <a:avLst/>
          </a:prstGeom>
          <a:noFill/>
          <a:ln w="19050">
            <a:solidFill>
              <a:srgbClr val="000000"/>
            </a:solidFill>
            <a:miter lim="800000"/>
            <a:headEnd/>
            <a:tailEnd/>
          </a:ln>
          <a:effectLst>
            <a:outerShdw dist="107763" dir="2700000" algn="ctr" rotWithShape="0">
              <a:srgbClr val="808080">
                <a:alpha val="50000"/>
              </a:srgbClr>
            </a:outerShdw>
          </a:effectLst>
        </p:spPr>
      </p:pic>
      <p:pic>
        <p:nvPicPr>
          <p:cNvPr id="66566" name="Picture 6" descr="instant+replay"/>
          <p:cNvPicPr>
            <a:picLocks noChangeAspect="1" noChangeArrowheads="1"/>
          </p:cNvPicPr>
          <p:nvPr/>
        </p:nvPicPr>
        <p:blipFill>
          <a:blip r:embed="rId4" cstate="print"/>
          <a:srcRect/>
          <a:stretch>
            <a:fillRect/>
          </a:stretch>
        </p:blipFill>
        <p:spPr bwMode="auto">
          <a:xfrm>
            <a:off x="6248400" y="2971800"/>
            <a:ext cx="1847850" cy="1235075"/>
          </a:xfrm>
          <a:prstGeom prst="rect">
            <a:avLst/>
          </a:prstGeom>
          <a:noFill/>
          <a:ln w="9525">
            <a:solidFill>
              <a:schemeClr val="tx1"/>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animEffect transition="in" filter="fade">
                                      <p:cBhvr>
                                        <p:cTn id="7" dur="500"/>
                                        <p:tgtEl>
                                          <p:spTgt spid="300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0035">
                                            <p:txEl>
                                              <p:pRg st="1" end="1"/>
                                            </p:txEl>
                                          </p:spTgt>
                                        </p:tgtEl>
                                        <p:attrNameLst>
                                          <p:attrName>style.visibility</p:attrName>
                                        </p:attrNameLst>
                                      </p:cBhvr>
                                      <p:to>
                                        <p:strVal val="visible"/>
                                      </p:to>
                                    </p:set>
                                    <p:animEffect transition="in" filter="fade">
                                      <p:cBhvr>
                                        <p:cTn id="12" dur="500"/>
                                        <p:tgtEl>
                                          <p:spTgt spid="300035">
                                            <p:txEl>
                                              <p:pRg st="1" end="1"/>
                                            </p:txEl>
                                          </p:spTgt>
                                        </p:tgtEl>
                                      </p:cBhvr>
                                    </p:animEffect>
                                  </p:childTnLst>
                                </p:cTn>
                              </p:par>
                            </p:childTnLst>
                          </p:cTn>
                        </p:par>
                        <p:par>
                          <p:cTn id="13" fill="hold">
                            <p:stCondLst>
                              <p:cond delay="500"/>
                            </p:stCondLst>
                            <p:childTnLst>
                              <p:par>
                                <p:cTn id="14" presetID="54" presetClass="entr" presetSubtype="0" accel="100000" fill="hold" nodeType="afterEffect">
                                  <p:stCondLst>
                                    <p:cond delay="0"/>
                                  </p:stCondLst>
                                  <p:childTnLst>
                                    <p:set>
                                      <p:cBhvr>
                                        <p:cTn id="15" dur="1" fill="hold">
                                          <p:stCondLst>
                                            <p:cond delay="0"/>
                                          </p:stCondLst>
                                        </p:cTn>
                                        <p:tgtEl>
                                          <p:spTgt spid="66566"/>
                                        </p:tgtEl>
                                        <p:attrNameLst>
                                          <p:attrName>style.visibility</p:attrName>
                                        </p:attrNameLst>
                                      </p:cBhvr>
                                      <p:to>
                                        <p:strVal val="visible"/>
                                      </p:to>
                                    </p:set>
                                    <p:anim calcmode="lin" valueType="num">
                                      <p:cBhvr>
                                        <p:cTn id="16" dur="500" fill="hold"/>
                                        <p:tgtEl>
                                          <p:spTgt spid="66566"/>
                                        </p:tgtEl>
                                        <p:attrNameLst>
                                          <p:attrName>ppt_w</p:attrName>
                                        </p:attrNameLst>
                                      </p:cBhvr>
                                      <p:tavLst>
                                        <p:tav tm="0">
                                          <p:val>
                                            <p:strVal val="#ppt_w*0.05"/>
                                          </p:val>
                                        </p:tav>
                                        <p:tav tm="100000">
                                          <p:val>
                                            <p:strVal val="#ppt_w"/>
                                          </p:val>
                                        </p:tav>
                                      </p:tavLst>
                                    </p:anim>
                                    <p:anim calcmode="lin" valueType="num">
                                      <p:cBhvr>
                                        <p:cTn id="17" dur="500" fill="hold"/>
                                        <p:tgtEl>
                                          <p:spTgt spid="66566"/>
                                        </p:tgtEl>
                                        <p:attrNameLst>
                                          <p:attrName>ppt_h</p:attrName>
                                        </p:attrNameLst>
                                      </p:cBhvr>
                                      <p:tavLst>
                                        <p:tav tm="0">
                                          <p:val>
                                            <p:strVal val="#ppt_h"/>
                                          </p:val>
                                        </p:tav>
                                        <p:tav tm="100000">
                                          <p:val>
                                            <p:strVal val="#ppt_h"/>
                                          </p:val>
                                        </p:tav>
                                      </p:tavLst>
                                    </p:anim>
                                    <p:anim calcmode="lin" valueType="num">
                                      <p:cBhvr>
                                        <p:cTn id="18" dur="500" fill="hold"/>
                                        <p:tgtEl>
                                          <p:spTgt spid="66566"/>
                                        </p:tgtEl>
                                        <p:attrNameLst>
                                          <p:attrName>ppt_x</p:attrName>
                                        </p:attrNameLst>
                                      </p:cBhvr>
                                      <p:tavLst>
                                        <p:tav tm="0">
                                          <p:val>
                                            <p:strVal val="#ppt_x-.2"/>
                                          </p:val>
                                        </p:tav>
                                        <p:tav tm="100000">
                                          <p:val>
                                            <p:strVal val="#ppt_x"/>
                                          </p:val>
                                        </p:tav>
                                      </p:tavLst>
                                    </p:anim>
                                    <p:anim calcmode="lin" valueType="num">
                                      <p:cBhvr>
                                        <p:cTn id="19" dur="500" fill="hold"/>
                                        <p:tgtEl>
                                          <p:spTgt spid="66566"/>
                                        </p:tgtEl>
                                        <p:attrNameLst>
                                          <p:attrName>ppt_y</p:attrName>
                                        </p:attrNameLst>
                                      </p:cBhvr>
                                      <p:tavLst>
                                        <p:tav tm="0">
                                          <p:val>
                                            <p:strVal val="#ppt_y"/>
                                          </p:val>
                                        </p:tav>
                                        <p:tav tm="100000">
                                          <p:val>
                                            <p:strVal val="#ppt_y"/>
                                          </p:val>
                                        </p:tav>
                                      </p:tavLst>
                                    </p:anim>
                                    <p:animEffect transition="in" filter="fade">
                                      <p:cBhvr>
                                        <p:cTn id="20" dur="500"/>
                                        <p:tgtEl>
                                          <p:spTgt spid="6656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0035">
                                            <p:txEl>
                                              <p:pRg st="3" end="3"/>
                                            </p:txEl>
                                          </p:spTgt>
                                        </p:tgtEl>
                                        <p:attrNameLst>
                                          <p:attrName>style.visibility</p:attrName>
                                        </p:attrNameLst>
                                      </p:cBhvr>
                                      <p:to>
                                        <p:strVal val="visible"/>
                                      </p:to>
                                    </p:set>
                                    <p:animEffect transition="in" filter="fade">
                                      <p:cBhvr>
                                        <p:cTn id="25" dur="500"/>
                                        <p:tgtEl>
                                          <p:spTgt spid="300035">
                                            <p:txEl>
                                              <p:pRg st="3" end="3"/>
                                            </p:txEl>
                                          </p:spTgt>
                                        </p:tgtEl>
                                      </p:cBhvr>
                                    </p:animEffect>
                                  </p:childTnLst>
                                </p:cTn>
                              </p:par>
                            </p:childTnLst>
                          </p:cTn>
                        </p:par>
                        <p:par>
                          <p:cTn id="26" fill="hold">
                            <p:stCondLst>
                              <p:cond delay="500"/>
                            </p:stCondLst>
                            <p:childTnLst>
                              <p:par>
                                <p:cTn id="27" presetID="54" presetClass="entr" presetSubtype="0" accel="100000" fill="hold" nodeType="afterEffect">
                                  <p:stCondLst>
                                    <p:cond delay="0"/>
                                  </p:stCondLst>
                                  <p:childTnLst>
                                    <p:set>
                                      <p:cBhvr>
                                        <p:cTn id="28" dur="1" fill="hold">
                                          <p:stCondLst>
                                            <p:cond delay="0"/>
                                          </p:stCondLst>
                                        </p:cTn>
                                        <p:tgtEl>
                                          <p:spTgt spid="300039"/>
                                        </p:tgtEl>
                                        <p:attrNameLst>
                                          <p:attrName>style.visibility</p:attrName>
                                        </p:attrNameLst>
                                      </p:cBhvr>
                                      <p:to>
                                        <p:strVal val="visible"/>
                                      </p:to>
                                    </p:set>
                                    <p:anim calcmode="lin" valueType="num">
                                      <p:cBhvr>
                                        <p:cTn id="29" dur="500" fill="hold"/>
                                        <p:tgtEl>
                                          <p:spTgt spid="300039"/>
                                        </p:tgtEl>
                                        <p:attrNameLst>
                                          <p:attrName>ppt_w</p:attrName>
                                        </p:attrNameLst>
                                      </p:cBhvr>
                                      <p:tavLst>
                                        <p:tav tm="0">
                                          <p:val>
                                            <p:strVal val="#ppt_w*0.05"/>
                                          </p:val>
                                        </p:tav>
                                        <p:tav tm="100000">
                                          <p:val>
                                            <p:strVal val="#ppt_w"/>
                                          </p:val>
                                        </p:tav>
                                      </p:tavLst>
                                    </p:anim>
                                    <p:anim calcmode="lin" valueType="num">
                                      <p:cBhvr>
                                        <p:cTn id="30" dur="500" fill="hold"/>
                                        <p:tgtEl>
                                          <p:spTgt spid="300039"/>
                                        </p:tgtEl>
                                        <p:attrNameLst>
                                          <p:attrName>ppt_h</p:attrName>
                                        </p:attrNameLst>
                                      </p:cBhvr>
                                      <p:tavLst>
                                        <p:tav tm="0">
                                          <p:val>
                                            <p:strVal val="#ppt_h"/>
                                          </p:val>
                                        </p:tav>
                                        <p:tav tm="100000">
                                          <p:val>
                                            <p:strVal val="#ppt_h"/>
                                          </p:val>
                                        </p:tav>
                                      </p:tavLst>
                                    </p:anim>
                                    <p:anim calcmode="lin" valueType="num">
                                      <p:cBhvr>
                                        <p:cTn id="31" dur="500" fill="hold"/>
                                        <p:tgtEl>
                                          <p:spTgt spid="300039"/>
                                        </p:tgtEl>
                                        <p:attrNameLst>
                                          <p:attrName>ppt_x</p:attrName>
                                        </p:attrNameLst>
                                      </p:cBhvr>
                                      <p:tavLst>
                                        <p:tav tm="0">
                                          <p:val>
                                            <p:strVal val="#ppt_x-.2"/>
                                          </p:val>
                                        </p:tav>
                                        <p:tav tm="100000">
                                          <p:val>
                                            <p:strVal val="#ppt_x"/>
                                          </p:val>
                                        </p:tav>
                                      </p:tavLst>
                                    </p:anim>
                                    <p:anim calcmode="lin" valueType="num">
                                      <p:cBhvr>
                                        <p:cTn id="32" dur="500" fill="hold"/>
                                        <p:tgtEl>
                                          <p:spTgt spid="300039"/>
                                        </p:tgtEl>
                                        <p:attrNameLst>
                                          <p:attrName>ppt_y</p:attrName>
                                        </p:attrNameLst>
                                      </p:cBhvr>
                                      <p:tavLst>
                                        <p:tav tm="0">
                                          <p:val>
                                            <p:strVal val="#ppt_y"/>
                                          </p:val>
                                        </p:tav>
                                        <p:tav tm="100000">
                                          <p:val>
                                            <p:strVal val="#ppt_y"/>
                                          </p:val>
                                        </p:tav>
                                      </p:tavLst>
                                    </p:anim>
                                    <p:animEffect transition="in" filter="fade">
                                      <p:cBhvr>
                                        <p:cTn id="33" dur="500"/>
                                        <p:tgtEl>
                                          <p:spTgt spid="300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4" name="The Right to Trial.WMV"/>
          <p:cNvPicPr>
            <a:picLocks noRot="1" noChangeAspect="1" noChangeArrowheads="1"/>
          </p:cNvPicPr>
          <p:nvPr>
            <a:videoFile r:link="rId2"/>
            <p:extLst>
              <p:ext uri="{DAA4B4D4-6D71-4841-9C94-3DE7FCFB9230}">
                <p14:media xmlns:p14="http://schemas.microsoft.com/office/powerpoint/2010/main" r:link="rId1"/>
              </p:ext>
            </p:extLst>
          </p:nvPr>
        </p:nvPicPr>
        <p:blipFill>
          <a:blip r:embed="rId5" cstate="print"/>
          <a:srcRect/>
          <a:stretch>
            <a:fillRect/>
          </a:stretch>
        </p:blipFill>
        <p:spPr bwMode="auto">
          <a:xfrm>
            <a:off x="0" y="0"/>
            <a:ext cx="9144000" cy="6858000"/>
          </a:xfrm>
          <a:prstGeom prst="rect">
            <a:avLst/>
          </a:prstGeom>
          <a:noFill/>
        </p:spPr>
      </p:pic>
      <p:sp>
        <p:nvSpPr>
          <p:cNvPr id="620546" name="Rectangle 2"/>
          <p:cNvSpPr>
            <a:spLocks noChangeArrowheads="1"/>
          </p:cNvSpPr>
          <p:nvPr/>
        </p:nvSpPr>
        <p:spPr bwMode="auto">
          <a:xfrm>
            <a:off x="990600" y="2590800"/>
            <a:ext cx="8401050" cy="549275"/>
          </a:xfrm>
          <a:prstGeom prst="rect">
            <a:avLst/>
          </a:prstGeom>
          <a:solidFill>
            <a:schemeClr val="bg1"/>
          </a:solidFill>
          <a:ln w="9525" algn="ctr">
            <a:noFill/>
            <a:miter lim="800000"/>
            <a:headEnd/>
            <a:tailEnd/>
          </a:ln>
          <a:effectLst>
            <a:outerShdw dist="107763" dir="2700000" algn="ctr" rotWithShape="0">
              <a:schemeClr val="bg1">
                <a:alpha val="50000"/>
              </a:schemeClr>
            </a:outerShdw>
          </a:effectLst>
        </p:spPr>
        <p:txBody>
          <a:bodyPr>
            <a:spAutoFit/>
          </a:bodyPr>
          <a:lstStyle/>
          <a:p>
            <a:pPr lvl="1">
              <a:spcBef>
                <a:spcPct val="20000"/>
              </a:spcBef>
              <a:spcAft>
                <a:spcPct val="20000"/>
              </a:spcAft>
              <a:buFont typeface="Wingdings" pitchFamily="2" charset="2"/>
              <a:buNone/>
            </a:pPr>
            <a:r>
              <a:rPr lang="en-US" sz="3000">
                <a:solidFill>
                  <a:srgbClr val="4D4D4D"/>
                </a:solidFill>
                <a:latin typeface="Georgia" pitchFamily="18" charset="0"/>
              </a:rPr>
              <a:t>Why is the Rule of Law So Important?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86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showWhenStopped="0">
                <p:cTn id="7" fill="hold" display="0">
                  <p:stCondLst>
                    <p:cond delay="indefinite"/>
                  </p:stCondLst>
                  <p:endCondLst>
                    <p:cond evt="onNext" delay="0">
                      <p:tgtEl>
                        <p:sldTgt/>
                      </p:tgtEl>
                    </p:cond>
                    <p:cond evt="onPrev" delay="0">
                      <p:tgtEl>
                        <p:sldTgt/>
                      </p:tgtEl>
                    </p:cond>
                  </p:endCondLst>
                </p:cTn>
                <p:tgtEl>
                  <p:spTgt spid="68614"/>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ChangeArrowheads="1"/>
          </p:cNvSpPr>
          <p:nvPr/>
        </p:nvSpPr>
        <p:spPr bwMode="auto">
          <a:xfrm>
            <a:off x="609600" y="914400"/>
            <a:ext cx="8534400" cy="549275"/>
          </a:xfrm>
          <a:prstGeom prst="rect">
            <a:avLst/>
          </a:prstGeom>
          <a:noFill/>
          <a:ln w="9525" algn="ctr">
            <a:noFill/>
            <a:miter lim="800000"/>
            <a:headEnd/>
            <a:tailEnd/>
          </a:ln>
          <a:effectLst>
            <a:outerShdw dist="107763" dir="2700000" algn="ctr" rotWithShape="0">
              <a:schemeClr val="bg1">
                <a:alpha val="50000"/>
              </a:schemeClr>
            </a:outerShdw>
          </a:effectLst>
        </p:spPr>
        <p:txBody>
          <a:bodyPr>
            <a:spAutoFit/>
          </a:bodyPr>
          <a:lstStyle/>
          <a:p>
            <a:pPr lvl="1">
              <a:spcBef>
                <a:spcPct val="20000"/>
              </a:spcBef>
              <a:spcAft>
                <a:spcPct val="20000"/>
              </a:spcAft>
              <a:buFont typeface="Wingdings" pitchFamily="2" charset="2"/>
              <a:buNone/>
            </a:pPr>
            <a:r>
              <a:rPr lang="en-US" sz="3000" dirty="0">
                <a:solidFill>
                  <a:srgbClr val="4D4D4D"/>
                </a:solidFill>
                <a:latin typeface="Georgia" pitchFamily="18" charset="0"/>
              </a:rPr>
              <a:t>Why is the Rule of Law So Important?</a:t>
            </a:r>
          </a:p>
        </p:txBody>
      </p:sp>
      <p:sp>
        <p:nvSpPr>
          <p:cNvPr id="91140" name="Rectangle 4"/>
          <p:cNvSpPr>
            <a:spLocks noChangeArrowheads="1"/>
          </p:cNvSpPr>
          <p:nvPr/>
        </p:nvSpPr>
        <p:spPr bwMode="auto">
          <a:xfrm>
            <a:off x="1143000" y="1981200"/>
            <a:ext cx="7772400" cy="3847207"/>
          </a:xfrm>
          <a:prstGeom prst="rect">
            <a:avLst/>
          </a:prstGeom>
          <a:noFill/>
          <a:ln w="9525">
            <a:noFill/>
            <a:miter lim="800000"/>
            <a:headEnd/>
            <a:tailEnd/>
          </a:ln>
          <a:effectLst/>
        </p:spPr>
        <p:txBody>
          <a:bodyPr wrap="square">
            <a:spAutoFit/>
          </a:bodyPr>
          <a:lstStyle/>
          <a:p>
            <a:pPr>
              <a:buFont typeface="Wingdings" pitchFamily="2" charset="2"/>
              <a:buChar char="Ø"/>
            </a:pPr>
            <a:r>
              <a:rPr lang="en-US" b="0" dirty="0">
                <a:solidFill>
                  <a:srgbClr val="4D4D4D"/>
                </a:solidFill>
              </a:rPr>
              <a:t>How would you feel if a judge gave a ruling without listening to you?</a:t>
            </a:r>
          </a:p>
          <a:p>
            <a:pPr>
              <a:buFont typeface="Wingdings" pitchFamily="2" charset="2"/>
              <a:buNone/>
            </a:pPr>
            <a:endParaRPr lang="en-US" sz="1400" b="0" dirty="0">
              <a:solidFill>
                <a:srgbClr val="4D4D4D"/>
              </a:solidFill>
            </a:endParaRPr>
          </a:p>
          <a:p>
            <a:pPr>
              <a:buFont typeface="Wingdings" pitchFamily="2" charset="2"/>
              <a:buChar char="Ø"/>
            </a:pPr>
            <a:r>
              <a:rPr lang="en-US" b="0" dirty="0">
                <a:solidFill>
                  <a:srgbClr val="4D4D4D"/>
                </a:solidFill>
              </a:rPr>
              <a:t>Has anyone ever made a decision about you without listening to your side?</a:t>
            </a:r>
          </a:p>
          <a:p>
            <a:pPr>
              <a:buFont typeface="Wingdings" pitchFamily="2" charset="2"/>
              <a:buNone/>
            </a:pPr>
            <a:endParaRPr lang="en-US" sz="1400" b="0" dirty="0">
              <a:solidFill>
                <a:srgbClr val="4D4D4D"/>
              </a:solidFill>
            </a:endParaRPr>
          </a:p>
          <a:p>
            <a:pPr lvl="1">
              <a:buFont typeface="Wingdings" pitchFamily="2" charset="2"/>
              <a:buChar char="Ø"/>
            </a:pPr>
            <a:r>
              <a:rPr lang="en-US" b="0" dirty="0">
                <a:solidFill>
                  <a:srgbClr val="4D4D4D"/>
                </a:solidFill>
              </a:rPr>
              <a:t>How did you feel and what did you want to do about it?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140">
                                            <p:txEl>
                                              <p:pRg st="0" end="0"/>
                                            </p:txEl>
                                          </p:spTgt>
                                        </p:tgtEl>
                                        <p:attrNameLst>
                                          <p:attrName>style.visibility</p:attrName>
                                        </p:attrNameLst>
                                      </p:cBhvr>
                                      <p:to>
                                        <p:strVal val="visible"/>
                                      </p:to>
                                    </p:set>
                                    <p:animEffect transition="in" filter="fade">
                                      <p:cBhvr>
                                        <p:cTn id="7" dur="500"/>
                                        <p:tgtEl>
                                          <p:spTgt spid="911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1140">
                                            <p:txEl>
                                              <p:pRg st="2" end="2"/>
                                            </p:txEl>
                                          </p:spTgt>
                                        </p:tgtEl>
                                        <p:attrNameLst>
                                          <p:attrName>style.visibility</p:attrName>
                                        </p:attrNameLst>
                                      </p:cBhvr>
                                      <p:to>
                                        <p:strVal val="visible"/>
                                      </p:to>
                                    </p:set>
                                    <p:animEffect transition="in" filter="fade">
                                      <p:cBhvr>
                                        <p:cTn id="12" dur="500"/>
                                        <p:tgtEl>
                                          <p:spTgt spid="9114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1140">
                                            <p:txEl>
                                              <p:pRg st="4" end="4"/>
                                            </p:txEl>
                                          </p:spTgt>
                                        </p:tgtEl>
                                        <p:attrNameLst>
                                          <p:attrName>style.visibility</p:attrName>
                                        </p:attrNameLst>
                                      </p:cBhvr>
                                      <p:to>
                                        <p:strVal val="visible"/>
                                      </p:to>
                                    </p:set>
                                    <p:animEffect transition="in" filter="fade">
                                      <p:cBhvr>
                                        <p:cTn id="17" dur="500"/>
                                        <p:tgtEl>
                                          <p:spTgt spid="911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2" name="Picture 6" descr="clear ppt background"/>
          <p:cNvPicPr>
            <a:picLocks noChangeAspect="1" noChangeArrowheads="1"/>
          </p:cNvPicPr>
          <p:nvPr/>
        </p:nvPicPr>
        <p:blipFill>
          <a:blip r:embed="rId3" cstate="print"/>
          <a:srcRect/>
          <a:stretch>
            <a:fillRect/>
          </a:stretch>
        </p:blipFill>
        <p:spPr bwMode="auto">
          <a:xfrm>
            <a:off x="0" y="0"/>
            <a:ext cx="9753600" cy="7315200"/>
          </a:xfrm>
          <a:prstGeom prst="rect">
            <a:avLst/>
          </a:prstGeom>
          <a:noFill/>
        </p:spPr>
      </p:pic>
      <p:sp>
        <p:nvSpPr>
          <p:cNvPr id="577540" name="Text Box 4"/>
          <p:cNvSpPr txBox="1">
            <a:spLocks noChangeArrowheads="1"/>
          </p:cNvSpPr>
          <p:nvPr/>
        </p:nvSpPr>
        <p:spPr bwMode="auto">
          <a:xfrm>
            <a:off x="304800" y="1219200"/>
            <a:ext cx="5486400" cy="3019425"/>
          </a:xfrm>
          <a:prstGeom prst="rect">
            <a:avLst/>
          </a:prstGeom>
          <a:noFill/>
          <a:ln w="9525" algn="ctr">
            <a:noFill/>
            <a:miter lim="800000"/>
            <a:headEnd/>
            <a:tailEnd/>
          </a:ln>
          <a:effectLst>
            <a:outerShdw dist="107763" dir="2700000" algn="ctr" rotWithShape="0">
              <a:schemeClr val="bg1">
                <a:alpha val="50000"/>
              </a:schemeClr>
            </a:outerShdw>
          </a:effectLst>
        </p:spPr>
        <p:txBody>
          <a:bodyPr>
            <a:spAutoFit/>
          </a:bodyPr>
          <a:lstStyle/>
          <a:p>
            <a:pPr>
              <a:spcBef>
                <a:spcPct val="50000"/>
              </a:spcBef>
            </a:pPr>
            <a:r>
              <a:rPr lang="en-US" sz="9600">
                <a:solidFill>
                  <a:schemeClr val="tx1"/>
                </a:solidFill>
                <a:latin typeface="Georgia" pitchFamily="18" charset="0"/>
              </a:rPr>
              <a:t>Legal Equality</a:t>
            </a:r>
          </a:p>
        </p:txBody>
      </p:sp>
      <p:sp>
        <p:nvSpPr>
          <p:cNvPr id="577543" name="Text Box 7"/>
          <p:cNvSpPr txBox="1">
            <a:spLocks noChangeArrowheads="1"/>
          </p:cNvSpPr>
          <p:nvPr/>
        </p:nvSpPr>
        <p:spPr bwMode="auto">
          <a:xfrm>
            <a:off x="457200" y="4876800"/>
            <a:ext cx="8686800" cy="1190625"/>
          </a:xfrm>
          <a:prstGeom prst="rect">
            <a:avLst/>
          </a:prstGeom>
          <a:noFill/>
          <a:ln w="9525" algn="ctr">
            <a:noFill/>
            <a:miter lim="800000"/>
            <a:headEnd/>
            <a:tailEnd/>
          </a:ln>
          <a:effectLst>
            <a:outerShdw dist="107763" dir="2700000" algn="ctr" rotWithShape="0">
              <a:schemeClr val="bg1">
                <a:alpha val="50000"/>
              </a:schemeClr>
            </a:outerShdw>
          </a:effectLst>
        </p:spPr>
        <p:txBody>
          <a:bodyPr>
            <a:spAutoFit/>
          </a:bodyPr>
          <a:lstStyle/>
          <a:p>
            <a:pPr algn="ctr">
              <a:spcBef>
                <a:spcPct val="50000"/>
              </a:spcBef>
              <a:defRPr/>
            </a:pPr>
            <a:r>
              <a:rPr lang="en-US" b="0">
                <a:solidFill>
                  <a:schemeClr val="tx1"/>
                </a:solidFill>
              </a:rPr>
              <a:t>An impartial court allows all individuals equal and fair treatment under the law</a:t>
            </a:r>
            <a:endParaRPr lang="en-US">
              <a:solidFill>
                <a:schemeClr val="tx1"/>
              </a:solidFill>
            </a:endParaRPr>
          </a:p>
        </p:txBody>
      </p:sp>
      <p:grpSp>
        <p:nvGrpSpPr>
          <p:cNvPr id="70669" name="Group 13"/>
          <p:cNvGrpSpPr>
            <a:grpSpLocks/>
          </p:cNvGrpSpPr>
          <p:nvPr/>
        </p:nvGrpSpPr>
        <p:grpSpPr bwMode="auto">
          <a:xfrm>
            <a:off x="5791200" y="1752600"/>
            <a:ext cx="2670175" cy="2451100"/>
            <a:chOff x="3648" y="1254"/>
            <a:chExt cx="1682" cy="1544"/>
          </a:xfrm>
        </p:grpSpPr>
        <p:pic>
          <p:nvPicPr>
            <p:cNvPr id="70665" name="Picture 9"/>
            <p:cNvPicPr>
              <a:picLocks noChangeAspect="1" noChangeArrowheads="1"/>
            </p:cNvPicPr>
            <p:nvPr/>
          </p:nvPicPr>
          <p:blipFill>
            <a:blip r:embed="rId4" cstate="print"/>
            <a:srcRect/>
            <a:stretch>
              <a:fillRect/>
            </a:stretch>
          </p:blipFill>
          <p:spPr bwMode="auto">
            <a:xfrm>
              <a:off x="3654" y="1260"/>
              <a:ext cx="766" cy="768"/>
            </a:xfrm>
            <a:prstGeom prst="rect">
              <a:avLst/>
            </a:prstGeom>
            <a:noFill/>
            <a:ln w="9525">
              <a:noFill/>
              <a:miter lim="800000"/>
              <a:headEnd/>
              <a:tailEnd/>
            </a:ln>
            <a:effectLst/>
          </p:spPr>
        </p:pic>
        <p:pic>
          <p:nvPicPr>
            <p:cNvPr id="70667" name="Picture 11"/>
            <p:cNvPicPr>
              <a:picLocks noChangeAspect="1" noChangeArrowheads="1"/>
            </p:cNvPicPr>
            <p:nvPr/>
          </p:nvPicPr>
          <p:blipFill>
            <a:blip r:embed="rId5" cstate="print"/>
            <a:srcRect/>
            <a:stretch>
              <a:fillRect/>
            </a:stretch>
          </p:blipFill>
          <p:spPr bwMode="auto">
            <a:xfrm>
              <a:off x="4416" y="1254"/>
              <a:ext cx="912" cy="778"/>
            </a:xfrm>
            <a:prstGeom prst="rect">
              <a:avLst/>
            </a:prstGeom>
            <a:noFill/>
            <a:ln w="9525">
              <a:noFill/>
              <a:miter lim="800000"/>
              <a:headEnd/>
              <a:tailEnd/>
            </a:ln>
            <a:effectLst/>
          </p:spPr>
        </p:pic>
        <p:pic>
          <p:nvPicPr>
            <p:cNvPr id="70668" name="Picture 12"/>
            <p:cNvPicPr>
              <a:picLocks noChangeAspect="1" noChangeArrowheads="1"/>
            </p:cNvPicPr>
            <p:nvPr/>
          </p:nvPicPr>
          <p:blipFill>
            <a:blip r:embed="rId6" cstate="print"/>
            <a:srcRect/>
            <a:stretch>
              <a:fillRect/>
            </a:stretch>
          </p:blipFill>
          <p:spPr bwMode="auto">
            <a:xfrm>
              <a:off x="4776" y="2028"/>
              <a:ext cx="554" cy="768"/>
            </a:xfrm>
            <a:prstGeom prst="rect">
              <a:avLst/>
            </a:prstGeom>
            <a:noFill/>
            <a:ln w="9525">
              <a:noFill/>
              <a:miter lim="800000"/>
              <a:headEnd/>
              <a:tailEnd/>
            </a:ln>
            <a:effectLst/>
          </p:spPr>
        </p:pic>
        <p:pic>
          <p:nvPicPr>
            <p:cNvPr id="70666" name="Picture 10"/>
            <p:cNvPicPr>
              <a:picLocks noChangeAspect="1" noChangeArrowheads="1"/>
            </p:cNvPicPr>
            <p:nvPr/>
          </p:nvPicPr>
          <p:blipFill>
            <a:blip r:embed="rId7" cstate="print"/>
            <a:srcRect/>
            <a:stretch>
              <a:fillRect/>
            </a:stretch>
          </p:blipFill>
          <p:spPr bwMode="auto">
            <a:xfrm>
              <a:off x="3648" y="2016"/>
              <a:ext cx="1152" cy="782"/>
            </a:xfrm>
            <a:prstGeom prst="rect">
              <a:avLst/>
            </a:prstGeom>
            <a:noFill/>
            <a:ln w="9525">
              <a:noFill/>
              <a:miter lim="800000"/>
              <a:headEnd/>
              <a:tailEnd/>
            </a:ln>
            <a:effectLst/>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7543"/>
                                        </p:tgtEl>
                                        <p:attrNameLst>
                                          <p:attrName>style.visibility</p:attrName>
                                        </p:attrNameLst>
                                      </p:cBhvr>
                                      <p:to>
                                        <p:strVal val="visible"/>
                                      </p:to>
                                    </p:set>
                                    <p:animEffect transition="in" filter="fade">
                                      <p:cBhvr>
                                        <p:cTn id="7" dur="2000"/>
                                        <p:tgtEl>
                                          <p:spTgt spid="577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4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5" name="Picture 11" descr="clear ppt background"/>
          <p:cNvPicPr>
            <a:picLocks noChangeAspect="1" noChangeArrowheads="1"/>
          </p:cNvPicPr>
          <p:nvPr/>
        </p:nvPicPr>
        <p:blipFill>
          <a:blip r:embed="rId7" cstate="print"/>
          <a:srcRect/>
          <a:stretch>
            <a:fillRect/>
          </a:stretch>
        </p:blipFill>
        <p:spPr bwMode="auto">
          <a:xfrm>
            <a:off x="-304800" y="-228600"/>
            <a:ext cx="9753600" cy="7315200"/>
          </a:xfrm>
          <a:prstGeom prst="rect">
            <a:avLst/>
          </a:prstGeom>
          <a:noFill/>
        </p:spPr>
      </p:pic>
      <p:sp>
        <p:nvSpPr>
          <p:cNvPr id="93192" name="Rectangle 8"/>
          <p:cNvSpPr>
            <a:spLocks noGrp="1" noChangeArrowheads="1"/>
          </p:cNvSpPr>
          <p:nvPr>
            <p:ph type="title"/>
          </p:nvPr>
        </p:nvSpPr>
        <p:spPr bwMode="auto">
          <a:xfrm>
            <a:off x="457200" y="274638"/>
            <a:ext cx="82296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93188" name="Picture 4" descr="120_2023"/>
          <p:cNvPicPr>
            <a:picLocks noChangeAspect="1" noChangeArrowheads="1"/>
          </p:cNvPicPr>
          <p:nvPr/>
        </p:nvPicPr>
        <p:blipFill>
          <a:blip r:embed="rId8" cstate="print"/>
          <a:srcRect/>
          <a:stretch>
            <a:fillRect/>
          </a:stretch>
        </p:blipFill>
        <p:spPr bwMode="auto">
          <a:xfrm>
            <a:off x="-609600" y="0"/>
            <a:ext cx="9753600" cy="7315200"/>
          </a:xfrm>
          <a:prstGeom prst="rect">
            <a:avLst/>
          </a:prstGeom>
          <a:noFill/>
        </p:spPr>
      </p:pic>
      <p:sp>
        <p:nvSpPr>
          <p:cNvPr id="93189" name="Text Box 5"/>
          <p:cNvSpPr txBox="1">
            <a:spLocks noChangeArrowheads="1"/>
          </p:cNvSpPr>
          <p:nvPr/>
        </p:nvSpPr>
        <p:spPr bwMode="auto">
          <a:xfrm>
            <a:off x="1401763" y="36513"/>
            <a:ext cx="7007225" cy="1098550"/>
          </a:xfrm>
          <a:prstGeom prst="rect">
            <a:avLst/>
          </a:prstGeom>
          <a:noFill/>
          <a:ln w="9525">
            <a:noFill/>
            <a:miter lim="800000"/>
            <a:headEnd/>
            <a:tailEnd/>
          </a:ln>
          <a:effectLst/>
        </p:spPr>
        <p:txBody>
          <a:bodyPr wrap="none">
            <a:spAutoFit/>
          </a:bodyPr>
          <a:lstStyle/>
          <a:p>
            <a:pPr algn="ctr"/>
            <a:r>
              <a:rPr lang="en-US" sz="3300">
                <a:latin typeface="Georgia" pitchFamily="18" charset="0"/>
              </a:rPr>
              <a:t>What if you hit a home run, and</a:t>
            </a:r>
          </a:p>
          <a:p>
            <a:pPr algn="ctr"/>
            <a:r>
              <a:rPr lang="en-US" sz="3300">
                <a:latin typeface="Georgia" pitchFamily="18" charset="0"/>
              </a:rPr>
              <a:t>it counts as a home run?</a:t>
            </a:r>
          </a:p>
        </p:txBody>
      </p:sp>
      <p:pic>
        <p:nvPicPr>
          <p:cNvPr id="93190" name="Picture 6">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9" cstate="print"/>
          <a:srcRect/>
          <a:stretch>
            <a:fillRect/>
          </a:stretch>
        </p:blipFill>
        <p:spPr bwMode="auto">
          <a:xfrm>
            <a:off x="4419600" y="3276600"/>
            <a:ext cx="304800" cy="304800"/>
          </a:xfrm>
          <a:prstGeom prst="rect">
            <a:avLst/>
          </a:prstGeom>
          <a:noFill/>
        </p:spPr>
      </p:pic>
      <p:pic>
        <p:nvPicPr>
          <p:cNvPr id="93191" name="Picture 7">
            <a:hlinkClick r:id="" action="ppaction://media"/>
          </p:cNvPr>
          <p:cNvPicPr>
            <a:picLocks noGrp="1" noRot="1" noChangeAspect="1" noChangeArrowheads="1"/>
          </p:cNvPicPr>
          <p:nvPr>
            <p:ph idx="1"/>
            <a:audioFile r:link="rId4"/>
            <p:extLst>
              <p:ext uri="{DAA4B4D4-6D71-4841-9C94-3DE7FCFB9230}">
                <p14:media xmlns:p14="http://schemas.microsoft.com/office/powerpoint/2010/main" r:embed="rId3"/>
              </p:ext>
            </p:extLst>
          </p:nvPr>
        </p:nvPicPr>
        <p:blipFill>
          <a:blip r:embed="rId9" cstate="print"/>
          <a:srcRect/>
          <a:stretch>
            <a:fillRect/>
          </a:stretch>
        </p:blipFill>
        <p:spPr bwMode="auto">
          <a:xfrm>
            <a:off x="4419600" y="3709988"/>
            <a:ext cx="304800" cy="304800"/>
          </a:xfrm>
          <a:prstGeom prst="rect">
            <a:avLst/>
          </a:prstGeom>
          <a:noFill/>
          <a:ln>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3" fill="hold"/>
                                        <p:tgtEl>
                                          <p:spTgt spid="93190"/>
                                        </p:tgtEl>
                                      </p:cBhvr>
                                    </p:cmd>
                                  </p:childTnLst>
                                </p:cTn>
                              </p:par>
                            </p:childTnLst>
                          </p:cTn>
                        </p:par>
                        <p:par>
                          <p:cTn id="7" fill="hold">
                            <p:stCondLst>
                              <p:cond delay="543"/>
                            </p:stCondLst>
                            <p:childTnLst>
                              <p:par>
                                <p:cTn id="8" presetID="1" presetClass="mediacall" presetSubtype="0" fill="hold" nodeType="afterEffect">
                                  <p:stCondLst>
                                    <p:cond delay="0"/>
                                  </p:stCondLst>
                                  <p:childTnLst>
                                    <p:cmd type="call" cmd="playFrom(0.0)">
                                      <p:cBhvr>
                                        <p:cTn id="9" dur="6305" fill="hold"/>
                                        <p:tgtEl>
                                          <p:spTgt spid="9319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93190"/>
                </p:tgtEl>
              </p:cMediaNode>
            </p:audio>
            <p:audio>
              <p:cMediaNode vol="20000" showWhenStopped="0">
                <p:cTn id="11" fill="hold" display="0">
                  <p:stCondLst>
                    <p:cond delay="indefinite"/>
                  </p:stCondLst>
                  <p:endCondLst>
                    <p:cond evt="onNext" delay="0">
                      <p:tgtEl>
                        <p:sldTgt/>
                      </p:tgtEl>
                    </p:cond>
                    <p:cond evt="onPrev" delay="0">
                      <p:tgtEl>
                        <p:sldTgt/>
                      </p:tgtEl>
                    </p:cond>
                    <p:cond evt="onStopAudio" delay="0">
                      <p:tgtEl>
                        <p:sldTgt/>
                      </p:tgtEl>
                    </p:cond>
                  </p:endCondLst>
                </p:cTn>
                <p:tgtEl>
                  <p:spTgt spid="93191"/>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clear ppt background"/>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sp>
        <p:nvSpPr>
          <p:cNvPr id="144387" name="Text Box 3"/>
          <p:cNvSpPr txBox="1">
            <a:spLocks noChangeArrowheads="1"/>
          </p:cNvSpPr>
          <p:nvPr/>
        </p:nvSpPr>
        <p:spPr bwMode="auto">
          <a:xfrm>
            <a:off x="2209800" y="-47625"/>
            <a:ext cx="6369050" cy="1190625"/>
          </a:xfrm>
          <a:prstGeom prst="rect">
            <a:avLst/>
          </a:prstGeom>
          <a:noFill/>
          <a:ln w="9525">
            <a:noFill/>
            <a:miter lim="800000"/>
            <a:headEnd/>
            <a:tailEnd/>
          </a:ln>
          <a:effectLst/>
        </p:spPr>
        <p:txBody>
          <a:bodyPr wrap="none">
            <a:spAutoFit/>
          </a:bodyPr>
          <a:lstStyle/>
          <a:p>
            <a:pPr algn="ctr"/>
            <a:r>
              <a:rPr lang="en-US"/>
              <a:t>What if umpires could make up</a:t>
            </a:r>
          </a:p>
          <a:p>
            <a:pPr algn="ctr"/>
            <a:r>
              <a:rPr lang="en-US"/>
              <a:t>their own rules during a game?</a:t>
            </a:r>
          </a:p>
        </p:txBody>
      </p:sp>
      <p:sp>
        <p:nvSpPr>
          <p:cNvPr id="144388" name="Rectangle 4"/>
          <p:cNvSpPr>
            <a:spLocks noChangeArrowheads="1"/>
          </p:cNvSpPr>
          <p:nvPr/>
        </p:nvSpPr>
        <p:spPr bwMode="auto">
          <a:xfrm>
            <a:off x="685800" y="5486400"/>
            <a:ext cx="9144000" cy="1189038"/>
          </a:xfrm>
          <a:prstGeom prst="rect">
            <a:avLst/>
          </a:prstGeom>
          <a:noFill/>
          <a:ln w="9525">
            <a:noFill/>
            <a:miter lim="800000"/>
            <a:headEnd/>
            <a:tailEnd/>
          </a:ln>
          <a:effectLst/>
        </p:spPr>
        <p:txBody>
          <a:bodyPr>
            <a:spAutoFit/>
          </a:bodyPr>
          <a:lstStyle/>
          <a:p>
            <a:r>
              <a:rPr lang="en-US" sz="7200" i="1">
                <a:solidFill>
                  <a:schemeClr val="tx1"/>
                </a:solidFill>
              </a:rPr>
              <a:t>Umpire: </a:t>
            </a:r>
            <a:r>
              <a:rPr lang="en-US" sz="7200">
                <a:solidFill>
                  <a:schemeClr val="tx1"/>
                </a:solidFill>
              </a:rPr>
              <a:t>Homerun!</a:t>
            </a:r>
            <a:endParaRPr lang="en-US" sz="7200" i="1">
              <a:solidFill>
                <a:schemeClr val="tx1"/>
              </a:solidFill>
            </a:endParaRPr>
          </a:p>
        </p:txBody>
      </p:sp>
      <p:pic>
        <p:nvPicPr>
          <p:cNvPr id="144390" name="Picture 6" descr="fairball"/>
          <p:cNvPicPr>
            <a:picLocks noChangeAspect="1" noChangeArrowheads="1"/>
          </p:cNvPicPr>
          <p:nvPr/>
        </p:nvPicPr>
        <p:blipFill>
          <a:blip r:embed="rId4" cstate="print"/>
          <a:srcRect/>
          <a:stretch>
            <a:fillRect/>
          </a:stretch>
        </p:blipFill>
        <p:spPr bwMode="auto">
          <a:xfrm>
            <a:off x="381000" y="0"/>
            <a:ext cx="8458200" cy="55816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clear ppt background"/>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sp>
        <p:nvSpPr>
          <p:cNvPr id="146436" name="Rectangle 4"/>
          <p:cNvSpPr>
            <a:spLocks noChangeArrowheads="1"/>
          </p:cNvSpPr>
          <p:nvPr/>
        </p:nvSpPr>
        <p:spPr bwMode="auto">
          <a:xfrm>
            <a:off x="0" y="0"/>
            <a:ext cx="4419600" cy="5576888"/>
          </a:xfrm>
          <a:prstGeom prst="rect">
            <a:avLst/>
          </a:prstGeom>
          <a:noFill/>
          <a:ln w="9525">
            <a:noFill/>
            <a:miter lim="800000"/>
            <a:headEnd/>
            <a:tailEnd/>
          </a:ln>
          <a:effectLst/>
        </p:spPr>
        <p:txBody>
          <a:bodyPr>
            <a:spAutoFit/>
          </a:bodyPr>
          <a:lstStyle/>
          <a:p>
            <a:r>
              <a:rPr lang="en-US" sz="7200" i="1">
                <a:solidFill>
                  <a:schemeClr val="accent2"/>
                </a:solidFill>
              </a:rPr>
              <a:t>Batter: </a:t>
            </a:r>
            <a:r>
              <a:rPr lang="en-US" sz="7200">
                <a:solidFill>
                  <a:schemeClr val="accent2"/>
                </a:solidFill>
              </a:rPr>
              <a:t>How cool, that’s actually fair.</a:t>
            </a:r>
          </a:p>
        </p:txBody>
      </p:sp>
      <p:pic>
        <p:nvPicPr>
          <p:cNvPr id="146437" name="Picture 5" descr="umpire nice"/>
          <p:cNvPicPr>
            <a:picLocks noChangeAspect="1" noChangeArrowheads="1"/>
          </p:cNvPicPr>
          <p:nvPr/>
        </p:nvPicPr>
        <p:blipFill>
          <a:blip r:embed="rId4" cstate="print"/>
          <a:srcRect/>
          <a:stretch>
            <a:fillRect/>
          </a:stretch>
        </p:blipFill>
        <p:spPr bwMode="auto">
          <a:xfrm>
            <a:off x="4572000" y="-152400"/>
            <a:ext cx="5075238" cy="7010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clear ppt background"/>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sp>
        <p:nvSpPr>
          <p:cNvPr id="148484" name="Rectangle 4"/>
          <p:cNvSpPr>
            <a:spLocks noChangeArrowheads="1"/>
          </p:cNvSpPr>
          <p:nvPr/>
        </p:nvSpPr>
        <p:spPr bwMode="auto">
          <a:xfrm>
            <a:off x="5029200" y="228600"/>
            <a:ext cx="4114800" cy="7092950"/>
          </a:xfrm>
          <a:prstGeom prst="rect">
            <a:avLst/>
          </a:prstGeom>
          <a:noFill/>
          <a:ln w="9525">
            <a:noFill/>
            <a:miter lim="800000"/>
            <a:headEnd/>
            <a:tailEnd/>
          </a:ln>
          <a:effectLst/>
        </p:spPr>
        <p:txBody>
          <a:bodyPr>
            <a:spAutoFit/>
          </a:bodyPr>
          <a:lstStyle/>
          <a:p>
            <a:r>
              <a:rPr lang="en-US" sz="5100" i="1" dirty="0">
                <a:solidFill>
                  <a:schemeClr val="tx1"/>
                </a:solidFill>
              </a:rPr>
              <a:t>Umpire: </a:t>
            </a:r>
            <a:r>
              <a:rPr lang="en-US" sz="5100" dirty="0">
                <a:solidFill>
                  <a:schemeClr val="tx1"/>
                </a:solidFill>
              </a:rPr>
              <a:t>Well duh. Look I’m not trying to be cool, I’m following the rules and being impartial.</a:t>
            </a:r>
          </a:p>
          <a:p>
            <a:endParaRPr lang="en-US" sz="5100" i="1" dirty="0">
              <a:solidFill>
                <a:schemeClr val="tx1"/>
              </a:solidFill>
            </a:endParaRPr>
          </a:p>
        </p:txBody>
      </p:sp>
      <p:pic>
        <p:nvPicPr>
          <p:cNvPr id="148486" name="Picture 6" descr="umpire"/>
          <p:cNvPicPr>
            <a:picLocks noChangeAspect="1" noChangeArrowheads="1"/>
          </p:cNvPicPr>
          <p:nvPr/>
        </p:nvPicPr>
        <p:blipFill>
          <a:blip r:embed="rId4" cstate="print"/>
          <a:srcRect l="11765" r="19118"/>
          <a:stretch>
            <a:fillRect/>
          </a:stretch>
        </p:blipFill>
        <p:spPr bwMode="auto">
          <a:xfrm>
            <a:off x="-304800" y="152400"/>
            <a:ext cx="5362575" cy="6629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914400" y="1143000"/>
            <a:ext cx="7575111" cy="5687710"/>
          </a:xfrm>
          <a:prstGeom prst="rect">
            <a:avLst/>
          </a:prstGeom>
          <a:noFill/>
        </p:spPr>
        <p:txBody>
          <a:bodyPr wrap="none" rtlCol="0">
            <a:spAutoFit/>
          </a:bodyPr>
          <a:lstStyle/>
          <a:p>
            <a:pPr algn="ctr">
              <a:lnSpc>
                <a:spcPct val="90000"/>
              </a:lnSpc>
              <a:buFontTx/>
              <a:buNone/>
              <a:defRPr/>
            </a:pPr>
            <a:r>
              <a:rPr lang="en-US" sz="2800" dirty="0">
                <a:solidFill>
                  <a:schemeClr val="tx1"/>
                </a:solidFill>
                <a:latin typeface="Times New Roman" charset="0"/>
              </a:rPr>
              <a:t>Video credits:</a:t>
            </a:r>
            <a:br>
              <a:rPr lang="en-US" sz="2800" dirty="0">
                <a:solidFill>
                  <a:schemeClr val="tx1"/>
                </a:solidFill>
                <a:latin typeface="Times New Roman" charset="0"/>
              </a:rPr>
            </a:br>
            <a:r>
              <a:rPr lang="en-US" sz="2800" dirty="0" err="1">
                <a:solidFill>
                  <a:schemeClr val="tx1"/>
                </a:solidFill>
                <a:latin typeface="Times New Roman" charset="0"/>
              </a:rPr>
              <a:t>Fairplay.org</a:t>
            </a:r>
            <a:r>
              <a:rPr lang="en-US" sz="2800" dirty="0">
                <a:solidFill>
                  <a:schemeClr val="tx1"/>
                </a:solidFill>
                <a:latin typeface="Times New Roman" charset="0"/>
              </a:rPr>
              <a:t/>
            </a:r>
            <a:br>
              <a:rPr lang="en-US" sz="2800" dirty="0">
                <a:solidFill>
                  <a:schemeClr val="tx1"/>
                </a:solidFill>
                <a:latin typeface="Times New Roman" charset="0"/>
              </a:rPr>
            </a:br>
            <a:r>
              <a:rPr lang="en-US" sz="2800" dirty="0" err="1">
                <a:solidFill>
                  <a:schemeClr val="tx1"/>
                </a:solidFill>
                <a:latin typeface="Times New Roman" charset="0"/>
              </a:rPr>
              <a:t>Justiceatstake.org</a:t>
            </a:r>
            <a:r>
              <a:rPr lang="en-US" sz="2800" dirty="0">
                <a:solidFill>
                  <a:schemeClr val="tx1"/>
                </a:solidFill>
                <a:latin typeface="Times New Roman" charset="0"/>
              </a:rPr>
              <a:t/>
            </a:r>
            <a:br>
              <a:rPr lang="en-US" sz="2800" dirty="0">
                <a:solidFill>
                  <a:schemeClr val="tx1"/>
                </a:solidFill>
                <a:latin typeface="Times New Roman" charset="0"/>
              </a:rPr>
            </a:br>
            <a:r>
              <a:rPr lang="en-US" sz="2800" dirty="0" err="1">
                <a:solidFill>
                  <a:schemeClr val="tx1"/>
                </a:solidFill>
                <a:latin typeface="Times New Roman" charset="0"/>
              </a:rPr>
              <a:t>Youthforhumanrights.org</a:t>
            </a:r>
            <a:r>
              <a:rPr lang="en-US" sz="2800" dirty="0">
                <a:solidFill>
                  <a:schemeClr val="tx1"/>
                </a:solidFill>
                <a:latin typeface="Times New Roman" charset="0"/>
              </a:rPr>
              <a:t/>
            </a:r>
            <a:br>
              <a:rPr lang="en-US" sz="2800" dirty="0">
                <a:solidFill>
                  <a:schemeClr val="tx1"/>
                </a:solidFill>
                <a:latin typeface="Times New Roman" charset="0"/>
              </a:rPr>
            </a:br>
            <a:endParaRPr lang="en-US" sz="2800" dirty="0">
              <a:solidFill>
                <a:schemeClr val="tx1"/>
              </a:solidFill>
              <a:latin typeface="Times New Roman" charset="0"/>
            </a:endParaRPr>
          </a:p>
          <a:p>
            <a:pPr algn="ctr">
              <a:lnSpc>
                <a:spcPct val="90000"/>
              </a:lnSpc>
              <a:buFontTx/>
              <a:buNone/>
              <a:defRPr/>
            </a:pPr>
            <a:r>
              <a:rPr lang="en-US" sz="3200" dirty="0" smtClean="0">
                <a:solidFill>
                  <a:schemeClr val="tx1"/>
                </a:solidFill>
                <a:latin typeface="Times New Roman" charset="0"/>
              </a:rPr>
              <a:t>Adapted </a:t>
            </a:r>
            <a:r>
              <a:rPr lang="en-US" sz="3200" smtClean="0">
                <a:solidFill>
                  <a:schemeClr val="tx1"/>
                </a:solidFill>
                <a:latin typeface="Times New Roman" charset="0"/>
              </a:rPr>
              <a:t>with permission</a:t>
            </a:r>
          </a:p>
          <a:p>
            <a:pPr algn="ctr">
              <a:lnSpc>
                <a:spcPct val="90000"/>
              </a:lnSpc>
              <a:buFontTx/>
              <a:buNone/>
              <a:defRPr/>
            </a:pPr>
            <a:r>
              <a:rPr lang="en-US" sz="3200" smtClean="0">
                <a:solidFill>
                  <a:schemeClr val="tx1"/>
                </a:solidFill>
                <a:latin typeface="Times New Roman" charset="0"/>
              </a:rPr>
              <a:t>from </a:t>
            </a:r>
            <a:r>
              <a:rPr lang="en-US" sz="3200" dirty="0" smtClean="0">
                <a:solidFill>
                  <a:schemeClr val="tx1"/>
                </a:solidFill>
                <a:latin typeface="Times New Roman" charset="0"/>
              </a:rPr>
              <a:t>the works of</a:t>
            </a:r>
            <a:endParaRPr lang="en-US" sz="3200" dirty="0">
              <a:solidFill>
                <a:schemeClr val="tx1"/>
              </a:solidFill>
              <a:latin typeface="Times New Roman" charset="0"/>
            </a:endParaRPr>
          </a:p>
          <a:p>
            <a:pPr algn="ctr">
              <a:lnSpc>
                <a:spcPct val="90000"/>
              </a:lnSpc>
              <a:buFontTx/>
              <a:buNone/>
              <a:defRPr/>
            </a:pPr>
            <a:r>
              <a:rPr lang="en-US" sz="3200" dirty="0">
                <a:solidFill>
                  <a:schemeClr val="tx1"/>
                </a:solidFill>
                <a:latin typeface="Times New Roman" charset="0"/>
              </a:rPr>
              <a:t>Superior Court of California</a:t>
            </a:r>
          </a:p>
          <a:p>
            <a:pPr algn="ctr">
              <a:lnSpc>
                <a:spcPct val="90000"/>
              </a:lnSpc>
              <a:buFontTx/>
              <a:buNone/>
              <a:defRPr/>
            </a:pPr>
            <a:r>
              <a:rPr lang="en-US" sz="3200" dirty="0">
                <a:solidFill>
                  <a:schemeClr val="tx1"/>
                </a:solidFill>
                <a:latin typeface="Times New Roman" charset="0"/>
              </a:rPr>
              <a:t>County of Sacramento</a:t>
            </a:r>
          </a:p>
          <a:p>
            <a:pPr algn="ctr">
              <a:lnSpc>
                <a:spcPct val="90000"/>
              </a:lnSpc>
              <a:buFontTx/>
              <a:buNone/>
              <a:defRPr/>
            </a:pPr>
            <a:endParaRPr lang="en-US" sz="3200" dirty="0">
              <a:solidFill>
                <a:schemeClr val="tx1"/>
              </a:solidFill>
              <a:latin typeface="Times New Roman" charset="0"/>
            </a:endParaRPr>
          </a:p>
          <a:p>
            <a:pPr algn="ctr">
              <a:lnSpc>
                <a:spcPct val="90000"/>
              </a:lnSpc>
              <a:buFontTx/>
              <a:buNone/>
              <a:defRPr/>
            </a:pPr>
            <a:r>
              <a:rPr lang="en-US" sz="3200" dirty="0">
                <a:solidFill>
                  <a:schemeClr val="tx1"/>
                </a:solidFill>
                <a:latin typeface="Times New Roman" charset="0"/>
              </a:rPr>
              <a:t>Communications &amp; Community Outreach</a:t>
            </a:r>
          </a:p>
          <a:p>
            <a:pPr algn="ctr">
              <a:lnSpc>
                <a:spcPct val="90000"/>
              </a:lnSpc>
              <a:buFontTx/>
              <a:buNone/>
              <a:defRPr/>
            </a:pPr>
            <a:r>
              <a:rPr lang="en-US" sz="3200" dirty="0">
                <a:solidFill>
                  <a:schemeClr val="tx1"/>
                </a:solidFill>
                <a:latin typeface="Times New Roman" charset="0"/>
              </a:rPr>
              <a:t>2009</a:t>
            </a:r>
          </a:p>
          <a:p>
            <a:endParaRPr lang="en-US" dirty="0"/>
          </a:p>
        </p:txBody>
      </p:sp>
    </p:spTree>
    <p:extLst>
      <p:ext uri="{BB962C8B-B14F-4D97-AF65-F5344CB8AC3E}">
        <p14:creationId xmlns:p14="http://schemas.microsoft.com/office/powerpoint/2010/main" val="17409681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69" name="Picture 17" descr="clear ppt background"/>
          <p:cNvPicPr>
            <a:picLocks noChangeAspect="1" noChangeArrowheads="1"/>
          </p:cNvPicPr>
          <p:nvPr/>
        </p:nvPicPr>
        <p:blipFill>
          <a:blip r:embed="rId7" cstate="print"/>
          <a:srcRect/>
          <a:stretch>
            <a:fillRect/>
          </a:stretch>
        </p:blipFill>
        <p:spPr bwMode="auto">
          <a:xfrm>
            <a:off x="-304800" y="-228600"/>
            <a:ext cx="9753600" cy="7315200"/>
          </a:xfrm>
          <a:prstGeom prst="rect">
            <a:avLst/>
          </a:prstGeom>
          <a:noFill/>
        </p:spPr>
      </p:pic>
      <p:pic>
        <p:nvPicPr>
          <p:cNvPr id="74759" name="Picture 7" descr="120_2023"/>
          <p:cNvPicPr>
            <a:picLocks noChangeAspect="1" noChangeArrowheads="1"/>
          </p:cNvPicPr>
          <p:nvPr/>
        </p:nvPicPr>
        <p:blipFill>
          <a:blip r:embed="rId8" cstate="print"/>
          <a:srcRect/>
          <a:stretch>
            <a:fillRect/>
          </a:stretch>
        </p:blipFill>
        <p:spPr bwMode="auto">
          <a:xfrm>
            <a:off x="-609600" y="0"/>
            <a:ext cx="9753600" cy="7315200"/>
          </a:xfrm>
          <a:prstGeom prst="rect">
            <a:avLst/>
          </a:prstGeom>
          <a:noFill/>
        </p:spPr>
      </p:pic>
      <p:sp>
        <p:nvSpPr>
          <p:cNvPr id="74758" name="Text Box 6"/>
          <p:cNvSpPr txBox="1">
            <a:spLocks noChangeArrowheads="1"/>
          </p:cNvSpPr>
          <p:nvPr/>
        </p:nvSpPr>
        <p:spPr bwMode="auto">
          <a:xfrm>
            <a:off x="1820863" y="-22225"/>
            <a:ext cx="7145337" cy="1127125"/>
          </a:xfrm>
          <a:prstGeom prst="rect">
            <a:avLst/>
          </a:prstGeom>
          <a:noFill/>
          <a:ln w="9525">
            <a:noFill/>
            <a:miter lim="800000"/>
            <a:headEnd/>
            <a:tailEnd/>
          </a:ln>
          <a:effectLst/>
        </p:spPr>
        <p:txBody>
          <a:bodyPr wrap="none">
            <a:spAutoFit/>
          </a:bodyPr>
          <a:lstStyle/>
          <a:p>
            <a:pPr algn="ctr"/>
            <a:r>
              <a:rPr lang="en-US" sz="3400">
                <a:latin typeface="Georgia" pitchFamily="18" charset="0"/>
              </a:rPr>
              <a:t>What if umpires could make up</a:t>
            </a:r>
          </a:p>
          <a:p>
            <a:pPr algn="ctr"/>
            <a:r>
              <a:rPr lang="en-US" sz="3400">
                <a:latin typeface="Georgia" pitchFamily="18" charset="0"/>
              </a:rPr>
              <a:t>their own rules during a game?</a:t>
            </a:r>
          </a:p>
        </p:txBody>
      </p:sp>
      <p:pic>
        <p:nvPicPr>
          <p:cNvPr id="74762" name="Picture 10">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9" cstate="print"/>
          <a:srcRect/>
          <a:stretch>
            <a:fillRect/>
          </a:stretch>
        </p:blipFill>
        <p:spPr bwMode="auto">
          <a:xfrm>
            <a:off x="2819400" y="3886200"/>
            <a:ext cx="304800" cy="304800"/>
          </a:xfrm>
          <a:prstGeom prst="rect">
            <a:avLst/>
          </a:prstGeom>
          <a:noFill/>
        </p:spPr>
      </p:pic>
      <p:pic>
        <p:nvPicPr>
          <p:cNvPr id="74767" name="Picture 15">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9" cstate="print"/>
          <a:srcRect/>
          <a:stretch>
            <a:fillRect/>
          </a:stretch>
        </p:blipFill>
        <p:spPr bwMode="auto">
          <a:xfrm>
            <a:off x="4419600" y="3276600"/>
            <a:ext cx="304800" cy="3048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5" fill="hold"/>
                                        <p:tgtEl>
                                          <p:spTgt spid="74762"/>
                                        </p:tgtEl>
                                      </p:cBhvr>
                                    </p:cmd>
                                  </p:childTnLst>
                                </p:cTn>
                              </p:par>
                            </p:childTnLst>
                          </p:cTn>
                        </p:par>
                        <p:par>
                          <p:cTn id="7" fill="hold">
                            <p:stCondLst>
                              <p:cond delay="545"/>
                            </p:stCondLst>
                            <p:childTnLst>
                              <p:par>
                                <p:cTn id="8" presetID="1" presetClass="mediacall" presetSubtype="0" fill="hold" nodeType="afterEffect">
                                  <p:stCondLst>
                                    <p:cond delay="0"/>
                                  </p:stCondLst>
                                  <p:childTnLst>
                                    <p:cmd type="call" cmd="playFrom(0.0)">
                                      <p:cBhvr>
                                        <p:cTn id="9" dur="6305" fill="hold"/>
                                        <p:tgtEl>
                                          <p:spTgt spid="7476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8000"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74762"/>
                </p:tgtEl>
              </p:cMediaNode>
            </p:audio>
            <p:audio>
              <p:cMediaNode vol="20000" showWhenStopped="0">
                <p:cTn id="11" fill="hold" display="0">
                  <p:stCondLst>
                    <p:cond delay="indefinite"/>
                  </p:stCondLst>
                  <p:endCondLst>
                    <p:cond evt="onNext" delay="0">
                      <p:tgtEl>
                        <p:sldTgt/>
                      </p:tgtEl>
                    </p:cond>
                    <p:cond evt="onPrev" delay="0">
                      <p:tgtEl>
                        <p:sldTgt/>
                      </p:tgtEl>
                    </p:cond>
                    <p:cond evt="onStopAudio" delay="0">
                      <p:tgtEl>
                        <p:sldTgt/>
                      </p:tgtEl>
                    </p:cond>
                  </p:endCondLst>
                </p:cTn>
                <p:tgtEl>
                  <p:spTgt spid="7476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lear ppt background"/>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sp>
        <p:nvSpPr>
          <p:cNvPr id="109572" name="Text Box 4"/>
          <p:cNvSpPr txBox="1">
            <a:spLocks noChangeArrowheads="1"/>
          </p:cNvSpPr>
          <p:nvPr/>
        </p:nvSpPr>
        <p:spPr bwMode="auto">
          <a:xfrm>
            <a:off x="2209800" y="-47625"/>
            <a:ext cx="6369050" cy="1190625"/>
          </a:xfrm>
          <a:prstGeom prst="rect">
            <a:avLst/>
          </a:prstGeom>
          <a:noFill/>
          <a:ln w="9525">
            <a:noFill/>
            <a:miter lim="800000"/>
            <a:headEnd/>
            <a:tailEnd/>
          </a:ln>
          <a:effectLst/>
        </p:spPr>
        <p:txBody>
          <a:bodyPr wrap="none">
            <a:spAutoFit/>
          </a:bodyPr>
          <a:lstStyle/>
          <a:p>
            <a:pPr algn="ctr"/>
            <a:r>
              <a:rPr lang="en-US"/>
              <a:t>What if umpires could make up</a:t>
            </a:r>
          </a:p>
          <a:p>
            <a:pPr algn="ctr"/>
            <a:r>
              <a:rPr lang="en-US"/>
              <a:t>their own rules during a game?</a:t>
            </a:r>
          </a:p>
        </p:txBody>
      </p:sp>
      <p:sp>
        <p:nvSpPr>
          <p:cNvPr id="109575" name="Rectangle 7"/>
          <p:cNvSpPr>
            <a:spLocks noChangeArrowheads="1"/>
          </p:cNvSpPr>
          <p:nvPr/>
        </p:nvSpPr>
        <p:spPr bwMode="auto">
          <a:xfrm>
            <a:off x="685800" y="5181600"/>
            <a:ext cx="9144000" cy="1189038"/>
          </a:xfrm>
          <a:prstGeom prst="rect">
            <a:avLst/>
          </a:prstGeom>
          <a:noFill/>
          <a:ln w="9525">
            <a:noFill/>
            <a:miter lim="800000"/>
            <a:headEnd/>
            <a:tailEnd/>
          </a:ln>
          <a:effectLst/>
        </p:spPr>
        <p:txBody>
          <a:bodyPr>
            <a:spAutoFit/>
          </a:bodyPr>
          <a:lstStyle/>
          <a:p>
            <a:r>
              <a:rPr lang="en-US" sz="7200" i="1">
                <a:solidFill>
                  <a:schemeClr val="tx1"/>
                </a:solidFill>
              </a:rPr>
              <a:t>Umpire: </a:t>
            </a:r>
            <a:r>
              <a:rPr lang="en-US" sz="7200">
                <a:solidFill>
                  <a:schemeClr val="tx1"/>
                </a:solidFill>
              </a:rPr>
              <a:t>Foul Ball!</a:t>
            </a:r>
            <a:endParaRPr lang="en-US" sz="7200" i="1">
              <a:solidFill>
                <a:schemeClr val="tx1"/>
              </a:solidFill>
            </a:endParaRPr>
          </a:p>
        </p:txBody>
      </p:sp>
      <p:pic>
        <p:nvPicPr>
          <p:cNvPr id="109579" name="Picture 11" descr="big huh"/>
          <p:cNvPicPr>
            <a:picLocks noChangeAspect="1" noChangeArrowheads="1"/>
          </p:cNvPicPr>
          <p:nvPr/>
        </p:nvPicPr>
        <p:blipFill>
          <a:blip r:embed="rId4" cstate="print"/>
          <a:srcRect t="23334"/>
          <a:stretch>
            <a:fillRect/>
          </a:stretch>
        </p:blipFill>
        <p:spPr bwMode="auto">
          <a:xfrm>
            <a:off x="0" y="-152400"/>
            <a:ext cx="9144000" cy="5257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clear ppt background"/>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pic>
        <p:nvPicPr>
          <p:cNvPr id="111622" name="Picture 6" descr="yelling at umpire"/>
          <p:cNvPicPr>
            <a:picLocks noChangeAspect="1" noChangeArrowheads="1"/>
          </p:cNvPicPr>
          <p:nvPr/>
        </p:nvPicPr>
        <p:blipFill>
          <a:blip r:embed="rId4" cstate="print"/>
          <a:srcRect l="27023"/>
          <a:stretch>
            <a:fillRect/>
          </a:stretch>
        </p:blipFill>
        <p:spPr bwMode="auto">
          <a:xfrm>
            <a:off x="4419600" y="-228600"/>
            <a:ext cx="4724400" cy="7543800"/>
          </a:xfrm>
          <a:prstGeom prst="rect">
            <a:avLst/>
          </a:prstGeom>
          <a:noFill/>
        </p:spPr>
      </p:pic>
      <p:sp>
        <p:nvSpPr>
          <p:cNvPr id="111620" name="Rectangle 4"/>
          <p:cNvSpPr>
            <a:spLocks noChangeArrowheads="1"/>
          </p:cNvSpPr>
          <p:nvPr/>
        </p:nvSpPr>
        <p:spPr bwMode="auto">
          <a:xfrm>
            <a:off x="0" y="0"/>
            <a:ext cx="4572000" cy="6678613"/>
          </a:xfrm>
          <a:prstGeom prst="rect">
            <a:avLst/>
          </a:prstGeom>
          <a:noFill/>
          <a:ln w="9525">
            <a:noFill/>
            <a:miter lim="800000"/>
            <a:headEnd/>
            <a:tailEnd/>
          </a:ln>
          <a:effectLst/>
        </p:spPr>
        <p:txBody>
          <a:bodyPr>
            <a:spAutoFit/>
          </a:bodyPr>
          <a:lstStyle/>
          <a:p>
            <a:r>
              <a:rPr lang="en-US" sz="4800" i="1">
                <a:solidFill>
                  <a:schemeClr val="accent2"/>
                </a:solidFill>
              </a:rPr>
              <a:t>Batter:</a:t>
            </a:r>
            <a:r>
              <a:rPr lang="en-US" sz="4800">
                <a:solidFill>
                  <a:schemeClr val="accent2"/>
                </a:solidFill>
              </a:rPr>
              <a:t> What! I clearly hit it through center field and out of the park, that means that it’s a home run! How can you say it’s a foul?</a:t>
            </a:r>
            <a:endParaRPr lang="en-US" sz="4800" i="1">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clear ppt background"/>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sp>
        <p:nvSpPr>
          <p:cNvPr id="113668" name="Rectangle 4"/>
          <p:cNvSpPr>
            <a:spLocks noChangeArrowheads="1"/>
          </p:cNvSpPr>
          <p:nvPr/>
        </p:nvSpPr>
        <p:spPr bwMode="auto">
          <a:xfrm>
            <a:off x="5029200" y="0"/>
            <a:ext cx="4343400" cy="5576888"/>
          </a:xfrm>
          <a:prstGeom prst="rect">
            <a:avLst/>
          </a:prstGeom>
          <a:noFill/>
          <a:ln w="9525">
            <a:noFill/>
            <a:miter lim="800000"/>
            <a:headEnd/>
            <a:tailEnd/>
          </a:ln>
          <a:effectLst/>
        </p:spPr>
        <p:txBody>
          <a:bodyPr>
            <a:spAutoFit/>
          </a:bodyPr>
          <a:lstStyle/>
          <a:p>
            <a:r>
              <a:rPr lang="en-US" sz="7200" i="1">
                <a:solidFill>
                  <a:schemeClr val="tx1"/>
                </a:solidFill>
              </a:rPr>
              <a:t>Umpire:</a:t>
            </a:r>
            <a:r>
              <a:rPr lang="en-US" sz="7200">
                <a:solidFill>
                  <a:schemeClr val="tx1"/>
                </a:solidFill>
              </a:rPr>
              <a:t> Too bad, that’s my definition of a foul. </a:t>
            </a:r>
            <a:endParaRPr lang="en-US" sz="7200" i="1">
              <a:solidFill>
                <a:schemeClr val="tx1"/>
              </a:solidFill>
            </a:endParaRPr>
          </a:p>
        </p:txBody>
      </p:sp>
      <p:pic>
        <p:nvPicPr>
          <p:cNvPr id="113671" name="Picture 7" descr="umpire talking"/>
          <p:cNvPicPr>
            <a:picLocks noChangeAspect="1" noChangeArrowheads="1"/>
          </p:cNvPicPr>
          <p:nvPr/>
        </p:nvPicPr>
        <p:blipFill>
          <a:blip r:embed="rId4" cstate="print"/>
          <a:srcRect l="32396" t="14639" r="15660"/>
          <a:stretch>
            <a:fillRect/>
          </a:stretch>
        </p:blipFill>
        <p:spPr bwMode="auto">
          <a:xfrm>
            <a:off x="0" y="0"/>
            <a:ext cx="50292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clear ppt background"/>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pic>
        <p:nvPicPr>
          <p:cNvPr id="123907" name="Picture 3" descr="yelling at umpire"/>
          <p:cNvPicPr>
            <a:picLocks noChangeAspect="1" noChangeArrowheads="1"/>
          </p:cNvPicPr>
          <p:nvPr/>
        </p:nvPicPr>
        <p:blipFill>
          <a:blip r:embed="rId4" cstate="print"/>
          <a:srcRect l="27023"/>
          <a:stretch>
            <a:fillRect/>
          </a:stretch>
        </p:blipFill>
        <p:spPr bwMode="auto">
          <a:xfrm>
            <a:off x="4419600" y="-228600"/>
            <a:ext cx="4724400" cy="7543800"/>
          </a:xfrm>
          <a:prstGeom prst="rect">
            <a:avLst/>
          </a:prstGeom>
          <a:noFill/>
        </p:spPr>
      </p:pic>
      <p:sp>
        <p:nvSpPr>
          <p:cNvPr id="123909" name="Rectangle 5"/>
          <p:cNvSpPr>
            <a:spLocks noChangeArrowheads="1"/>
          </p:cNvSpPr>
          <p:nvPr/>
        </p:nvSpPr>
        <p:spPr bwMode="auto">
          <a:xfrm>
            <a:off x="0" y="0"/>
            <a:ext cx="4343400" cy="5576888"/>
          </a:xfrm>
          <a:prstGeom prst="rect">
            <a:avLst/>
          </a:prstGeom>
          <a:noFill/>
          <a:ln w="9525">
            <a:noFill/>
            <a:miter lim="800000"/>
            <a:headEnd/>
            <a:tailEnd/>
          </a:ln>
          <a:effectLst/>
        </p:spPr>
        <p:txBody>
          <a:bodyPr>
            <a:spAutoFit/>
          </a:bodyPr>
          <a:lstStyle/>
          <a:p>
            <a:r>
              <a:rPr lang="en-US" sz="7200" i="1">
                <a:solidFill>
                  <a:schemeClr val="accent2"/>
                </a:solidFill>
              </a:rPr>
              <a:t>Batter:</a:t>
            </a:r>
            <a:r>
              <a:rPr lang="en-US" sz="7200">
                <a:solidFill>
                  <a:schemeClr val="accent2"/>
                </a:solidFill>
              </a:rPr>
              <a:t> Show me where you got your definition.</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clear ppt background"/>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sp>
        <p:nvSpPr>
          <p:cNvPr id="125958" name="Rectangle 6"/>
          <p:cNvSpPr>
            <a:spLocks noChangeArrowheads="1"/>
          </p:cNvSpPr>
          <p:nvPr/>
        </p:nvSpPr>
        <p:spPr bwMode="auto">
          <a:xfrm>
            <a:off x="5029200" y="152400"/>
            <a:ext cx="4343400" cy="5578475"/>
          </a:xfrm>
          <a:prstGeom prst="rect">
            <a:avLst/>
          </a:prstGeom>
          <a:noFill/>
          <a:ln w="9525">
            <a:noFill/>
            <a:miter lim="800000"/>
            <a:headEnd/>
            <a:tailEnd/>
          </a:ln>
          <a:effectLst/>
        </p:spPr>
        <p:txBody>
          <a:bodyPr>
            <a:spAutoFit/>
          </a:bodyPr>
          <a:lstStyle/>
          <a:p>
            <a:r>
              <a:rPr lang="en-US" sz="6000" i="1">
                <a:solidFill>
                  <a:schemeClr val="tx1"/>
                </a:solidFill>
              </a:rPr>
              <a:t>Umpire:</a:t>
            </a:r>
            <a:r>
              <a:rPr lang="en-US" sz="6000">
                <a:solidFill>
                  <a:schemeClr val="tx1"/>
                </a:solidFill>
              </a:rPr>
              <a:t> Look, those are just my rules. I’m the umpire, deal with it.</a:t>
            </a:r>
          </a:p>
        </p:txBody>
      </p:sp>
      <p:pic>
        <p:nvPicPr>
          <p:cNvPr id="125957" name="Picture 5" descr="umpire talking"/>
          <p:cNvPicPr>
            <a:picLocks noChangeAspect="1" noChangeArrowheads="1"/>
          </p:cNvPicPr>
          <p:nvPr/>
        </p:nvPicPr>
        <p:blipFill>
          <a:blip r:embed="rId4" cstate="print"/>
          <a:srcRect l="32396" t="14639" r="15660"/>
          <a:stretch>
            <a:fillRect/>
          </a:stretch>
        </p:blipFill>
        <p:spPr bwMode="auto">
          <a:xfrm>
            <a:off x="0" y="0"/>
            <a:ext cx="50292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107763" dir="2700000" algn="ctr" rotWithShape="0">
            <a:schemeClr val="bg1">
              <a:alpha val="50000"/>
            </a:schemeClr>
          </a:outerShdw>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107763" dir="2700000" algn="ctr" rotWithShape="0">
            <a:schemeClr val="bg1">
              <a:alpha val="50000"/>
            </a:schemeClr>
          </a:outerShdw>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Calibri"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eorgi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15927</TotalTime>
  <Words>3759</Words>
  <Application>Microsoft Macintosh PowerPoint</Application>
  <PresentationFormat>On-screen Show (4:3)</PresentationFormat>
  <Paragraphs>284</Paragraphs>
  <Slides>38</Slides>
  <Notes>37</Notes>
  <HiddenSlides>0</HiddenSlides>
  <MMClips>8</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Custom Design</vt:lpstr>
      <vt:lpstr>1_Default Design</vt:lpstr>
      <vt:lpstr>PowerPoint Presentation</vt:lpstr>
      <vt:lpstr>PowerPoint Presentation</vt:lpstr>
      <vt:lpstr>Ideal #1 The Rule of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Ideal # 2 The Separation of Powers Into Three Branches of Government </vt:lpstr>
      <vt:lpstr> Impartial Courts &amp; Judges</vt:lpstr>
      <vt:lpstr>The Separation of Powers (cont.)</vt:lpstr>
      <vt:lpstr>Ideal #3  Checks and Balances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Ideal #3  Checks and Balances </vt:lpstr>
      <vt:lpstr>Ideal #4  Impartial Courts &amp; Judges</vt:lpstr>
      <vt:lpstr>PowerPoint Presentation</vt:lpstr>
      <vt:lpstr>Courts Have the Power to Protect All Persons Equally  </vt:lpstr>
      <vt:lpstr>PowerPoint Presentation</vt:lpstr>
      <vt:lpstr>PowerPoint Presentation</vt:lpstr>
      <vt:lpstr>Role of Judges: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Three Branches of Government</dc:title>
  <cp:lastModifiedBy>Patrick Stouffer</cp:lastModifiedBy>
  <cp:revision>701</cp:revision>
  <dcterms:modified xsi:type="dcterms:W3CDTF">2015-12-09T01:17:54Z</dcterms:modified>
</cp:coreProperties>
</file>