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9" r:id="rId3"/>
    <p:sldId id="258" r:id="rId4"/>
    <p:sldId id="259" r:id="rId5"/>
    <p:sldId id="257" r:id="rId6"/>
    <p:sldId id="290" r:id="rId7"/>
    <p:sldId id="288" r:id="rId8"/>
    <p:sldId id="260" r:id="rId9"/>
    <p:sldId id="261" r:id="rId10"/>
    <p:sldId id="262" r:id="rId11"/>
    <p:sldId id="265" r:id="rId12"/>
    <p:sldId id="263" r:id="rId13"/>
    <p:sldId id="266" r:id="rId14"/>
    <p:sldId id="267" r:id="rId15"/>
    <p:sldId id="268" r:id="rId16"/>
    <p:sldId id="269" r:id="rId17"/>
    <p:sldId id="270" r:id="rId18"/>
    <p:sldId id="271" r:id="rId19"/>
    <p:sldId id="273" r:id="rId20"/>
    <p:sldId id="272" r:id="rId21"/>
    <p:sldId id="274" r:id="rId22"/>
    <p:sldId id="275" r:id="rId23"/>
    <p:sldId id="276" r:id="rId24"/>
    <p:sldId id="277" r:id="rId25"/>
    <p:sldId id="282" r:id="rId26"/>
    <p:sldId id="281" r:id="rId27"/>
    <p:sldId id="280" r:id="rId28"/>
    <p:sldId id="283" r:id="rId29"/>
    <p:sldId id="287"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4BC3A-E51A-294B-8519-E2671790F096}" type="datetimeFigureOut">
              <a:rPr lang="en-US" smtClean="0"/>
              <a:t>7/11/2017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E978C-A9FD-4F45-8E6A-72B0B9FB11D1}" type="slidenum">
              <a:rPr lang="en-US" smtClean="0"/>
              <a:t>‹#›</a:t>
            </a:fld>
            <a:endParaRPr lang="en-US"/>
          </a:p>
        </p:txBody>
      </p:sp>
    </p:spTree>
    <p:extLst>
      <p:ext uri="{BB962C8B-B14F-4D97-AF65-F5344CB8AC3E}">
        <p14:creationId xmlns:p14="http://schemas.microsoft.com/office/powerpoint/2010/main" val="205435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Who was Fred </a:t>
            </a:r>
            <a:r>
              <a:rPr lang="en-US" sz="1200" b="1" kern="1200" dirty="0" err="1" smtClean="0">
                <a:solidFill>
                  <a:schemeClr val="tx1"/>
                </a:solidFill>
                <a:effectLst/>
                <a:latin typeface="+mn-lt"/>
                <a:ea typeface="+mn-ea"/>
                <a:cs typeface="+mn-cs"/>
              </a:rPr>
              <a:t>Korematsu</a:t>
            </a:r>
            <a:r>
              <a:rPr lang="en-US" sz="1200" b="1" kern="1200" dirty="0" smtClean="0">
                <a:solidFill>
                  <a:schemeClr val="tx1"/>
                </a:solidFill>
                <a:effectLst/>
                <a:latin typeface="+mn-lt"/>
                <a:ea typeface="+mn-ea"/>
                <a:cs typeface="+mn-cs"/>
              </a:rPr>
              <a:t>…..anyone know? We are going to find out!  But first, let’s watch this short video…..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a:t>
            </a:fld>
            <a:endParaRPr lang="en-US"/>
          </a:p>
        </p:txBody>
      </p:sp>
    </p:spTree>
    <p:extLst>
      <p:ext uri="{BB962C8B-B14F-4D97-AF65-F5344CB8AC3E}">
        <p14:creationId xmlns:p14="http://schemas.microsoft.com/office/powerpoint/2010/main" val="86150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 of a state court case – divorce, argument about money (civil case), murder case (criminal), traffic violations.  </a:t>
            </a:r>
            <a:r>
              <a:rPr lang="en-US" sz="1200" i="1" kern="1200" dirty="0" smtClean="0">
                <a:solidFill>
                  <a:schemeClr val="tx1"/>
                </a:solidFill>
                <a:effectLst/>
                <a:latin typeface="+mn-lt"/>
                <a:ea typeface="+mn-ea"/>
                <a:cs typeface="+mn-cs"/>
              </a:rPr>
              <a:t>You may want to consider having your students play a game through </a:t>
            </a:r>
            <a:r>
              <a:rPr lang="en-US" sz="1200" i="1" kern="1200" dirty="0" err="1" smtClean="0">
                <a:solidFill>
                  <a:schemeClr val="tx1"/>
                </a:solidFill>
                <a:effectLst/>
                <a:latin typeface="+mn-lt"/>
                <a:ea typeface="+mn-ea"/>
                <a:cs typeface="+mn-cs"/>
              </a:rPr>
              <a:t>icivics.com</a:t>
            </a:r>
            <a:r>
              <a:rPr lang="en-US" sz="1200" i="1" kern="1200" dirty="0" smtClean="0">
                <a:solidFill>
                  <a:schemeClr val="tx1"/>
                </a:solidFill>
                <a:effectLst/>
                <a:latin typeface="+mn-lt"/>
                <a:ea typeface="+mn-ea"/>
                <a:cs typeface="+mn-cs"/>
              </a:rPr>
              <a:t> which gives them practice and understanding of which court case  </a:t>
            </a:r>
            <a:r>
              <a:rPr lang="en-US" sz="1200" i="1" kern="1200" dirty="0" err="1" smtClean="0">
                <a:solidFill>
                  <a:schemeClr val="tx1"/>
                </a:solidFill>
                <a:effectLst/>
                <a:latin typeface="+mn-lt"/>
                <a:ea typeface="+mn-ea"/>
                <a:cs typeface="+mn-cs"/>
              </a:rPr>
              <a:t>Icivics</a:t>
            </a:r>
            <a:r>
              <a:rPr lang="en-US" sz="1200" i="1" kern="1200" dirty="0" smtClean="0">
                <a:solidFill>
                  <a:schemeClr val="tx1"/>
                </a:solidFill>
                <a:effectLst/>
                <a:latin typeface="+mn-lt"/>
                <a:ea typeface="+mn-ea"/>
                <a:cs typeface="+mn-cs"/>
              </a:rPr>
              <a:t>: Court Quest gives students the chance to see which cases should go to which court.  This game can be played in a lab individually, or as a whole group with the teacher projecting the game on the screen in the classroom.</a:t>
            </a:r>
          </a:p>
          <a:p>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Closure</a:t>
            </a:r>
            <a:r>
              <a:rPr lang="en-US" sz="1200" kern="1200" dirty="0" smtClean="0">
                <a:solidFill>
                  <a:schemeClr val="tx1"/>
                </a:solidFill>
                <a:effectLst/>
                <a:latin typeface="+mn-lt"/>
                <a:ea typeface="+mn-ea"/>
                <a:cs typeface="+mn-cs"/>
              </a:rPr>
              <a:t>:  To which court did Fred </a:t>
            </a:r>
            <a:r>
              <a:rPr lang="en-US" sz="1200" kern="1200" dirty="0" err="1" smtClean="0">
                <a:solidFill>
                  <a:schemeClr val="tx1"/>
                </a:solidFill>
                <a:effectLst/>
                <a:latin typeface="+mn-lt"/>
                <a:ea typeface="+mn-ea"/>
                <a:cs typeface="+mn-cs"/>
              </a:rPr>
              <a:t>Korematsu</a:t>
            </a:r>
            <a:r>
              <a:rPr lang="en-US" sz="1200" kern="1200" dirty="0" smtClean="0">
                <a:solidFill>
                  <a:schemeClr val="tx1"/>
                </a:solidFill>
                <a:effectLst/>
                <a:latin typeface="+mn-lt"/>
                <a:ea typeface="+mn-ea"/>
                <a:cs typeface="+mn-cs"/>
              </a:rPr>
              <a:t> take his case?  Pair/Share:  </a:t>
            </a:r>
          </a:p>
          <a:p>
            <a:r>
              <a:rPr lang="en-US" sz="1200" kern="1200" dirty="0" smtClean="0">
                <a:solidFill>
                  <a:schemeClr val="tx1"/>
                </a:solidFill>
                <a:effectLst/>
                <a:latin typeface="+mn-lt"/>
                <a:ea typeface="+mn-ea"/>
                <a:cs typeface="+mn-cs"/>
              </a:rPr>
              <a:t>We will address this in our next lesson, and find out more about the details about the case.</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10</a:t>
            </a:fld>
            <a:endParaRPr lang="en-US"/>
          </a:p>
        </p:txBody>
      </p:sp>
    </p:spTree>
    <p:extLst>
      <p:ext uri="{BB962C8B-B14F-4D97-AF65-F5344CB8AC3E}">
        <p14:creationId xmlns:p14="http://schemas.microsoft.com/office/powerpoint/2010/main" val="241365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t>
            </a:r>
            <a:r>
              <a:rPr lang="en-US" i="1" dirty="0" smtClean="0"/>
              <a:t>this section </a:t>
            </a:r>
            <a:r>
              <a:rPr lang="en-US" dirty="0" smtClean="0"/>
              <a:t>of the fifth amendment, as it is the section that applies to the </a:t>
            </a:r>
            <a:r>
              <a:rPr lang="en-US" dirty="0" err="1" smtClean="0"/>
              <a:t>Korematsu</a:t>
            </a:r>
            <a:r>
              <a:rPr lang="en-US" dirty="0" smtClean="0"/>
              <a:t> Case.</a:t>
            </a:r>
            <a:r>
              <a:rPr lang="en-US" baseline="0" dirty="0" smtClean="0"/>
              <a:t>  Students complete a handout where they analyze the words from this primary document, and put them in their own words.  </a:t>
            </a:r>
            <a:r>
              <a:rPr lang="en-US" i="1" baseline="0" dirty="0" smtClean="0"/>
              <a:t>Due process of law is critical!  </a:t>
            </a:r>
            <a:r>
              <a:rPr lang="en-US" i="0" baseline="0" dirty="0" smtClean="0"/>
              <a:t>Remind students that they may use their vocabulary sheet.  </a:t>
            </a:r>
            <a:r>
              <a:rPr lang="en-US" baseline="0" dirty="0" smtClean="0"/>
              <a:t>The handout also provides an area for a graphic, or small drawing to remind them of the meaning.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11</a:t>
            </a:fld>
            <a:endParaRPr lang="en-US"/>
          </a:p>
        </p:txBody>
      </p:sp>
    </p:spTree>
    <p:extLst>
      <p:ext uri="{BB962C8B-B14F-4D97-AF65-F5344CB8AC3E}">
        <p14:creationId xmlns:p14="http://schemas.microsoft.com/office/powerpoint/2010/main" val="155690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handout from the </a:t>
            </a:r>
            <a:r>
              <a:rPr lang="en-US" dirty="0" err="1" smtClean="0"/>
              <a:t>Korematsu</a:t>
            </a:r>
            <a:r>
              <a:rPr lang="en-US" dirty="0" smtClean="0"/>
              <a:t> Institute</a:t>
            </a:r>
            <a:r>
              <a:rPr lang="en-US" baseline="0" dirty="0" smtClean="0"/>
              <a:t> – this references Executive Order 9066, espionage and sabotage, the 5</a:t>
            </a:r>
            <a:r>
              <a:rPr lang="en-US" baseline="30000" dirty="0" smtClean="0"/>
              <a:t>th</a:t>
            </a:r>
            <a:r>
              <a:rPr lang="en-US" baseline="0" dirty="0" smtClean="0"/>
              <a:t> amendment and constitutional war powers of the president. </a:t>
            </a:r>
            <a:r>
              <a:rPr lang="en-US" dirty="0" smtClean="0"/>
              <a:t>The case</a:t>
            </a:r>
            <a:r>
              <a:rPr lang="en-US" baseline="0" dirty="0" smtClean="0"/>
              <a:t> went to the Federal Court, because Fred </a:t>
            </a:r>
            <a:r>
              <a:rPr lang="en-US" baseline="0" dirty="0" err="1" smtClean="0"/>
              <a:t>Korematsu</a:t>
            </a:r>
            <a:r>
              <a:rPr lang="en-US" baseline="0" dirty="0" smtClean="0"/>
              <a:t> did not follow an Executive Order given by the President – the Executive Branch of the Federal Government.  Students are given time to investigate these questions and collect information.  A handout can be used from part of the materials offered from the The Fred T. </a:t>
            </a:r>
            <a:r>
              <a:rPr lang="en-US" baseline="0" dirty="0" err="1" smtClean="0"/>
              <a:t>Korematsu</a:t>
            </a:r>
            <a:r>
              <a:rPr lang="en-US" baseline="0" dirty="0" smtClean="0"/>
              <a:t> Institute for Civil Rights and Education (available online), pages 34-38 are helpful for this research (download from </a:t>
            </a:r>
            <a:r>
              <a:rPr lang="en-US" baseline="0" dirty="0" err="1" smtClean="0"/>
              <a:t>Korematsu</a:t>
            </a:r>
            <a:r>
              <a:rPr lang="en-US" baseline="0" dirty="0" smtClean="0"/>
              <a:t> Institute (free).  However, other research can be done online at some of the resource websites listed.   Much whole group and small group conversation should take place following the reading as students complete notes for this handout  for the first four questions.  </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12</a:t>
            </a:fld>
            <a:endParaRPr lang="en-US"/>
          </a:p>
        </p:txBody>
      </p:sp>
    </p:spTree>
    <p:extLst>
      <p:ext uri="{BB962C8B-B14F-4D97-AF65-F5344CB8AC3E}">
        <p14:creationId xmlns:p14="http://schemas.microsoft.com/office/powerpoint/2010/main" val="362566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Discuss the meaning of “constitutional</a:t>
            </a:r>
            <a:r>
              <a:rPr lang="en-US" baseline="0" dirty="0" smtClean="0"/>
              <a:t> war powers of Congress and the president” – and ask students to discuss in groups which happened in this case.  Share out.</a:t>
            </a:r>
          </a:p>
          <a:p>
            <a:endParaRPr lang="en-US" baseline="0" dirty="0" smtClean="0"/>
          </a:p>
          <a:p>
            <a:pPr marL="228600" indent="-228600">
              <a:buAutoNum type="arabicParenR" startAt="2"/>
            </a:pPr>
            <a:r>
              <a:rPr lang="en-US" baseline="0" dirty="0" smtClean="0"/>
              <a:t>Ask students to pair share, “In your opinion, given what the 5</a:t>
            </a:r>
            <a:r>
              <a:rPr lang="en-US" baseline="30000" dirty="0" smtClean="0"/>
              <a:t>th</a:t>
            </a:r>
            <a:r>
              <a:rPr lang="en-US" baseline="0" dirty="0" smtClean="0"/>
              <a:t> amendment states, in what ways does the executive order violate this amendment?   Share out (</a:t>
            </a:r>
            <a:r>
              <a:rPr lang="en-US" dirty="0" smtClean="0"/>
              <a:t>In part, the fifth amendment says the government </a:t>
            </a:r>
            <a:r>
              <a:rPr lang="en-US" u="sng" dirty="0" smtClean="0"/>
              <a:t>cannot restrict</a:t>
            </a:r>
            <a:r>
              <a:rPr lang="en-US" dirty="0" smtClean="0"/>
              <a:t> someone’s “life, liberty, or property” unless it follows “due process of law.” )</a:t>
            </a:r>
            <a:endParaRPr lang="en-US" baseline="0" dirty="0" smtClean="0"/>
          </a:p>
          <a:p>
            <a:pPr marL="228600" indent="-228600">
              <a:buAutoNum type="arabicParenR" startAt="2"/>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startAt="2"/>
              <a:tabLst/>
              <a:defRPr/>
            </a:pPr>
            <a:r>
              <a:rPr lang="en-US" baseline="0" dirty="0" smtClean="0"/>
              <a:t>Pair share again:  In what ways does the fifth amendment support the order?  Share out  (</a:t>
            </a:r>
            <a:r>
              <a:rPr lang="en-US" dirty="0" smtClean="0"/>
              <a:t>”  An exception is made in cases involving militia,  or in time of war or public danger.)</a:t>
            </a:r>
          </a:p>
          <a:p>
            <a:pPr marL="228600" marR="0" indent="-228600" algn="l" defTabSz="457200" rtl="0" eaLnBrk="1" fontAlgn="auto" latinLnBrk="0" hangingPunct="1">
              <a:lnSpc>
                <a:spcPct val="100000"/>
              </a:lnSpc>
              <a:spcBef>
                <a:spcPts val="0"/>
              </a:spcBef>
              <a:spcAft>
                <a:spcPts val="0"/>
              </a:spcAft>
              <a:buClrTx/>
              <a:buSzTx/>
              <a:buFontTx/>
              <a:buAutoNum type="arabicParenR" startAt="2"/>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arenR" startAt="2"/>
              <a:tabLst/>
              <a:defRPr/>
            </a:pPr>
            <a:endParaRPr lang="en-US" dirty="0" smtClean="0"/>
          </a:p>
          <a:p>
            <a:pPr marL="228600" indent="-228600">
              <a:buAutoNum type="arabicParenR" startAt="2"/>
            </a:pPr>
            <a:endParaRPr lang="en-US" baseline="0" dirty="0" smtClean="0"/>
          </a:p>
          <a:p>
            <a:pPr marL="228600" indent="-228600">
              <a:buAutoNum type="arabicParenR" startAt="2"/>
            </a:pPr>
            <a:endParaRPr lang="en-US" baseline="0" dirty="0" smtClean="0"/>
          </a:p>
          <a:p>
            <a:pPr marL="0" indent="0">
              <a:buNone/>
            </a:pPr>
            <a:r>
              <a:rPr lang="en-US" baseline="0" dirty="0" smtClean="0"/>
              <a:t>Students have the handout in front of them with the section of the 5</a:t>
            </a:r>
            <a:r>
              <a:rPr lang="en-US" baseline="30000" dirty="0" smtClean="0"/>
              <a:t>th</a:t>
            </a:r>
            <a:r>
              <a:rPr lang="en-US" baseline="0" dirty="0" smtClean="0"/>
              <a:t> amendment in which we are dealing.  </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13</a:t>
            </a:fld>
            <a:endParaRPr lang="en-US"/>
          </a:p>
        </p:txBody>
      </p:sp>
    </p:spTree>
    <p:extLst>
      <p:ext uri="{BB962C8B-B14F-4D97-AF65-F5344CB8AC3E}">
        <p14:creationId xmlns:p14="http://schemas.microsoft.com/office/powerpoint/2010/main" val="54448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understand the history of each side, s</a:t>
            </a:r>
            <a:r>
              <a:rPr lang="en-US" dirty="0" smtClean="0"/>
              <a:t>tudents used “scratch” paper, drew</a:t>
            </a:r>
            <a:r>
              <a:rPr lang="en-US" baseline="0" dirty="0" smtClean="0"/>
              <a:t> a line down the middle and brainstormed the reasoning that had occurred on both sides. </a:t>
            </a:r>
          </a:p>
          <a:p>
            <a:endParaRPr lang="en-US" baseline="0" dirty="0" smtClean="0"/>
          </a:p>
          <a:p>
            <a:r>
              <a:rPr lang="en-US" baseline="0" dirty="0" smtClean="0"/>
              <a:t> </a:t>
            </a:r>
            <a:r>
              <a:rPr lang="en-US" b="1" baseline="0" dirty="0" smtClean="0"/>
              <a:t>Some examples of arguments in support of the legality and need for Executive Order 9066</a:t>
            </a:r>
            <a:r>
              <a:rPr lang="en-US" b="0" baseline="0" dirty="0" smtClean="0"/>
              <a:t>:  5</a:t>
            </a:r>
            <a:r>
              <a:rPr lang="en-US" b="0" baseline="30000" dirty="0" smtClean="0"/>
              <a:t>th</a:t>
            </a:r>
            <a:r>
              <a:rPr lang="en-US" b="0" baseline="0" dirty="0" smtClean="0"/>
              <a:t> Amendment</a:t>
            </a:r>
            <a:r>
              <a:rPr lang="en-US" baseline="0" dirty="0" smtClean="0"/>
              <a:t>: Exception in “time of war”, “military necessity”, “public danger”, claim of espionage and sabotage, government claimed there had been acts of espionage …some even argued public danger to the Japanese due to the fear and hysteria.  Other facts not dealing with the amendment:  Public pressure, General DeWitt’s insistence</a:t>
            </a:r>
          </a:p>
          <a:p>
            <a:endParaRPr lang="en-US" baseline="0" dirty="0" smtClean="0"/>
          </a:p>
          <a:p>
            <a:r>
              <a:rPr lang="en-US" b="1" baseline="0" dirty="0" smtClean="0"/>
              <a:t>Some examples of arguments against the need for Executive Order 9066:  </a:t>
            </a:r>
            <a:r>
              <a:rPr lang="en-US" b="0" baseline="0" dirty="0" smtClean="0"/>
              <a:t>5</a:t>
            </a:r>
            <a:r>
              <a:rPr lang="en-US" b="0" baseline="30000" dirty="0" smtClean="0"/>
              <a:t>th</a:t>
            </a:r>
            <a:r>
              <a:rPr lang="en-US" b="0" baseline="0" dirty="0" smtClean="0"/>
              <a:t> amendment:  the right of “life, liberty, and property”, due process not observed.  Others found arguments in the 4</a:t>
            </a:r>
            <a:r>
              <a:rPr lang="en-US" b="0" baseline="30000" dirty="0" smtClean="0"/>
              <a:t>th</a:t>
            </a:r>
            <a:r>
              <a:rPr lang="en-US" b="0" baseline="0" dirty="0" smtClean="0"/>
              <a:t> amendment, illegal search and seizure, right to a trial by jury.  </a:t>
            </a:r>
            <a:r>
              <a:rPr lang="en-US" b="0" baseline="0" dirty="0" err="1" smtClean="0"/>
              <a:t>Korematsu</a:t>
            </a:r>
            <a:r>
              <a:rPr lang="en-US" b="0" baseline="0" dirty="0" smtClean="0"/>
              <a:t> was never questioned regarding his loyalty to the US.  Claim that this is an over reaction and has to do with racial prejudice.  </a:t>
            </a:r>
            <a:r>
              <a:rPr lang="en-US" b="0" baseline="0" dirty="0" err="1" smtClean="0"/>
              <a:t>Korematsu</a:t>
            </a:r>
            <a:r>
              <a:rPr lang="en-US" b="0" baseline="0" dirty="0" smtClean="0"/>
              <a:t> was an American citizen, born on American soil.</a:t>
            </a:r>
          </a:p>
          <a:p>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14</a:t>
            </a:fld>
            <a:endParaRPr lang="en-US"/>
          </a:p>
        </p:txBody>
      </p:sp>
    </p:spTree>
    <p:extLst>
      <p:ext uri="{BB962C8B-B14F-4D97-AF65-F5344CB8AC3E}">
        <p14:creationId xmlns:p14="http://schemas.microsoft.com/office/powerpoint/2010/main" val="386701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Give students</a:t>
            </a:r>
            <a:r>
              <a:rPr lang="en-US" b="1" baseline="0" dirty="0" smtClean="0"/>
              <a:t> the Graphic Organizer for the case, </a:t>
            </a:r>
            <a:r>
              <a:rPr lang="en-US" b="1" baseline="0" dirty="0" err="1" smtClean="0"/>
              <a:t>Korematsu</a:t>
            </a:r>
            <a:r>
              <a:rPr lang="en-US" b="1" baseline="0" dirty="0" smtClean="0"/>
              <a:t> v U.S. Government</a:t>
            </a:r>
            <a:r>
              <a:rPr lang="en-US" baseline="0" dirty="0" smtClean="0"/>
              <a:t>.  Have them work on one section at a time, depending on the experience and writing abilities of your class.  You may want to pull a small group and have them develop an argument together.</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15</a:t>
            </a:fld>
            <a:endParaRPr lang="en-US"/>
          </a:p>
        </p:txBody>
      </p:sp>
    </p:spTree>
    <p:extLst>
      <p:ext uri="{BB962C8B-B14F-4D97-AF65-F5344CB8AC3E}">
        <p14:creationId xmlns:p14="http://schemas.microsoft.com/office/powerpoint/2010/main" val="294486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16</a:t>
            </a:fld>
            <a:endParaRPr lang="en-US"/>
          </a:p>
        </p:txBody>
      </p:sp>
    </p:spTree>
    <p:extLst>
      <p:ext uri="{BB962C8B-B14F-4D97-AF65-F5344CB8AC3E}">
        <p14:creationId xmlns:p14="http://schemas.microsoft.com/office/powerpoint/2010/main" val="136581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teacher:  Argumentative</a:t>
            </a:r>
            <a:r>
              <a:rPr lang="en-US" baseline="0" dirty="0" smtClean="0"/>
              <a:t> writing is difficult, and will most likely take lots of time, some small group instruction, and accommodations for several students. ( See teacher’s edition for samples on arguments for both sides)</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17</a:t>
            </a:fld>
            <a:endParaRPr lang="en-US"/>
          </a:p>
        </p:txBody>
      </p:sp>
    </p:spTree>
    <p:extLst>
      <p:ext uri="{BB962C8B-B14F-4D97-AF65-F5344CB8AC3E}">
        <p14:creationId xmlns:p14="http://schemas.microsoft.com/office/powerpoint/2010/main" val="346477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assigned which side to write the argument, or if time allows, you may have them write the arguments</a:t>
            </a:r>
            <a:r>
              <a:rPr lang="en-US" baseline="0" dirty="0" smtClean="0"/>
              <a:t> in two separate briefs, following the CCSS for argumentative writing</a:t>
            </a:r>
            <a:r>
              <a:rPr lang="en-US" dirty="0" smtClean="0"/>
              <a:t>.</a:t>
            </a:r>
            <a:r>
              <a:rPr lang="en-US" baseline="0" dirty="0" smtClean="0"/>
              <a:t>  A discussion took place where all students acknowledge the error in judgment made at this time in history.  When writing on the side of the government in the case </a:t>
            </a:r>
            <a:r>
              <a:rPr lang="en-US" baseline="0" dirty="0" err="1" smtClean="0"/>
              <a:t>Korematsu</a:t>
            </a:r>
            <a:r>
              <a:rPr lang="en-US" baseline="0" dirty="0" smtClean="0"/>
              <a:t> v the US, students must research the facts, the part of the 5</a:t>
            </a:r>
            <a:r>
              <a:rPr lang="en-US" baseline="30000" dirty="0" smtClean="0"/>
              <a:t>th</a:t>
            </a:r>
            <a:r>
              <a:rPr lang="en-US" baseline="0" dirty="0" smtClean="0"/>
              <a:t> amendment that allowed for the executive order, and the history of the time.  It is understood that this argument does not reflect the true opinion of the author – but is for the purposes of showing the history of the case and the ability to “play” the government in the upcoming mock trial. </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18</a:t>
            </a:fld>
            <a:endParaRPr lang="en-US"/>
          </a:p>
        </p:txBody>
      </p:sp>
    </p:spTree>
    <p:extLst>
      <p:ext uri="{BB962C8B-B14F-4D97-AF65-F5344CB8AC3E}">
        <p14:creationId xmlns:p14="http://schemas.microsoft.com/office/powerpoint/2010/main" val="235056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19</a:t>
            </a:fld>
            <a:endParaRPr lang="en-US"/>
          </a:p>
        </p:txBody>
      </p:sp>
    </p:spTree>
    <p:extLst>
      <p:ext uri="{BB962C8B-B14F-4D97-AF65-F5344CB8AC3E}">
        <p14:creationId xmlns:p14="http://schemas.microsoft.com/office/powerpoint/2010/main" val="152645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 a portion of the video clip of the 1941 bombing of Pearl Harbor, very close to the California coast….ask students to Pair/Share:  How they would feel as an American – what emotions come to mind?  (Anger, fear, etc.) Comments – emotions?  If you lived in Hawaii, on the west coast, or any part of the United States. Threatened?  </a:t>
            </a:r>
            <a:r>
              <a:rPr lang="en-US" sz="1200" b="1" kern="1200" dirty="0" smtClean="0">
                <a:solidFill>
                  <a:schemeClr val="tx1"/>
                </a:solidFill>
                <a:effectLst/>
                <a:latin typeface="+mn-lt"/>
                <a:ea typeface="+mn-ea"/>
                <a:cs typeface="+mn-cs"/>
              </a:rPr>
              <a:t>If you were a Japanese American, how would you feel? </a:t>
            </a:r>
            <a:r>
              <a:rPr lang="en-US" sz="1200" kern="1200" dirty="0" smtClean="0">
                <a:solidFill>
                  <a:schemeClr val="tx1"/>
                </a:solidFill>
                <a:effectLst/>
                <a:latin typeface="+mn-lt"/>
                <a:ea typeface="+mn-ea"/>
                <a:cs typeface="+mn-cs"/>
              </a:rPr>
              <a:t>Share out with entire group some of the comments.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E978C-A9FD-4F45-8E6A-72B0B9FB11D1}" type="slidenum">
              <a:rPr lang="en-US" smtClean="0"/>
              <a:t>2</a:t>
            </a:fld>
            <a:endParaRPr lang="en-US"/>
          </a:p>
        </p:txBody>
      </p:sp>
    </p:spTree>
    <p:extLst>
      <p:ext uri="{BB962C8B-B14F-4D97-AF65-F5344CB8AC3E}">
        <p14:creationId xmlns:p14="http://schemas.microsoft.com/office/powerpoint/2010/main" val="200641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most students know, in 1944, the court found in favor of the U.S. Government and against </a:t>
            </a:r>
            <a:r>
              <a:rPr lang="en-US" sz="1200" kern="1200" dirty="0" err="1" smtClean="0">
                <a:solidFill>
                  <a:schemeClr val="tx1"/>
                </a:solidFill>
                <a:effectLst/>
                <a:latin typeface="+mn-lt"/>
                <a:ea typeface="+mn-ea"/>
                <a:cs typeface="+mn-cs"/>
              </a:rPr>
              <a:t>Korematsu</a:t>
            </a:r>
            <a:r>
              <a:rPr lang="en-US" sz="1200" kern="1200" dirty="0" smtClean="0">
                <a:solidFill>
                  <a:schemeClr val="tx1"/>
                </a:solidFill>
                <a:effectLst/>
                <a:latin typeface="+mn-lt"/>
                <a:ea typeface="+mn-ea"/>
                <a:cs typeface="+mn-cs"/>
              </a:rPr>
              <a:t> and the internment of the Japanese.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20</a:t>
            </a:fld>
            <a:endParaRPr lang="en-US"/>
          </a:p>
        </p:txBody>
      </p:sp>
    </p:spTree>
    <p:extLst>
      <p:ext uri="{BB962C8B-B14F-4D97-AF65-F5344CB8AC3E}">
        <p14:creationId xmlns:p14="http://schemas.microsoft.com/office/powerpoint/2010/main" val="320322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Justice Robert Jackson dissented (was opposed or against the court’s findings) along with two others, and discuss his quote about racial discrimination.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21</a:t>
            </a:fld>
            <a:endParaRPr lang="en-US"/>
          </a:p>
        </p:txBody>
      </p:sp>
    </p:spTree>
    <p:extLst>
      <p:ext uri="{BB962C8B-B14F-4D97-AF65-F5344CB8AC3E}">
        <p14:creationId xmlns:p14="http://schemas.microsoft.com/office/powerpoint/2010/main" val="83066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1980 Jimmy Carter appointed a commission who reviewed</a:t>
            </a:r>
            <a:r>
              <a:rPr lang="en-US" baseline="0" dirty="0" smtClean="0"/>
              <a:t> the facts and circumstances and concluded the following: (above slide)</a:t>
            </a:r>
          </a:p>
          <a:p>
            <a:endParaRPr lang="en-US" baseline="0" dirty="0" smtClean="0"/>
          </a:p>
          <a:p>
            <a:r>
              <a:rPr lang="en-US" baseline="0" dirty="0" smtClean="0"/>
              <a:t>The FBI had sent reports created at that time that denied that Japanese Americans had committed any wrong doing.  The reports were never presented to the US Supreme Court – and in one case set afire!  This was government misconduct.</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22</a:t>
            </a:fld>
            <a:endParaRPr lang="en-US"/>
          </a:p>
        </p:txBody>
      </p:sp>
    </p:spTree>
    <p:extLst>
      <p:ext uri="{BB962C8B-B14F-4D97-AF65-F5344CB8AC3E}">
        <p14:creationId xmlns:p14="http://schemas.microsoft.com/office/powerpoint/2010/main" val="334390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there</a:t>
            </a:r>
            <a:r>
              <a:rPr lang="en-US" baseline="0" dirty="0" smtClean="0"/>
              <a:t> is misconduct, a case can be reopened.  Judge Marilyn Patel formally overturned </a:t>
            </a:r>
            <a:r>
              <a:rPr lang="en-US" baseline="0" dirty="0" err="1" smtClean="0"/>
              <a:t>Korematsu’s</a:t>
            </a:r>
            <a:r>
              <a:rPr lang="en-US" baseline="0" dirty="0" smtClean="0"/>
              <a:t> conviction.  Fred </a:t>
            </a:r>
            <a:r>
              <a:rPr lang="en-US" baseline="0" dirty="0" err="1" smtClean="0"/>
              <a:t>Korematsu</a:t>
            </a:r>
            <a:r>
              <a:rPr lang="en-US" baseline="0" dirty="0" smtClean="0"/>
              <a:t> became active in a civil rights group and helped to get the legislature to pass a bill that would give $20,000 for each surviving Japanese American that was put in an internment camp.</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23</a:t>
            </a:fld>
            <a:endParaRPr lang="en-US"/>
          </a:p>
        </p:txBody>
      </p:sp>
    </p:spTree>
    <p:extLst>
      <p:ext uri="{BB962C8B-B14F-4D97-AF65-F5344CB8AC3E}">
        <p14:creationId xmlns:p14="http://schemas.microsoft.com/office/powerpoint/2010/main" val="1570297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1988 Fred </a:t>
            </a:r>
            <a:r>
              <a:rPr lang="en-US" dirty="0" err="1" smtClean="0"/>
              <a:t>Korematsu</a:t>
            </a:r>
            <a:r>
              <a:rPr lang="en-US" dirty="0" smtClean="0"/>
              <a:t> was awarded the Presidential Medal of Freedom,</a:t>
            </a:r>
            <a:r>
              <a:rPr lang="en-US" baseline="0" dirty="0" smtClean="0"/>
              <a:t> the nation’s highest civilian honor, from President Bill Clinton.</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24</a:t>
            </a:fld>
            <a:endParaRPr lang="en-US"/>
          </a:p>
        </p:txBody>
      </p:sp>
    </p:spTree>
    <p:extLst>
      <p:ext uri="{BB962C8B-B14F-4D97-AF65-F5344CB8AC3E}">
        <p14:creationId xmlns:p14="http://schemas.microsoft.com/office/powerpoint/2010/main" val="188985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students reenact the very beginning – beginning with</a:t>
            </a:r>
            <a:r>
              <a:rPr lang="en-US" baseline="0" dirty="0" smtClean="0"/>
              <a:t> King George …..telling the colonists that they must house soldiers, pay taxes to Great Britain, and follow their rules!  Let students improvise, use hats, colonist holds up sign, No Taxation Without Representation, founders write the constitution, and include the Bill of Rights.  They must use all vocabulary – “republic”, where the people govern by electing their own representatives…and insist on following the Bill of Rights and the Constitution</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28</a:t>
            </a:fld>
            <a:endParaRPr lang="en-US"/>
          </a:p>
        </p:txBody>
      </p:sp>
    </p:spTree>
    <p:extLst>
      <p:ext uri="{BB962C8B-B14F-4D97-AF65-F5344CB8AC3E}">
        <p14:creationId xmlns:p14="http://schemas.microsoft.com/office/powerpoint/2010/main" val="370614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Legislative</a:t>
            </a:r>
            <a:r>
              <a:rPr lang="en-US" baseline="0" dirty="0" smtClean="0"/>
              <a:t> makes the laws(senate and house of rep) , the Executive carries out the laws (President, VP, Cabinet), and the Judicial (evaluates the laws)</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29</a:t>
            </a:fld>
            <a:endParaRPr lang="en-US"/>
          </a:p>
        </p:txBody>
      </p:sp>
    </p:spTree>
    <p:extLst>
      <p:ext uri="{BB962C8B-B14F-4D97-AF65-F5344CB8AC3E}">
        <p14:creationId xmlns:p14="http://schemas.microsoft.com/office/powerpoint/2010/main" val="443125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does Lady Justice depict or stand for the impartiality of the courts?  </a:t>
            </a:r>
          </a:p>
          <a:p>
            <a:endParaRPr lang="en-US" b="1" dirty="0" smtClean="0"/>
          </a:p>
          <a:p>
            <a:r>
              <a:rPr lang="en-US" b="1" dirty="0" smtClean="0"/>
              <a:t>She came from the Roman goddess</a:t>
            </a:r>
            <a:r>
              <a:rPr lang="en-US" b="1" baseline="0" dirty="0" smtClean="0"/>
              <a:t> of Justice, the moral (or correct way to behave) in judicial systems.  </a:t>
            </a:r>
            <a:r>
              <a:rPr lang="en-US" b="1" u="sng" baseline="0" dirty="0" smtClean="0"/>
              <a:t>Scales:</a:t>
            </a:r>
            <a:r>
              <a:rPr lang="en-US" b="1" baseline="0" dirty="0" smtClean="0"/>
              <a:t>  the strength (or weight) of evidence and support for each argument,</a:t>
            </a:r>
          </a:p>
          <a:p>
            <a:r>
              <a:rPr lang="en-US" b="1" baseline="0" dirty="0" smtClean="0"/>
              <a:t>Blindfold:  blind justice for all – justice should be fair, regardless of someone’s money or power, or ethnicity.</a:t>
            </a:r>
          </a:p>
          <a:p>
            <a:r>
              <a:rPr lang="en-US" b="1" baseline="0" dirty="0" smtClean="0"/>
              <a:t>Sword:  the sword represents punishment.  It is always held down to show that evidence in court is always held before punishment.</a:t>
            </a:r>
            <a:endParaRPr lang="en-US" b="1" dirty="0"/>
          </a:p>
        </p:txBody>
      </p:sp>
      <p:sp>
        <p:nvSpPr>
          <p:cNvPr id="4" name="Slide Number Placeholder 3"/>
          <p:cNvSpPr>
            <a:spLocks noGrp="1"/>
          </p:cNvSpPr>
          <p:nvPr>
            <p:ph type="sldNum" sz="quarter" idx="10"/>
          </p:nvPr>
        </p:nvSpPr>
        <p:spPr/>
        <p:txBody>
          <a:bodyPr/>
          <a:lstStyle/>
          <a:p>
            <a:fld id="{925E978C-A9FD-4F45-8E6A-72B0B9FB11D1}" type="slidenum">
              <a:rPr lang="en-US" smtClean="0"/>
              <a:t>31</a:t>
            </a:fld>
            <a:endParaRPr lang="en-US"/>
          </a:p>
        </p:txBody>
      </p:sp>
    </p:spTree>
    <p:extLst>
      <p:ext uri="{BB962C8B-B14F-4D97-AF65-F5344CB8AC3E}">
        <p14:creationId xmlns:p14="http://schemas.microsoft.com/office/powerpoint/2010/main" val="313874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2400 Americans were killed in the attack on Pearl Harbor. The U.S. joined  WWII. There was great fear in the United States. The government feared that people who were of Japanese ancestry, even though American citizens, would help Japan with another attack on the US.</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3</a:t>
            </a:fld>
            <a:endParaRPr lang="en-US"/>
          </a:p>
        </p:txBody>
      </p:sp>
    </p:spTree>
    <p:extLst>
      <p:ext uri="{BB962C8B-B14F-4D97-AF65-F5344CB8AC3E}">
        <p14:creationId xmlns:p14="http://schemas.microsoft.com/office/powerpoint/2010/main" val="334408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months later, President Franklin Roosevelt gave the military Executive</a:t>
            </a:r>
            <a:r>
              <a:rPr lang="en-US" baseline="0" dirty="0" smtClean="0"/>
              <a:t> Order 9066 </a:t>
            </a:r>
            <a:r>
              <a:rPr lang="en-US" dirty="0" smtClean="0"/>
              <a:t>to force 120,000 Japanese Americans out of their homes and into internment</a:t>
            </a:r>
            <a:r>
              <a:rPr lang="en-US" baseline="0" dirty="0" smtClean="0"/>
              <a:t>/</a:t>
            </a:r>
            <a:r>
              <a:rPr lang="en-US" dirty="0" smtClean="0"/>
              <a:t>prison camps.</a:t>
            </a:r>
            <a:r>
              <a:rPr lang="en-US" baseline="0" dirty="0" smtClean="0"/>
              <a:t>  Just like Yuki’s family, </a:t>
            </a:r>
            <a:r>
              <a:rPr lang="en-US" baseline="0" dirty="0" err="1" smtClean="0"/>
              <a:t>Issei</a:t>
            </a:r>
            <a:r>
              <a:rPr lang="en-US" baseline="0" dirty="0" smtClean="0"/>
              <a:t>, Japanese who were not born here, and </a:t>
            </a:r>
            <a:r>
              <a:rPr lang="en-US" baseline="0" dirty="0" err="1" smtClean="0"/>
              <a:t>Nissei</a:t>
            </a:r>
            <a:r>
              <a:rPr lang="en-US" baseline="0" dirty="0" smtClean="0"/>
              <a:t>, Americans of Japanese ancestry who were born here were forced to leave their homes and go to prison camps.  There were no charges, or trials, and no evidence that Japanese Americans had done anything wrong. </a:t>
            </a:r>
            <a:r>
              <a:rPr lang="en-US" sz="1200" kern="1200" dirty="0" smtClean="0">
                <a:solidFill>
                  <a:schemeClr val="tx1"/>
                </a:solidFill>
                <a:effectLst/>
                <a:latin typeface="+mn-lt"/>
                <a:ea typeface="+mn-ea"/>
                <a:cs typeface="+mn-cs"/>
              </a:rPr>
              <a:t>.  Racism was rampant,  primary source, (“Ouster of all Japs….”)</a:t>
            </a:r>
          </a:p>
          <a:p>
            <a:r>
              <a:rPr lang="en-US" sz="1200" kern="1200" dirty="0" smtClean="0">
                <a:solidFill>
                  <a:schemeClr val="tx1"/>
                </a:solidFill>
                <a:effectLst/>
                <a:latin typeface="+mn-lt"/>
                <a:ea typeface="+mn-ea"/>
                <a:cs typeface="+mn-cs"/>
              </a:rPr>
              <a:t>Photo of the internment camp.  Before the interment camp was ready, many lived in horse stalls.</a:t>
            </a:r>
          </a:p>
          <a:p>
            <a:r>
              <a:rPr lang="en-US" sz="1200" kern="1200" dirty="0" smtClean="0">
                <a:solidFill>
                  <a:schemeClr val="tx1"/>
                </a:solidFill>
                <a:effectLst/>
                <a:latin typeface="+mn-lt"/>
                <a:ea typeface="+mn-ea"/>
                <a:cs typeface="+mn-cs"/>
              </a:rPr>
              <a:t>Background note:  Japanese Americans had already been subject to discrimination ~ many had become very economically successful in agriculture, they “looked different” than the Caucasians, and were looked upon as a threat and competition in business.</a:t>
            </a:r>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4</a:t>
            </a:fld>
            <a:endParaRPr lang="en-US"/>
          </a:p>
        </p:txBody>
      </p:sp>
    </p:spTree>
    <p:extLst>
      <p:ext uri="{BB962C8B-B14F-4D97-AF65-F5344CB8AC3E}">
        <p14:creationId xmlns:p14="http://schemas.microsoft.com/office/powerpoint/2010/main" val="219116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Fred </a:t>
            </a:r>
            <a:r>
              <a:rPr lang="en-US" sz="1200" kern="1200" dirty="0" err="1" smtClean="0">
                <a:solidFill>
                  <a:schemeClr val="tx1"/>
                </a:solidFill>
                <a:effectLst/>
                <a:latin typeface="+mn-lt"/>
                <a:ea typeface="+mn-ea"/>
                <a:cs typeface="+mn-cs"/>
              </a:rPr>
              <a:t>Korematsu</a:t>
            </a:r>
            <a:r>
              <a:rPr lang="en-US" sz="1200" kern="1200" dirty="0" smtClean="0">
                <a:solidFill>
                  <a:schemeClr val="tx1"/>
                </a:solidFill>
                <a:effectLst/>
                <a:latin typeface="+mn-lt"/>
                <a:ea typeface="+mn-ea"/>
                <a:cs typeface="+mn-cs"/>
              </a:rPr>
              <a:t> was 22 years old, and wanted to continue living as a regular American citizen.  He refused to go to the internment camp.  He was arrested on a street corner in San Leandro, California and taken to jail.  He was found guilty of disobeying the law, and sent to Topaz, Utah, to live in one of the 10 internment camps.  He continued to fight his conviction by taking his case to court, claiming that the interment of Japanese was </a:t>
            </a:r>
            <a:r>
              <a:rPr lang="en-US" sz="1200" kern="1200" dirty="0" err="1" smtClean="0">
                <a:solidFill>
                  <a:schemeClr val="tx1"/>
                </a:solidFill>
                <a:effectLst/>
                <a:latin typeface="+mn-lt"/>
                <a:ea typeface="+mn-ea"/>
                <a:cs typeface="+mn-cs"/>
              </a:rPr>
              <a:t>agains</a:t>
            </a:r>
            <a:r>
              <a:rPr lang="en-US" sz="1200" kern="1200" dirty="0" smtClean="0">
                <a:solidFill>
                  <a:schemeClr val="tx1"/>
                </a:solidFill>
                <a:effectLst/>
                <a:latin typeface="+mn-lt"/>
                <a:ea typeface="+mn-ea"/>
                <a:cs typeface="+mn-cs"/>
              </a:rPr>
              <a:t> the Constitution, </a:t>
            </a:r>
            <a:r>
              <a:rPr lang="en-US" sz="1200" i="1" kern="1200" dirty="0" smtClean="0">
                <a:solidFill>
                  <a:schemeClr val="tx1"/>
                </a:solidFill>
                <a:effectLst/>
                <a:latin typeface="+mn-lt"/>
                <a:ea typeface="+mn-ea"/>
                <a:cs typeface="+mn-cs"/>
              </a:rPr>
              <a:t>Unconstitutional</a:t>
            </a:r>
            <a:r>
              <a:rPr lang="en-US" sz="1200" kern="1200" dirty="0" smtClean="0">
                <a:solidFill>
                  <a:schemeClr val="tx1"/>
                </a:solidFill>
                <a:effectLst/>
                <a:latin typeface="+mn-lt"/>
                <a:ea typeface="+mn-ea"/>
                <a:cs typeface="+mn-cs"/>
              </a:rPr>
              <a:t>.  In this unit we will be working with the </a:t>
            </a:r>
            <a:r>
              <a:rPr lang="en-US" sz="1200" kern="1200" dirty="0" err="1" smtClean="0">
                <a:solidFill>
                  <a:schemeClr val="tx1"/>
                </a:solidFill>
                <a:effectLst/>
                <a:latin typeface="+mn-lt"/>
                <a:ea typeface="+mn-ea"/>
                <a:cs typeface="+mn-cs"/>
              </a:rPr>
              <a:t>Korematsu</a:t>
            </a:r>
            <a:r>
              <a:rPr lang="en-US" sz="1200" kern="1200" dirty="0" smtClean="0">
                <a:solidFill>
                  <a:schemeClr val="tx1"/>
                </a:solidFill>
                <a:effectLst/>
                <a:latin typeface="+mn-lt"/>
                <a:ea typeface="+mn-ea"/>
                <a:cs typeface="+mn-cs"/>
              </a:rPr>
              <a:t> case.  </a:t>
            </a:r>
            <a:r>
              <a:rPr lang="en-US" sz="1200" i="1" kern="1200" dirty="0" smtClean="0">
                <a:solidFill>
                  <a:schemeClr val="tx1"/>
                </a:solidFill>
                <a:effectLst/>
                <a:latin typeface="+mn-lt"/>
                <a:ea typeface="+mn-ea"/>
                <a:cs typeface="+mn-cs"/>
              </a:rPr>
              <a:t>How is the U.S. government is set up ~ just how is war declared?  How can U.S. citizens be put in internment camps?   The story goes back to over 250 years ago!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E978C-A9FD-4F45-8E6A-72B0B9FB11D1}" type="slidenum">
              <a:rPr lang="en-US" smtClean="0"/>
              <a:t>5</a:t>
            </a:fld>
            <a:endParaRPr lang="en-US"/>
          </a:p>
        </p:txBody>
      </p:sp>
    </p:spTree>
    <p:extLst>
      <p:ext uri="{BB962C8B-B14F-4D97-AF65-F5344CB8AC3E}">
        <p14:creationId xmlns:p14="http://schemas.microsoft.com/office/powerpoint/2010/main" val="209801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story review (provided with this lesson) can be read to the students – or presented through storytelling – using a crown for King George, a colonists hat for colonists (Party City), and a wig for the founders. as you tell specific parts of the story makes it fun – (I used a long roll of cotton from the drugstore, rolled up the ends and glued it with rubber cement to make an inexpensive wig to represent the “writers” of the Constitution).  I also used a sign (written on a paper plate) “No taxation without representation” and students “chimed in” when that part came up a few times.  The story reviews the creation of the Constitution and the Bill of Rights.  The purpose of this review is to bring the Constitution, and the Bill of Rights into this unit so that students can argue about the internment in a later lesson, based on the 5</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amendment of the Bill of Rights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E978C-A9FD-4F45-8E6A-72B0B9FB11D1}" type="slidenum">
              <a:rPr lang="en-US" smtClean="0"/>
              <a:t>6</a:t>
            </a:fld>
            <a:endParaRPr lang="en-US"/>
          </a:p>
        </p:txBody>
      </p:sp>
    </p:spTree>
    <p:extLst>
      <p:ext uri="{BB962C8B-B14F-4D97-AF65-F5344CB8AC3E}">
        <p14:creationId xmlns:p14="http://schemas.microsoft.com/office/powerpoint/2010/main" val="228387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 Constitution set up our government. Let’s review the 3 branches of government.  We will relate this to the </a:t>
            </a:r>
            <a:r>
              <a:rPr lang="en-US" sz="1200" kern="1200" dirty="0" err="1" smtClean="0">
                <a:solidFill>
                  <a:schemeClr val="tx1"/>
                </a:solidFill>
                <a:effectLst/>
                <a:latin typeface="+mn-lt"/>
                <a:ea typeface="+mn-ea"/>
                <a:cs typeface="+mn-cs"/>
              </a:rPr>
              <a:t>Korematsu</a:t>
            </a:r>
            <a:r>
              <a:rPr lang="en-US" sz="1200" kern="1200" dirty="0" smtClean="0">
                <a:solidFill>
                  <a:schemeClr val="tx1"/>
                </a:solidFill>
                <a:effectLst/>
                <a:latin typeface="+mn-lt"/>
                <a:ea typeface="+mn-ea"/>
                <a:cs typeface="+mn-cs"/>
              </a:rPr>
              <a:t> case in this unit.  What are the three branches?  You can click the power point and the three will come up after students have the opportunity to name the three.  Ask them if they know the role or job of each branch of government?  You can review the branches and roles after the next click!  The people remembered King George, and they did not want too much power to go to the government.  The three branches are to keep a balance, and a check on one another.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E978C-A9FD-4F45-8E6A-72B0B9FB11D1}" type="slidenum">
              <a:rPr lang="en-US" smtClean="0"/>
              <a:t>7</a:t>
            </a:fld>
            <a:endParaRPr lang="en-US"/>
          </a:p>
        </p:txBody>
      </p:sp>
    </p:spTree>
    <p:extLst>
      <p:ext uri="{BB962C8B-B14F-4D97-AF65-F5344CB8AC3E}">
        <p14:creationId xmlns:p14="http://schemas.microsoft.com/office/powerpoint/2010/main" val="286888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State Courts and there are Federal Courts.  Please note the line down the middle separating two court systems.   Why would we have two court systems?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We have a federal court system dealing with cases that having to do with the US Constitution, and we have a state court system that handles cases under the rules of the California Constitution (see next two slides)</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8</a:t>
            </a:fld>
            <a:endParaRPr lang="en-US"/>
          </a:p>
        </p:txBody>
      </p:sp>
    </p:spTree>
    <p:extLst>
      <p:ext uri="{BB962C8B-B14F-4D97-AF65-F5344CB8AC3E}">
        <p14:creationId xmlns:p14="http://schemas.microsoft.com/office/powerpoint/2010/main" val="30300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federal court case:  Someone</a:t>
            </a:r>
            <a:r>
              <a:rPr lang="en-US" baseline="0" dirty="0" smtClean="0"/>
              <a:t> takes drugs across the border to another state or country.  The first amendment is violated (this is in our US Constitution).</a:t>
            </a:r>
            <a:endParaRPr lang="en-US" dirty="0"/>
          </a:p>
        </p:txBody>
      </p:sp>
      <p:sp>
        <p:nvSpPr>
          <p:cNvPr id="4" name="Slide Number Placeholder 3"/>
          <p:cNvSpPr>
            <a:spLocks noGrp="1"/>
          </p:cNvSpPr>
          <p:nvPr>
            <p:ph type="sldNum" sz="quarter" idx="10"/>
          </p:nvPr>
        </p:nvSpPr>
        <p:spPr/>
        <p:txBody>
          <a:bodyPr/>
          <a:lstStyle/>
          <a:p>
            <a:fld id="{925E978C-A9FD-4F45-8E6A-72B0B9FB11D1}" type="slidenum">
              <a:rPr lang="en-US" smtClean="0"/>
              <a:t>9</a:t>
            </a:fld>
            <a:endParaRPr lang="en-US"/>
          </a:p>
        </p:txBody>
      </p:sp>
    </p:spTree>
    <p:extLst>
      <p:ext uri="{BB962C8B-B14F-4D97-AF65-F5344CB8AC3E}">
        <p14:creationId xmlns:p14="http://schemas.microsoft.com/office/powerpoint/2010/main" val="6701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7/11/2017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983" y="432727"/>
            <a:ext cx="6477000" cy="1914144"/>
          </a:xfrm>
        </p:spPr>
        <p:txBody>
          <a:bodyPr/>
          <a:lstStyle/>
          <a:p>
            <a:r>
              <a:rPr lang="en-US" b="1" dirty="0" smtClean="0"/>
              <a:t>Who was Fred </a:t>
            </a:r>
            <a:r>
              <a:rPr lang="en-US" b="1" dirty="0" err="1" smtClean="0"/>
              <a:t>Korematsu</a:t>
            </a:r>
            <a:r>
              <a:rPr lang="en-US" b="1" dirty="0" smtClean="0"/>
              <a:t>?</a:t>
            </a:r>
            <a:endParaRPr lang="en-US" b="1" dirty="0"/>
          </a:p>
        </p:txBody>
      </p:sp>
      <p:sp>
        <p:nvSpPr>
          <p:cNvPr id="3" name="Subtitle 2"/>
          <p:cNvSpPr>
            <a:spLocks noGrp="1"/>
          </p:cNvSpPr>
          <p:nvPr>
            <p:ph type="subTitle" idx="1"/>
          </p:nvPr>
        </p:nvSpPr>
        <p:spPr>
          <a:xfrm>
            <a:off x="1536983" y="4642791"/>
            <a:ext cx="6477000" cy="1587929"/>
          </a:xfrm>
        </p:spPr>
        <p:txBody>
          <a:bodyPr>
            <a:normAutofit/>
          </a:bodyPr>
          <a:lstStyle/>
          <a:p>
            <a:pPr algn="ctr"/>
            <a:r>
              <a:rPr lang="en-US" sz="3600" b="1" dirty="0" smtClean="0"/>
              <a:t>Wartime and the Bill of Rights</a:t>
            </a:r>
          </a:p>
          <a:p>
            <a:pPr algn="ctr"/>
            <a:endParaRPr lang="en-US" dirty="0"/>
          </a:p>
          <a:p>
            <a:pPr algn="ctr"/>
            <a:r>
              <a:rPr lang="en-US" dirty="0" smtClean="0"/>
              <a:t>Journey to Topaz</a:t>
            </a:r>
          </a:p>
          <a:p>
            <a:pPr algn="ctr"/>
            <a:r>
              <a:rPr lang="en-US" dirty="0" smtClean="0"/>
              <a:t>Literacy and the Law</a:t>
            </a:r>
            <a:endParaRPr lang="en-US" dirty="0"/>
          </a:p>
        </p:txBody>
      </p:sp>
    </p:spTree>
    <p:extLst>
      <p:ext uri="{BB962C8B-B14F-4D97-AF65-F5344CB8AC3E}">
        <p14:creationId xmlns:p14="http://schemas.microsoft.com/office/powerpoint/2010/main" val="305244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court cases include:</a:t>
            </a:r>
            <a:endParaRPr lang="en-US" dirty="0"/>
          </a:p>
        </p:txBody>
      </p:sp>
      <p:sp>
        <p:nvSpPr>
          <p:cNvPr id="3" name="Content Placeholder 2"/>
          <p:cNvSpPr>
            <a:spLocks noGrp="1"/>
          </p:cNvSpPr>
          <p:nvPr>
            <p:ph idx="1"/>
          </p:nvPr>
        </p:nvSpPr>
        <p:spPr/>
        <p:txBody>
          <a:bodyPr/>
          <a:lstStyle/>
          <a:p>
            <a:r>
              <a:rPr lang="en-US" dirty="0" smtClean="0"/>
              <a:t>Cases about a state law or rule</a:t>
            </a:r>
          </a:p>
          <a:p>
            <a:r>
              <a:rPr lang="en-US" dirty="0" smtClean="0"/>
              <a:t>Cases about the state constitution</a:t>
            </a:r>
          </a:p>
          <a:p>
            <a:r>
              <a:rPr lang="en-US" dirty="0" smtClean="0"/>
              <a:t>Disagreements between citizens of the state</a:t>
            </a:r>
          </a:p>
          <a:p>
            <a:r>
              <a:rPr lang="en-US" dirty="0" smtClean="0"/>
              <a:t>Cases about family issues</a:t>
            </a:r>
            <a:endParaRPr lang="en-US" dirty="0"/>
          </a:p>
        </p:txBody>
      </p:sp>
      <p:pic>
        <p:nvPicPr>
          <p:cNvPr id="4" name="Picture 3"/>
          <p:cNvPicPr>
            <a:picLocks noChangeAspect="1"/>
          </p:cNvPicPr>
          <p:nvPr/>
        </p:nvPicPr>
        <p:blipFill>
          <a:blip r:embed="rId3"/>
          <a:stretch>
            <a:fillRect/>
          </a:stretch>
        </p:blipFill>
        <p:spPr>
          <a:xfrm>
            <a:off x="3355672" y="4405098"/>
            <a:ext cx="2354859" cy="1835756"/>
          </a:xfrm>
          <a:prstGeom prst="rect">
            <a:avLst/>
          </a:prstGeom>
        </p:spPr>
      </p:pic>
    </p:spTree>
    <p:extLst>
      <p:ext uri="{BB962C8B-B14F-4D97-AF65-F5344CB8AC3E}">
        <p14:creationId xmlns:p14="http://schemas.microsoft.com/office/powerpoint/2010/main" val="269266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Fifth Amendment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 </a:t>
            </a:r>
            <a:r>
              <a:rPr lang="en-US" dirty="0"/>
              <a:t>part, the fifth amendment says the government </a:t>
            </a:r>
            <a:r>
              <a:rPr lang="en-US" u="sng" dirty="0"/>
              <a:t>cannot restrict</a:t>
            </a:r>
            <a:r>
              <a:rPr lang="en-US" dirty="0"/>
              <a:t> </a:t>
            </a:r>
            <a:r>
              <a:rPr lang="en-US" dirty="0" smtClean="0"/>
              <a:t>someone’s </a:t>
            </a:r>
            <a:r>
              <a:rPr lang="en-US" dirty="0"/>
              <a:t>“life, liberty, or property” unless it follows “due process of law.”  An exception </a:t>
            </a:r>
            <a:r>
              <a:rPr lang="en-US" dirty="0" smtClean="0"/>
              <a:t>is made </a:t>
            </a:r>
            <a:r>
              <a:rPr lang="en-US" dirty="0"/>
              <a:t>in cases involving militia,  or in time of war </a:t>
            </a:r>
            <a:r>
              <a:rPr lang="en-US" dirty="0" smtClean="0"/>
              <a:t>or </a:t>
            </a:r>
            <a:r>
              <a:rPr lang="en-US" dirty="0"/>
              <a:t>public danger.</a:t>
            </a:r>
          </a:p>
          <a:p>
            <a:pPr marL="0" indent="0">
              <a:buNone/>
            </a:pPr>
            <a:endParaRPr lang="en-US" dirty="0"/>
          </a:p>
        </p:txBody>
      </p:sp>
    </p:spTree>
    <p:extLst>
      <p:ext uri="{BB962C8B-B14F-4D97-AF65-F5344CB8AC3E}">
        <p14:creationId xmlns:p14="http://schemas.microsoft.com/office/powerpoint/2010/main" val="4088403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Korematsu</a:t>
            </a:r>
            <a:r>
              <a:rPr lang="en-US" dirty="0" smtClean="0"/>
              <a:t> Case</a:t>
            </a:r>
            <a:endParaRPr lang="en-US" dirty="0"/>
          </a:p>
        </p:txBody>
      </p:sp>
      <p:sp>
        <p:nvSpPr>
          <p:cNvPr id="3" name="Content Placeholder 2"/>
          <p:cNvSpPr>
            <a:spLocks noGrp="1"/>
          </p:cNvSpPr>
          <p:nvPr>
            <p:ph idx="1"/>
          </p:nvPr>
        </p:nvSpPr>
        <p:spPr>
          <a:xfrm>
            <a:off x="914400" y="1371601"/>
            <a:ext cx="7313613" cy="5180454"/>
          </a:xfrm>
        </p:spPr>
        <p:txBody>
          <a:bodyPr/>
          <a:lstStyle/>
          <a:p>
            <a:pPr>
              <a:buFont typeface="Wingdings" charset="2"/>
              <a:buChar char="u"/>
            </a:pPr>
            <a:endParaRPr lang="en-US" dirty="0" smtClean="0"/>
          </a:p>
          <a:p>
            <a:pPr>
              <a:buFont typeface="Wingdings" charset="2"/>
              <a:buChar char="u"/>
            </a:pPr>
            <a:r>
              <a:rPr lang="en-US" dirty="0" smtClean="0"/>
              <a:t>Which court, federal or state?</a:t>
            </a:r>
          </a:p>
          <a:p>
            <a:pPr>
              <a:buFont typeface="Wingdings" charset="2"/>
              <a:buChar char="u"/>
            </a:pPr>
            <a:r>
              <a:rPr lang="en-US" dirty="0"/>
              <a:t>Which amendment from the Bill of Rights of the Constitution is in question in this case</a:t>
            </a:r>
            <a:r>
              <a:rPr lang="en-US" dirty="0" smtClean="0"/>
              <a:t>?  Explain.</a:t>
            </a:r>
            <a:endParaRPr lang="en-US" dirty="0"/>
          </a:p>
          <a:p>
            <a:pPr>
              <a:buFont typeface="Wingdings" charset="2"/>
              <a:buChar char="u"/>
            </a:pPr>
            <a:r>
              <a:rPr lang="en-US" dirty="0" smtClean="0"/>
              <a:t>What was Executive Order 9066?  Opinion of use.</a:t>
            </a:r>
          </a:p>
          <a:p>
            <a:pPr>
              <a:buFont typeface="Wingdings" charset="2"/>
              <a:buChar char="u"/>
            </a:pPr>
            <a:r>
              <a:rPr lang="en-US" dirty="0"/>
              <a:t>How do “constitutional war powers of Congress and the president” apply in this case?</a:t>
            </a:r>
          </a:p>
          <a:p>
            <a:pPr>
              <a:buFont typeface="Wingdings" charset="2"/>
              <a:buChar char="u"/>
            </a:pPr>
            <a:r>
              <a:rPr lang="en-US" dirty="0" smtClean="0"/>
              <a:t>What is “espionage” and “sabotage”?  Apply to this case.</a:t>
            </a:r>
          </a:p>
          <a:p>
            <a:pPr marL="0" indent="0">
              <a:buNone/>
            </a:pPr>
            <a:endParaRPr lang="en-US" dirty="0" smtClean="0"/>
          </a:p>
          <a:p>
            <a:endParaRPr lang="en-US" dirty="0"/>
          </a:p>
        </p:txBody>
      </p:sp>
      <p:pic>
        <p:nvPicPr>
          <p:cNvPr id="6" name="Picture 5"/>
          <p:cNvPicPr>
            <a:picLocks noChangeAspect="1"/>
          </p:cNvPicPr>
          <p:nvPr/>
        </p:nvPicPr>
        <p:blipFill>
          <a:blip r:embed="rId3"/>
          <a:stretch>
            <a:fillRect/>
          </a:stretch>
        </p:blipFill>
        <p:spPr>
          <a:xfrm>
            <a:off x="7199740" y="382020"/>
            <a:ext cx="1746329" cy="1746329"/>
          </a:xfrm>
          <a:prstGeom prst="rect">
            <a:avLst/>
          </a:prstGeom>
        </p:spPr>
      </p:pic>
    </p:spTree>
    <p:extLst>
      <p:ext uri="{BB962C8B-B14F-4D97-AF65-F5344CB8AC3E}">
        <p14:creationId xmlns:p14="http://schemas.microsoft.com/office/powerpoint/2010/main" val="25713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Continue the Investigation</a:t>
            </a:r>
            <a:endParaRPr lang="en-US" dirty="0"/>
          </a:p>
        </p:txBody>
      </p:sp>
      <p:sp>
        <p:nvSpPr>
          <p:cNvPr id="3" name="Content Placeholder 2"/>
          <p:cNvSpPr>
            <a:spLocks noGrp="1"/>
          </p:cNvSpPr>
          <p:nvPr>
            <p:ph idx="1"/>
          </p:nvPr>
        </p:nvSpPr>
        <p:spPr>
          <a:xfrm>
            <a:off x="914400" y="1205541"/>
            <a:ext cx="7313613" cy="5115936"/>
          </a:xfrm>
        </p:spPr>
        <p:txBody>
          <a:bodyPr>
            <a:normAutofit/>
          </a:bodyPr>
          <a:lstStyle/>
          <a:p>
            <a:pPr marL="0" indent="0">
              <a:buNone/>
            </a:pPr>
            <a:endParaRPr lang="en-US" dirty="0" smtClean="0"/>
          </a:p>
          <a:p>
            <a:pPr>
              <a:buFont typeface="Wingdings" charset="2"/>
              <a:buChar char="q"/>
            </a:pPr>
            <a:r>
              <a:rPr lang="en-US" dirty="0"/>
              <a:t>In what ways </a:t>
            </a:r>
            <a:r>
              <a:rPr lang="en-US" dirty="0" smtClean="0"/>
              <a:t>could </a:t>
            </a:r>
            <a:r>
              <a:rPr lang="en-US" dirty="0"/>
              <a:t>the executive order </a:t>
            </a:r>
            <a:r>
              <a:rPr lang="en-US" dirty="0" smtClean="0"/>
              <a:t>be in violation of the Fifth </a:t>
            </a:r>
            <a:r>
              <a:rPr lang="en-US" dirty="0"/>
              <a:t>A</a:t>
            </a:r>
            <a:r>
              <a:rPr lang="en-US" dirty="0" smtClean="0"/>
              <a:t>mendment?  Explain.</a:t>
            </a:r>
            <a:endParaRPr lang="en-US" dirty="0"/>
          </a:p>
          <a:p>
            <a:pPr>
              <a:buFont typeface="Wingdings" charset="2"/>
              <a:buChar char="q"/>
            </a:pPr>
            <a:endParaRPr lang="en-US" dirty="0" smtClean="0"/>
          </a:p>
          <a:p>
            <a:pPr>
              <a:buFont typeface="Wingdings" charset="2"/>
              <a:buChar char="q"/>
            </a:pPr>
            <a:r>
              <a:rPr lang="en-US" dirty="0"/>
              <a:t>In what ways does the </a:t>
            </a:r>
            <a:r>
              <a:rPr lang="en-US" dirty="0" smtClean="0"/>
              <a:t>Fifth </a:t>
            </a:r>
            <a:r>
              <a:rPr lang="en-US" dirty="0"/>
              <a:t>A</a:t>
            </a:r>
            <a:r>
              <a:rPr lang="en-US" dirty="0" smtClean="0"/>
              <a:t>mendment </a:t>
            </a:r>
            <a:r>
              <a:rPr lang="en-US" dirty="0"/>
              <a:t>support the </a:t>
            </a:r>
            <a:r>
              <a:rPr lang="en-US" dirty="0" smtClean="0"/>
              <a:t>executive order?  Explain.</a:t>
            </a:r>
            <a:endParaRPr lang="en-US" dirty="0"/>
          </a:p>
          <a:p>
            <a:endParaRPr lang="en-US" dirty="0"/>
          </a:p>
        </p:txBody>
      </p:sp>
      <p:pic>
        <p:nvPicPr>
          <p:cNvPr id="4" name="Picture 3"/>
          <p:cNvPicPr>
            <a:picLocks noChangeAspect="1"/>
          </p:cNvPicPr>
          <p:nvPr/>
        </p:nvPicPr>
        <p:blipFill>
          <a:blip r:embed="rId3"/>
          <a:stretch>
            <a:fillRect/>
          </a:stretch>
        </p:blipFill>
        <p:spPr>
          <a:xfrm>
            <a:off x="7722492" y="779429"/>
            <a:ext cx="1060077" cy="1060077"/>
          </a:xfrm>
          <a:prstGeom prst="rect">
            <a:avLst/>
          </a:prstGeom>
        </p:spPr>
      </p:pic>
    </p:spTree>
    <p:extLst>
      <p:ext uri="{BB962C8B-B14F-4D97-AF65-F5344CB8AC3E}">
        <p14:creationId xmlns:p14="http://schemas.microsoft.com/office/powerpoint/2010/main" val="2663394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350868"/>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t>So… what </a:t>
            </a:r>
            <a:r>
              <a:rPr lang="en-US" b="1" i="1" dirty="0" smtClean="0"/>
              <a:t>is the </a:t>
            </a:r>
            <a:r>
              <a:rPr lang="en-US" b="1" dirty="0" smtClean="0"/>
              <a:t>argument </a:t>
            </a:r>
            <a:br>
              <a:rPr lang="en-US" b="1" dirty="0" smtClean="0"/>
            </a:br>
            <a:r>
              <a:rPr lang="en-US" b="1" dirty="0" smtClean="0"/>
              <a:t>in this case?</a:t>
            </a:r>
            <a:endParaRPr lang="en-US" b="1" dirty="0"/>
          </a:p>
        </p:txBody>
      </p:sp>
      <p:sp>
        <p:nvSpPr>
          <p:cNvPr id="3" name="Content Placeholder 2"/>
          <p:cNvSpPr>
            <a:spLocks noGrp="1"/>
          </p:cNvSpPr>
          <p:nvPr>
            <p:ph idx="1"/>
          </p:nvPr>
        </p:nvSpPr>
        <p:spPr>
          <a:xfrm>
            <a:off x="914400" y="2219086"/>
            <a:ext cx="7313613" cy="3883403"/>
          </a:xfrm>
        </p:spPr>
        <p:txBody>
          <a:bodyPr/>
          <a:lstStyle/>
          <a:p>
            <a:r>
              <a:rPr lang="en-US" dirty="0" smtClean="0"/>
              <a:t>What would </a:t>
            </a:r>
            <a:r>
              <a:rPr lang="en-US" dirty="0" err="1" smtClean="0"/>
              <a:t>Korematsu’s</a:t>
            </a:r>
            <a:r>
              <a:rPr lang="en-US" dirty="0" smtClean="0"/>
              <a:t> lawyers argue based on the Fifth </a:t>
            </a:r>
            <a:r>
              <a:rPr lang="en-US" dirty="0"/>
              <a:t>A</a:t>
            </a:r>
            <a:r>
              <a:rPr lang="en-US" dirty="0" smtClean="0"/>
              <a:t>mendment?</a:t>
            </a:r>
          </a:p>
          <a:p>
            <a:endParaRPr lang="en-US" dirty="0"/>
          </a:p>
          <a:p>
            <a:endParaRPr lang="en-US" dirty="0" smtClean="0"/>
          </a:p>
          <a:p>
            <a:r>
              <a:rPr lang="en-US" dirty="0" smtClean="0"/>
              <a:t>What would the government lawyers argue based on the Fifth </a:t>
            </a:r>
            <a:r>
              <a:rPr lang="en-US" dirty="0"/>
              <a:t>A</a:t>
            </a:r>
            <a:r>
              <a:rPr lang="en-US" dirty="0" smtClean="0"/>
              <a:t>mendment?</a:t>
            </a:r>
            <a:endParaRPr lang="en-US" dirty="0"/>
          </a:p>
        </p:txBody>
      </p:sp>
    </p:spTree>
    <p:extLst>
      <p:ext uri="{BB962C8B-B14F-4D97-AF65-F5344CB8AC3E}">
        <p14:creationId xmlns:p14="http://schemas.microsoft.com/office/powerpoint/2010/main" val="19530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9650"/>
            <a:ext cx="7313613" cy="868362"/>
          </a:xfrm>
        </p:spPr>
        <p:style>
          <a:lnRef idx="1">
            <a:schemeClr val="accent1"/>
          </a:lnRef>
          <a:fillRef idx="3">
            <a:schemeClr val="accent1"/>
          </a:fillRef>
          <a:effectRef idx="2">
            <a:schemeClr val="accent1"/>
          </a:effectRef>
          <a:fontRef idx="minor">
            <a:schemeClr val="lt1"/>
          </a:fontRef>
        </p:style>
        <p:txBody>
          <a:bodyPr/>
          <a:lstStyle/>
          <a:p>
            <a:r>
              <a:rPr lang="en-US" dirty="0" smtClean="0"/>
              <a:t>Let’s Write an Argument</a:t>
            </a:r>
            <a:endParaRPr lang="en-US" dirty="0"/>
          </a:p>
        </p:txBody>
      </p:sp>
      <p:sp>
        <p:nvSpPr>
          <p:cNvPr id="3" name="Content Placeholder 2"/>
          <p:cNvSpPr>
            <a:spLocks noGrp="1"/>
          </p:cNvSpPr>
          <p:nvPr>
            <p:ph idx="1"/>
          </p:nvPr>
        </p:nvSpPr>
        <p:spPr>
          <a:xfrm>
            <a:off x="914400" y="1970899"/>
            <a:ext cx="7313613" cy="4686361"/>
          </a:xfrm>
        </p:spPr>
        <p:txBody>
          <a:bodyPr/>
          <a:lstStyle/>
          <a:p>
            <a:pPr>
              <a:buFont typeface="Wingdings" charset="2"/>
              <a:buChar char="Ø"/>
            </a:pPr>
            <a:r>
              <a:rPr lang="en-US" b="1" dirty="0" smtClean="0"/>
              <a:t>Paragraph 1:  </a:t>
            </a:r>
            <a:r>
              <a:rPr lang="en-US" dirty="0" smtClean="0"/>
              <a:t>Hook, thesis statement, background information, list of all arguments to be presented, transition sentence.</a:t>
            </a:r>
          </a:p>
          <a:p>
            <a:pPr>
              <a:buFont typeface="Wingdings" charset="2"/>
              <a:buChar char="Ø"/>
            </a:pPr>
            <a:r>
              <a:rPr lang="en-US" b="1" dirty="0" smtClean="0"/>
              <a:t>Paragraph 2</a:t>
            </a:r>
            <a:r>
              <a:rPr lang="en-US" dirty="0" smtClean="0"/>
              <a:t>:  States first argument in more detail.  Recognize the counter claim, and be sure to give evidence (especially as related to the law), transition to next paragraph.</a:t>
            </a:r>
          </a:p>
          <a:p>
            <a:pPr>
              <a:buFont typeface="Wingdings" charset="2"/>
              <a:buChar char="Ø"/>
            </a:pPr>
            <a:r>
              <a:rPr lang="en-US" b="1" dirty="0" smtClean="0"/>
              <a:t>Paragraph 3 and 4</a:t>
            </a:r>
            <a:r>
              <a:rPr lang="en-US" dirty="0"/>
              <a:t>:</a:t>
            </a:r>
            <a:r>
              <a:rPr lang="en-US" dirty="0" smtClean="0"/>
              <a:t> follow the above…the third argument, which is the strongest</a:t>
            </a:r>
          </a:p>
        </p:txBody>
      </p:sp>
    </p:spTree>
    <p:extLst>
      <p:ext uri="{BB962C8B-B14F-4D97-AF65-F5344CB8AC3E}">
        <p14:creationId xmlns:p14="http://schemas.microsoft.com/office/powerpoint/2010/main" val="327046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Argument</a:t>
            </a:r>
            <a:endParaRPr lang="en-US" dirty="0"/>
          </a:p>
        </p:txBody>
      </p:sp>
      <p:sp>
        <p:nvSpPr>
          <p:cNvPr id="3" name="Content Placeholder 2"/>
          <p:cNvSpPr>
            <a:spLocks noGrp="1"/>
          </p:cNvSpPr>
          <p:nvPr>
            <p:ph idx="1"/>
          </p:nvPr>
        </p:nvSpPr>
        <p:spPr/>
        <p:txBody>
          <a:bodyPr/>
          <a:lstStyle/>
          <a:p>
            <a:pPr>
              <a:buFont typeface="Wingdings" charset="2"/>
              <a:buChar char="Ø"/>
            </a:pPr>
            <a:r>
              <a:rPr lang="en-US" b="1" dirty="0" smtClean="0"/>
              <a:t>Paragraph 5</a:t>
            </a:r>
            <a:r>
              <a:rPr lang="en-US" dirty="0" smtClean="0"/>
              <a:t>:  Build Momentum and Energy</a:t>
            </a:r>
          </a:p>
          <a:p>
            <a:pPr>
              <a:buFont typeface="Wingdings" charset="2"/>
              <a:buChar char="Ø"/>
            </a:pPr>
            <a:r>
              <a:rPr lang="en-US" b="1" dirty="0" smtClean="0"/>
              <a:t>Topic Sentence</a:t>
            </a:r>
            <a:r>
              <a:rPr lang="en-US" dirty="0" smtClean="0"/>
              <a:t>, reminder of thesis!</a:t>
            </a:r>
          </a:p>
          <a:p>
            <a:pPr>
              <a:buFont typeface="Wingdings" charset="2"/>
              <a:buChar char="Ø"/>
            </a:pPr>
            <a:r>
              <a:rPr lang="en-US" b="1" dirty="0" smtClean="0"/>
              <a:t>Help</a:t>
            </a:r>
            <a:r>
              <a:rPr lang="en-US" dirty="0" smtClean="0"/>
              <a:t> reader to see why he/she should care</a:t>
            </a:r>
          </a:p>
          <a:p>
            <a:pPr>
              <a:buFont typeface="Wingdings" charset="2"/>
              <a:buChar char="Ø"/>
            </a:pPr>
            <a:r>
              <a:rPr lang="en-US" b="1" dirty="0" smtClean="0"/>
              <a:t>Push </a:t>
            </a:r>
            <a:r>
              <a:rPr lang="en-US" dirty="0" smtClean="0"/>
              <a:t>to make the reader want to take action to 	support your thesis</a:t>
            </a:r>
          </a:p>
          <a:p>
            <a:pPr>
              <a:buFont typeface="Wingdings" charset="2"/>
              <a:buChar char="Ø"/>
            </a:pPr>
            <a:r>
              <a:rPr lang="en-US" b="1" dirty="0" smtClean="0"/>
              <a:t>Close </a:t>
            </a:r>
            <a:r>
              <a:rPr lang="en-US" dirty="0" smtClean="0"/>
              <a:t>with an inspirational message</a:t>
            </a:r>
            <a:endParaRPr lang="en-US" b="1" dirty="0"/>
          </a:p>
        </p:txBody>
      </p:sp>
    </p:spTree>
    <p:extLst>
      <p:ext uri="{BB962C8B-B14F-4D97-AF65-F5344CB8AC3E}">
        <p14:creationId xmlns:p14="http://schemas.microsoft.com/office/powerpoint/2010/main" val="2034463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20517"/>
            <a:ext cx="7567203" cy="4949148"/>
          </a:xfrm>
        </p:spPr>
        <p:txBody>
          <a:bodyPr>
            <a:normAutofit fontScale="92500" lnSpcReduction="10000"/>
          </a:bodyPr>
          <a:lstStyle/>
          <a:p>
            <a:pPr>
              <a:buFont typeface="Wingdings" charset="2"/>
              <a:buChar char="Ø"/>
            </a:pPr>
            <a:r>
              <a:rPr lang="en-US" sz="2600" b="1" dirty="0"/>
              <a:t>Paragraph 5:  </a:t>
            </a:r>
            <a:r>
              <a:rPr lang="en-US" sz="2600" dirty="0"/>
              <a:t>Topic, convince reader why he/she should care…Push reader to action for support of </a:t>
            </a:r>
            <a:r>
              <a:rPr lang="en-US" sz="2600" dirty="0" smtClean="0"/>
              <a:t>thesis!</a:t>
            </a:r>
          </a:p>
          <a:p>
            <a:pPr>
              <a:buFont typeface="Wingdings" charset="2"/>
              <a:buChar char="Ø"/>
            </a:pPr>
            <a:endParaRPr lang="en-US" sz="2600" dirty="0" smtClean="0"/>
          </a:p>
          <a:p>
            <a:pPr marL="0" indent="0" algn="ctr">
              <a:buNone/>
            </a:pPr>
            <a:r>
              <a:rPr lang="en-US" sz="2600" dirty="0"/>
              <a:t>	</a:t>
            </a:r>
            <a:r>
              <a:rPr lang="en-US" sz="2600" b="1" dirty="0" smtClean="0"/>
              <a:t>Others will be swayed by your argument when you have a closing inspirational message!</a:t>
            </a:r>
          </a:p>
          <a:p>
            <a:pPr algn="ctr"/>
            <a:endParaRPr lang="en-US" sz="2600" dirty="0"/>
          </a:p>
          <a:p>
            <a:pPr marL="0" indent="0">
              <a:buNone/>
            </a:pPr>
            <a:endParaRPr lang="en-US" dirty="0"/>
          </a:p>
          <a:p>
            <a:r>
              <a:rPr lang="en-US" sz="2200" b="1" dirty="0"/>
              <a:t>Note:  Use effective linking words</a:t>
            </a:r>
            <a:r>
              <a:rPr lang="en-US" sz="2200" dirty="0"/>
              <a:t>: </a:t>
            </a:r>
            <a:r>
              <a:rPr lang="en-US" sz="2200" i="1" dirty="0"/>
              <a:t>for instance, in order to, in addition, specifically, this is important because, this shows that, this proves that, this has shown me that, this made me realize, in contrast, especially, another, for example, also, more, but, and, because</a:t>
            </a:r>
            <a:endParaRPr lang="en-US" sz="2200" dirty="0"/>
          </a:p>
          <a:p>
            <a:endParaRPr lang="en-US" sz="2200" dirty="0"/>
          </a:p>
        </p:txBody>
      </p:sp>
      <p:sp>
        <p:nvSpPr>
          <p:cNvPr id="4"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Argument</a:t>
            </a:r>
            <a:endParaRPr lang="en-US" dirty="0"/>
          </a:p>
        </p:txBody>
      </p:sp>
    </p:spTree>
    <p:extLst>
      <p:ext uri="{BB962C8B-B14F-4D97-AF65-F5344CB8AC3E}">
        <p14:creationId xmlns:p14="http://schemas.microsoft.com/office/powerpoint/2010/main" val="585493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Historical Arguments</a:t>
            </a:r>
            <a:endParaRPr lang="en-US" dirty="0"/>
          </a:p>
        </p:txBody>
      </p:sp>
      <p:sp>
        <p:nvSpPr>
          <p:cNvPr id="3" name="Content Placeholder 2"/>
          <p:cNvSpPr>
            <a:spLocks noGrp="1"/>
          </p:cNvSpPr>
          <p:nvPr>
            <p:ph idx="1"/>
          </p:nvPr>
        </p:nvSpPr>
        <p:spPr>
          <a:xfrm>
            <a:off x="914400" y="1735137"/>
            <a:ext cx="7313613" cy="4790729"/>
          </a:xfrm>
        </p:spPr>
        <p:txBody>
          <a:bodyPr>
            <a:normAutofit/>
          </a:bodyPr>
          <a:lstStyle/>
          <a:p>
            <a:pPr marL="0" indent="0">
              <a:buNone/>
            </a:pPr>
            <a:r>
              <a:rPr lang="en-US" sz="3600" dirty="0" smtClean="0"/>
              <a:t>Remember!  This is 1944, before the case was actually heard before the United States Supreme Court….</a:t>
            </a:r>
          </a:p>
          <a:p>
            <a:pPr marL="0" indent="0">
              <a:buNone/>
            </a:pPr>
            <a:endParaRPr lang="en-US" sz="3600" dirty="0"/>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11" y="3985866"/>
            <a:ext cx="3355689" cy="2302365"/>
          </a:xfrm>
          <a:prstGeom prst="rect">
            <a:avLst/>
          </a:prstGeom>
        </p:spPr>
      </p:pic>
      <p:pic>
        <p:nvPicPr>
          <p:cNvPr id="5" name="Picture 4"/>
          <p:cNvPicPr>
            <a:picLocks noChangeAspect="1"/>
          </p:cNvPicPr>
          <p:nvPr/>
        </p:nvPicPr>
        <p:blipFill>
          <a:blip r:embed="rId4"/>
          <a:stretch>
            <a:fillRect/>
          </a:stretch>
        </p:blipFill>
        <p:spPr>
          <a:xfrm>
            <a:off x="4839657" y="4014931"/>
            <a:ext cx="3388356" cy="2273300"/>
          </a:xfrm>
          <a:prstGeom prst="rect">
            <a:avLst/>
          </a:prstGeom>
        </p:spPr>
      </p:pic>
    </p:spTree>
    <p:extLst>
      <p:ext uri="{BB962C8B-B14F-4D97-AF65-F5344CB8AC3E}">
        <p14:creationId xmlns:p14="http://schemas.microsoft.com/office/powerpoint/2010/main" val="193575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1985"/>
            <a:ext cx="7313613" cy="1357731"/>
          </a:xfrm>
        </p:spPr>
        <p:txBody>
          <a:bodyPr/>
          <a:lstStyle/>
          <a:p>
            <a:r>
              <a:rPr lang="en-US" dirty="0" smtClean="0"/>
              <a:t>What Happened in the  </a:t>
            </a:r>
            <a:br>
              <a:rPr lang="en-US" dirty="0" smtClean="0"/>
            </a:br>
            <a:r>
              <a:rPr lang="en-US" dirty="0" smtClean="0"/>
              <a:t>Fred </a:t>
            </a:r>
            <a:r>
              <a:rPr lang="en-US" dirty="0" err="1" smtClean="0"/>
              <a:t>Korematsu</a:t>
            </a:r>
            <a:r>
              <a:rPr lang="en-US" dirty="0" smtClean="0"/>
              <a:t> Case?</a:t>
            </a:r>
            <a:endParaRPr lang="en-US" dirty="0"/>
          </a:p>
        </p:txBody>
      </p:sp>
      <p:pic>
        <p:nvPicPr>
          <p:cNvPr id="4" name="Content Placeholder 3"/>
          <p:cNvPicPr>
            <a:picLocks noGrp="1" noChangeAspect="1"/>
          </p:cNvPicPr>
          <p:nvPr>
            <p:ph idx="1"/>
          </p:nvPr>
        </p:nvPicPr>
        <p:blipFill>
          <a:blip r:embed="rId3"/>
          <a:srcRect t="8330" b="8330"/>
          <a:stretch>
            <a:fillRect/>
          </a:stretch>
        </p:blipFill>
        <p:spPr>
          <a:xfrm>
            <a:off x="914400" y="2289909"/>
            <a:ext cx="7313613" cy="4056062"/>
          </a:xfrm>
        </p:spPr>
      </p:pic>
    </p:spTree>
    <p:extLst>
      <p:ext uri="{BB962C8B-B14F-4D97-AF65-F5344CB8AC3E}">
        <p14:creationId xmlns:p14="http://schemas.microsoft.com/office/powerpoint/2010/main" val="52795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of Pearl Harbor Bombing</a:t>
            </a:r>
            <a:endParaRPr lang="en-US" dirty="0"/>
          </a:p>
        </p:txBody>
      </p:sp>
      <p:sp>
        <p:nvSpPr>
          <p:cNvPr id="3" name="Content Placeholder 2"/>
          <p:cNvSpPr>
            <a:spLocks noGrp="1"/>
          </p:cNvSpPr>
          <p:nvPr>
            <p:ph idx="1"/>
          </p:nvPr>
        </p:nvSpPr>
        <p:spPr/>
        <p:txBody>
          <a:bodyPr/>
          <a:lstStyle/>
          <a:p>
            <a:endParaRPr lang="en-US" dirty="0">
              <a:latin typeface="Times New Roman"/>
              <a:ea typeface="Times New Roman"/>
            </a:endParaRPr>
          </a:p>
        </p:txBody>
      </p:sp>
    </p:spTree>
    <p:extLst>
      <p:ext uri="{BB962C8B-B14F-4D97-AF65-F5344CB8AC3E}">
        <p14:creationId xmlns:p14="http://schemas.microsoft.com/office/powerpoint/2010/main" val="338728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1185"/>
            <a:ext cx="7313613" cy="1474524"/>
          </a:xfrm>
        </p:spPr>
        <p:style>
          <a:lnRef idx="3">
            <a:schemeClr val="lt1"/>
          </a:lnRef>
          <a:fillRef idx="1">
            <a:schemeClr val="accent2"/>
          </a:fillRef>
          <a:effectRef idx="1">
            <a:schemeClr val="accent2"/>
          </a:effectRef>
          <a:fontRef idx="minor">
            <a:schemeClr val="lt1"/>
          </a:fontRef>
        </p:style>
        <p:txBody>
          <a:bodyPr/>
          <a:lstStyle/>
          <a:p>
            <a:r>
              <a:rPr lang="en-US" dirty="0" smtClean="0"/>
              <a:t>U.S. Landmark Decision</a:t>
            </a:r>
            <a:br>
              <a:rPr lang="en-US" dirty="0" smtClean="0"/>
            </a:br>
            <a:r>
              <a:rPr lang="en-US" dirty="0" err="1" smtClean="0"/>
              <a:t>Korematsu</a:t>
            </a:r>
            <a:r>
              <a:rPr lang="en-US" dirty="0" smtClean="0"/>
              <a:t> v U.S. Government</a:t>
            </a:r>
            <a:endParaRPr lang="en-US" dirty="0"/>
          </a:p>
        </p:txBody>
      </p:sp>
      <p:sp>
        <p:nvSpPr>
          <p:cNvPr id="3" name="Content Placeholder 2"/>
          <p:cNvSpPr>
            <a:spLocks noGrp="1"/>
          </p:cNvSpPr>
          <p:nvPr>
            <p:ph idx="1"/>
          </p:nvPr>
        </p:nvSpPr>
        <p:spPr>
          <a:xfrm>
            <a:off x="914400" y="2102292"/>
            <a:ext cx="7313613" cy="3688907"/>
          </a:xfrm>
        </p:spPr>
        <p:style>
          <a:lnRef idx="0">
            <a:schemeClr val="accent4"/>
          </a:lnRef>
          <a:fillRef idx="3">
            <a:schemeClr val="accent4"/>
          </a:fillRef>
          <a:effectRef idx="3">
            <a:schemeClr val="accent4"/>
          </a:effectRef>
          <a:fontRef idx="minor">
            <a:schemeClr val="lt1"/>
          </a:fontRef>
        </p:style>
        <p:txBody>
          <a:bodyPr/>
          <a:lstStyle/>
          <a:p>
            <a:pPr marL="0" indent="0">
              <a:buNone/>
            </a:pPr>
            <a:r>
              <a:rPr lang="en-US" dirty="0" smtClean="0"/>
              <a:t>Internment of the Japanese:</a:t>
            </a:r>
          </a:p>
          <a:p>
            <a:pPr>
              <a:buFont typeface="Wingdings" charset="2"/>
              <a:buChar char="q"/>
            </a:pPr>
            <a:r>
              <a:rPr lang="en-US" dirty="0" smtClean="0"/>
              <a:t>Not caused by racism</a:t>
            </a:r>
          </a:p>
          <a:p>
            <a:pPr>
              <a:buFont typeface="Wingdings" charset="2"/>
              <a:buChar char="q"/>
            </a:pPr>
            <a:r>
              <a:rPr lang="en-US" dirty="0" smtClean="0"/>
              <a:t>Was justified by the Army’s claims of espionage, sabotage and Japanese American’s being prone to disloyalty</a:t>
            </a:r>
          </a:p>
          <a:p>
            <a:pPr>
              <a:buFont typeface="Wingdings" charset="2"/>
              <a:buChar char="q"/>
            </a:pPr>
            <a:r>
              <a:rPr lang="en-US" dirty="0" smtClean="0"/>
              <a:t>Military necessity</a:t>
            </a:r>
          </a:p>
        </p:txBody>
      </p:sp>
    </p:spTree>
    <p:extLst>
      <p:ext uri="{BB962C8B-B14F-4D97-AF65-F5344CB8AC3E}">
        <p14:creationId xmlns:p14="http://schemas.microsoft.com/office/powerpoint/2010/main" val="3511209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Justice Robert Jackson</a:t>
            </a:r>
            <a:endParaRPr lang="en-US" dirty="0"/>
          </a:p>
        </p:txBody>
      </p:sp>
      <p:sp>
        <p:nvSpPr>
          <p:cNvPr id="3" name="Content Placeholder 2"/>
          <p:cNvSpPr>
            <a:spLocks noGrp="1"/>
          </p:cNvSpPr>
          <p:nvPr>
            <p:ph idx="1"/>
          </p:nvPr>
        </p:nvSpPr>
        <p:spPr>
          <a:xfrm>
            <a:off x="613128" y="1735137"/>
            <a:ext cx="7897671" cy="4586339"/>
          </a:xfrm>
        </p:spPr>
        <p:txBody>
          <a:bodyPr/>
          <a:lstStyle/>
          <a:p>
            <a:r>
              <a:rPr lang="en-US" dirty="0" smtClean="0"/>
              <a:t>One of 3 who disagreed:</a:t>
            </a:r>
          </a:p>
          <a:p>
            <a:endParaRPr lang="en-US" dirty="0"/>
          </a:p>
          <a:p>
            <a:pPr marL="457200" lvl="1" indent="0">
              <a:buNone/>
            </a:pPr>
            <a:r>
              <a:rPr lang="en-US" sz="2800" b="1" dirty="0" smtClean="0"/>
              <a:t>LACK OF EVIDENCE!!!</a:t>
            </a:r>
          </a:p>
          <a:p>
            <a:pPr lvl="1"/>
            <a:endParaRPr lang="en-US" b="1" dirty="0" smtClean="0"/>
          </a:p>
          <a:p>
            <a:pPr marL="457200" lvl="1" indent="0">
              <a:buNone/>
            </a:pPr>
            <a:endParaRPr lang="en-US" b="1" dirty="0" smtClean="0"/>
          </a:p>
          <a:p>
            <a:pPr marL="457200" lvl="1" indent="0">
              <a:buNone/>
            </a:pPr>
            <a:endParaRPr lang="en-US" b="1" dirty="0"/>
          </a:p>
          <a:p>
            <a:pPr marL="457200" lvl="1" indent="0">
              <a:buNone/>
            </a:pPr>
            <a:endParaRPr lang="en-US" sz="2800" b="1" dirty="0" smtClean="0"/>
          </a:p>
          <a:p>
            <a:pPr marL="457200" lvl="1" indent="0">
              <a:buNone/>
            </a:pPr>
            <a:r>
              <a:rPr lang="en-US" sz="2800" b="1" dirty="0" smtClean="0"/>
              <a:t>“….the court for all time has validated the principle of racial discrimination…”</a:t>
            </a:r>
            <a:endParaRPr lang="en-US" sz="2800" b="1" dirty="0"/>
          </a:p>
        </p:txBody>
      </p:sp>
      <p:pic>
        <p:nvPicPr>
          <p:cNvPr id="5" name="Picture 4" descr="justice-robert-jack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186" y="1735137"/>
            <a:ext cx="2642289" cy="2965823"/>
          </a:xfrm>
          <a:prstGeom prst="rect">
            <a:avLst/>
          </a:prstGeom>
        </p:spPr>
      </p:pic>
    </p:spTree>
    <p:extLst>
      <p:ext uri="{BB962C8B-B14F-4D97-AF65-F5344CB8AC3E}">
        <p14:creationId xmlns:p14="http://schemas.microsoft.com/office/powerpoint/2010/main" val="408188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08" y="503237"/>
            <a:ext cx="7439706" cy="12048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4000" b="1" dirty="0" smtClean="0"/>
              <a:t>Re-opening of </a:t>
            </a:r>
            <a:r>
              <a:rPr lang="en-US" sz="4000" b="1" dirty="0" err="1" smtClean="0"/>
              <a:t>Korematsu’s</a:t>
            </a:r>
            <a:r>
              <a:rPr lang="en-US" sz="4000" b="1" dirty="0" smtClean="0"/>
              <a:t> Supreme Court Case in 1980!</a:t>
            </a:r>
            <a:endParaRPr lang="en-US" sz="4000" b="1" dirty="0"/>
          </a:p>
        </p:txBody>
      </p:sp>
      <p:sp>
        <p:nvSpPr>
          <p:cNvPr id="3" name="Content Placeholder 2"/>
          <p:cNvSpPr>
            <a:spLocks noGrp="1"/>
          </p:cNvSpPr>
          <p:nvPr>
            <p:ph idx="1"/>
          </p:nvPr>
        </p:nvSpPr>
        <p:spPr>
          <a:xfrm>
            <a:off x="914400" y="2073093"/>
            <a:ext cx="7313613" cy="4175387"/>
          </a:xfrm>
        </p:spPr>
        <p:txBody>
          <a:bodyPr/>
          <a:lstStyle/>
          <a:p>
            <a:pPr marL="0" indent="0">
              <a:buNone/>
            </a:pPr>
            <a:r>
              <a:rPr lang="en-US" b="1" dirty="0" smtClean="0"/>
              <a:t>1980: President Jimmy Carter:</a:t>
            </a:r>
          </a:p>
          <a:p>
            <a:pPr marL="0" indent="0">
              <a:buNone/>
            </a:pPr>
            <a:endParaRPr lang="en-US" b="1" dirty="0" smtClean="0"/>
          </a:p>
          <a:p>
            <a:pPr marL="0" indent="0">
              <a:buNone/>
            </a:pPr>
            <a:r>
              <a:rPr lang="en-US" dirty="0" smtClean="0"/>
              <a:t>These camps occurred because of “…race, prejudice, war hysteria, and a failure of political leadership.”</a:t>
            </a:r>
          </a:p>
          <a:p>
            <a:pPr marL="0" indent="0">
              <a:buNone/>
            </a:pPr>
            <a:endParaRPr lang="en-US" dirty="0"/>
          </a:p>
          <a:p>
            <a:pPr marL="0" indent="0">
              <a:buNone/>
            </a:pPr>
            <a:r>
              <a:rPr lang="en-US" dirty="0" smtClean="0"/>
              <a:t>Government misconduct!</a:t>
            </a:r>
            <a:endParaRPr lang="en-US" dirty="0"/>
          </a:p>
          <a:p>
            <a:pPr marL="0" indent="0">
              <a:buNone/>
            </a:pPr>
            <a:r>
              <a:rPr lang="en-US" dirty="0" smtClean="0"/>
              <a:t>	</a:t>
            </a:r>
          </a:p>
          <a:p>
            <a:pPr marL="457200" lvl="1" indent="0">
              <a:buNone/>
            </a:pPr>
            <a:endParaRPr lang="en-US"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509" y="4233608"/>
            <a:ext cx="2885504" cy="2161343"/>
          </a:xfrm>
          <a:prstGeom prst="rect">
            <a:avLst/>
          </a:prstGeom>
        </p:spPr>
      </p:pic>
    </p:spTree>
    <p:extLst>
      <p:ext uri="{BB962C8B-B14F-4D97-AF65-F5344CB8AC3E}">
        <p14:creationId xmlns:p14="http://schemas.microsoft.com/office/powerpoint/2010/main" val="3922324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55" y="350382"/>
            <a:ext cx="8233431" cy="1021218"/>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4000" dirty="0" smtClean="0"/>
              <a:t>Back to Court! Conviction Overturned</a:t>
            </a:r>
            <a:endParaRPr lang="en-US" sz="4000" dirty="0"/>
          </a:p>
        </p:txBody>
      </p:sp>
      <p:pic>
        <p:nvPicPr>
          <p:cNvPr id="10" name="Content Placeholder 9"/>
          <p:cNvPicPr>
            <a:picLocks noGrp="1" noChangeAspect="1"/>
          </p:cNvPicPr>
          <p:nvPr>
            <p:ph idx="1"/>
          </p:nvPr>
        </p:nvPicPr>
        <p:blipFill>
          <a:blip r:embed="rId3"/>
          <a:srcRect t="8178" b="8178"/>
          <a:stretch>
            <a:fillRect/>
          </a:stretch>
        </p:blipFill>
        <p:spPr>
          <a:xfrm>
            <a:off x="1956170" y="4759357"/>
            <a:ext cx="4832032" cy="1952650"/>
          </a:xfrm>
        </p:spPr>
      </p:pic>
      <p:sp>
        <p:nvSpPr>
          <p:cNvPr id="13" name="TextBox 12"/>
          <p:cNvSpPr txBox="1"/>
          <p:nvPr/>
        </p:nvSpPr>
        <p:spPr>
          <a:xfrm>
            <a:off x="379555" y="1849755"/>
            <a:ext cx="8554595" cy="2677656"/>
          </a:xfrm>
          <a:prstGeom prst="rect">
            <a:avLst/>
          </a:prstGeom>
          <a:noFill/>
        </p:spPr>
        <p:txBody>
          <a:bodyPr wrap="square" rtlCol="0">
            <a:spAutoFit/>
          </a:bodyPr>
          <a:lstStyle/>
          <a:p>
            <a:r>
              <a:rPr lang="en-US" dirty="0" smtClean="0"/>
              <a:t>“</a:t>
            </a:r>
            <a:r>
              <a:rPr lang="en-US" sz="2400" dirty="0" smtClean="0"/>
              <a:t>…being an American citizen was not enough…you have to look like one, otherwise they say you can’t tell a difference between a loyal and a disloyal American…this decision was wrong…</a:t>
            </a:r>
          </a:p>
          <a:p>
            <a:endParaRPr lang="en-US" sz="2400" dirty="0"/>
          </a:p>
          <a:p>
            <a:r>
              <a:rPr lang="en-US" sz="2400" dirty="0" smtClean="0"/>
              <a:t>…I would like to see the government admit that they were wrong and do something about it so this will never happen again to any American citizen of any race, creed, or color…”  </a:t>
            </a:r>
            <a:r>
              <a:rPr lang="en-US" sz="2000" dirty="0" smtClean="0"/>
              <a:t>Fred </a:t>
            </a:r>
            <a:r>
              <a:rPr lang="en-US" sz="2000" dirty="0" err="1" smtClean="0"/>
              <a:t>Korematsu</a:t>
            </a:r>
            <a:endParaRPr lang="en-US" sz="2400" dirty="0"/>
          </a:p>
        </p:txBody>
      </p:sp>
    </p:spTree>
    <p:extLst>
      <p:ext uri="{BB962C8B-B14F-4D97-AF65-F5344CB8AC3E}">
        <p14:creationId xmlns:p14="http://schemas.microsoft.com/office/powerpoint/2010/main" val="2727808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Medal of Freedom</a:t>
            </a:r>
            <a:endParaRPr lang="en-US" dirty="0"/>
          </a:p>
        </p:txBody>
      </p:sp>
      <p:pic>
        <p:nvPicPr>
          <p:cNvPr id="10" name="Content Placeholder 9"/>
          <p:cNvPicPr>
            <a:picLocks noGrp="1" noChangeAspect="1"/>
          </p:cNvPicPr>
          <p:nvPr>
            <p:ph idx="1"/>
          </p:nvPr>
        </p:nvPicPr>
        <p:blipFill rotWithShape="1">
          <a:blip r:embed="rId3"/>
          <a:srcRect l="-13542" r="-13542"/>
          <a:stretch/>
        </p:blipFill>
        <p:spPr>
          <a:xfrm>
            <a:off x="914400" y="1576470"/>
            <a:ext cx="7313613" cy="4608513"/>
          </a:xfrm>
        </p:spPr>
      </p:pic>
    </p:spTree>
    <p:extLst>
      <p:ext uri="{BB962C8B-B14F-4D97-AF65-F5344CB8AC3E}">
        <p14:creationId xmlns:p14="http://schemas.microsoft.com/office/powerpoint/2010/main" val="342837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144" r="-13144"/>
          <a:stretch>
            <a:fillRect/>
          </a:stretch>
        </p:blipFill>
        <p:spPr>
          <a:xfrm>
            <a:off x="812212" y="634631"/>
            <a:ext cx="7313613" cy="5791200"/>
          </a:xfrm>
        </p:spPr>
      </p:pic>
    </p:spTree>
    <p:extLst>
      <p:ext uri="{BB962C8B-B14F-4D97-AF65-F5344CB8AC3E}">
        <p14:creationId xmlns:p14="http://schemas.microsoft.com/office/powerpoint/2010/main" val="3822683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840" r="3840"/>
          <a:stretch>
            <a:fillRect/>
          </a:stretch>
        </p:blipFill>
        <p:spPr>
          <a:xfrm>
            <a:off x="583932" y="926617"/>
            <a:ext cx="8145842" cy="5287962"/>
          </a:xfrm>
        </p:spPr>
      </p:pic>
    </p:spTree>
    <p:extLst>
      <p:ext uri="{BB962C8B-B14F-4D97-AF65-F5344CB8AC3E}">
        <p14:creationId xmlns:p14="http://schemas.microsoft.com/office/powerpoint/2010/main" val="3898640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784" b="3784"/>
          <a:stretch>
            <a:fillRect/>
          </a:stretch>
        </p:blipFill>
        <p:spPr>
          <a:xfrm>
            <a:off x="914400" y="321184"/>
            <a:ext cx="7313613" cy="5722908"/>
          </a:xfrm>
        </p:spPr>
      </p:pic>
    </p:spTree>
    <p:extLst>
      <p:ext uri="{BB962C8B-B14F-4D97-AF65-F5344CB8AC3E}">
        <p14:creationId xmlns:p14="http://schemas.microsoft.com/office/powerpoint/2010/main" val="908203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793"/>
            <a:ext cx="7313613" cy="1474525"/>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Review:</a:t>
            </a:r>
            <a:br>
              <a:rPr lang="en-US" dirty="0" smtClean="0"/>
            </a:br>
            <a:r>
              <a:rPr lang="en-US" dirty="0" smtClean="0"/>
              <a:t>Where did we begin this story?</a:t>
            </a:r>
            <a:endParaRPr lang="en-US" dirty="0"/>
          </a:p>
        </p:txBody>
      </p:sp>
      <p:sp>
        <p:nvSpPr>
          <p:cNvPr id="3" name="Content Placeholder 2"/>
          <p:cNvSpPr>
            <a:spLocks noGrp="1"/>
          </p:cNvSpPr>
          <p:nvPr>
            <p:ph idx="1"/>
          </p:nvPr>
        </p:nvSpPr>
        <p:spPr/>
        <p:txBody>
          <a:bodyPr>
            <a:normAutofit/>
          </a:bodyPr>
          <a:lstStyle/>
          <a:p>
            <a:r>
              <a:rPr lang="en-US" sz="2800" b="1" dirty="0" smtClean="0"/>
              <a:t>King George</a:t>
            </a:r>
          </a:p>
          <a:p>
            <a:r>
              <a:rPr lang="en-US" sz="2800" b="1" dirty="0" smtClean="0"/>
              <a:t>Colonists</a:t>
            </a:r>
          </a:p>
          <a:p>
            <a:r>
              <a:rPr lang="en-US" sz="2800" b="1" dirty="0" smtClean="0"/>
              <a:t>Constitution</a:t>
            </a:r>
          </a:p>
          <a:p>
            <a:r>
              <a:rPr lang="en-US" sz="2800" b="1" dirty="0" smtClean="0"/>
              <a:t>Bill of Rights</a:t>
            </a:r>
          </a:p>
          <a:p>
            <a:r>
              <a:rPr lang="en-US" sz="2800" b="1" dirty="0" smtClean="0"/>
              <a:t>Republic</a:t>
            </a:r>
            <a:endParaRPr lang="en-US" sz="2800" b="1" dirty="0"/>
          </a:p>
        </p:txBody>
      </p:sp>
    </p:spTree>
    <p:extLst>
      <p:ext uri="{BB962C8B-B14F-4D97-AF65-F5344CB8AC3E}">
        <p14:creationId xmlns:p14="http://schemas.microsoft.com/office/powerpoint/2010/main" val="996896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380066"/>
          </a:xfrm>
        </p:spPr>
        <p:style>
          <a:lnRef idx="2">
            <a:schemeClr val="accent1"/>
          </a:lnRef>
          <a:fillRef idx="1">
            <a:schemeClr val="lt1"/>
          </a:fillRef>
          <a:effectRef idx="0">
            <a:schemeClr val="accent1"/>
          </a:effectRef>
          <a:fontRef idx="minor">
            <a:schemeClr val="dk1"/>
          </a:fontRef>
        </p:style>
        <p:txBody>
          <a:bodyPr/>
          <a:lstStyle/>
          <a:p>
            <a:r>
              <a:rPr lang="en-US" dirty="0" smtClean="0"/>
              <a:t>How does our government system keep things in check?</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8" name="Picture 7"/>
          <p:cNvPicPr>
            <a:picLocks noChangeAspect="1"/>
          </p:cNvPicPr>
          <p:nvPr/>
        </p:nvPicPr>
        <p:blipFill>
          <a:blip r:embed="rId3"/>
          <a:stretch>
            <a:fillRect/>
          </a:stretch>
        </p:blipFill>
        <p:spPr>
          <a:xfrm>
            <a:off x="914400" y="2175289"/>
            <a:ext cx="7173049" cy="4029393"/>
          </a:xfrm>
          <a:prstGeom prst="rect">
            <a:avLst/>
          </a:prstGeom>
        </p:spPr>
      </p:pic>
    </p:spTree>
    <p:extLst>
      <p:ext uri="{BB962C8B-B14F-4D97-AF65-F5344CB8AC3E}">
        <p14:creationId xmlns:p14="http://schemas.microsoft.com/office/powerpoint/2010/main" val="384021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8181"/>
            <a:ext cx="7313613" cy="868362"/>
          </a:xfrm>
        </p:spPr>
        <p:txBody>
          <a:bodyPr/>
          <a:lstStyle/>
          <a:p>
            <a:endParaRPr lang="en-US" sz="3600" b="1" dirty="0"/>
          </a:p>
        </p:txBody>
      </p:sp>
      <p:pic>
        <p:nvPicPr>
          <p:cNvPr id="6" name="Content Placeholder 5"/>
          <p:cNvPicPr>
            <a:picLocks noGrp="1" noChangeAspect="1"/>
          </p:cNvPicPr>
          <p:nvPr>
            <p:ph idx="1"/>
          </p:nvPr>
        </p:nvPicPr>
        <p:blipFill>
          <a:blip r:embed="rId3"/>
          <a:srcRect t="18563" b="18563"/>
          <a:stretch>
            <a:fillRect/>
          </a:stretch>
        </p:blipFill>
        <p:spPr>
          <a:xfrm>
            <a:off x="773113" y="468313"/>
            <a:ext cx="7454900" cy="5873750"/>
          </a:xfrm>
        </p:spPr>
      </p:pic>
    </p:spTree>
    <p:extLst>
      <p:ext uri="{BB962C8B-B14F-4D97-AF65-F5344CB8AC3E}">
        <p14:creationId xmlns:p14="http://schemas.microsoft.com/office/powerpoint/2010/main" val="3062179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Courts</a:t>
            </a:r>
            <a:endParaRPr lang="en-US" dirty="0"/>
          </a:p>
        </p:txBody>
      </p:sp>
      <p:pic>
        <p:nvPicPr>
          <p:cNvPr id="4" name="Content Placeholder 3"/>
          <p:cNvPicPr>
            <a:picLocks noGrp="1" noChangeAspect="1"/>
          </p:cNvPicPr>
          <p:nvPr>
            <p:ph idx="1"/>
          </p:nvPr>
        </p:nvPicPr>
        <p:blipFill>
          <a:blip r:embed="rId2"/>
          <a:srcRect t="13027" b="13027"/>
          <a:stretch>
            <a:fillRect/>
          </a:stretch>
        </p:blipFill>
        <p:spPr>
          <a:xfrm>
            <a:off x="497128" y="1588577"/>
            <a:ext cx="7999073" cy="4436212"/>
          </a:xfrm>
          <a:prstGeom prst="rect">
            <a:avLst/>
          </a:prstGeom>
        </p:spPr>
      </p:pic>
    </p:spTree>
    <p:extLst>
      <p:ext uri="{BB962C8B-B14F-4D97-AF65-F5344CB8AC3E}">
        <p14:creationId xmlns:p14="http://schemas.microsoft.com/office/powerpoint/2010/main" val="2188718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6584"/>
            <a:ext cx="7313613" cy="934353"/>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Lady Justice</a:t>
            </a:r>
            <a:endParaRPr lang="en-US" dirty="0"/>
          </a:p>
        </p:txBody>
      </p:sp>
      <p:pic>
        <p:nvPicPr>
          <p:cNvPr id="6" name="Content Placeholder 5"/>
          <p:cNvPicPr>
            <a:picLocks noGrp="1" noChangeAspect="1"/>
          </p:cNvPicPr>
          <p:nvPr>
            <p:ph idx="1"/>
          </p:nvPr>
        </p:nvPicPr>
        <p:blipFill>
          <a:blip r:embed="rId3"/>
          <a:srcRect l="-112498" r="-112498"/>
          <a:stretch>
            <a:fillRect/>
          </a:stretch>
        </p:blipFill>
        <p:spPr>
          <a:xfrm>
            <a:off x="914400" y="1371601"/>
            <a:ext cx="7313613" cy="5066670"/>
          </a:xfrm>
        </p:spPr>
      </p:pic>
    </p:spTree>
    <p:extLst>
      <p:ext uri="{BB962C8B-B14F-4D97-AF65-F5344CB8AC3E}">
        <p14:creationId xmlns:p14="http://schemas.microsoft.com/office/powerpoint/2010/main" val="137240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srcRect t="16573" b="16573"/>
          <a:stretch>
            <a:fillRect/>
          </a:stretch>
        </p:blipFill>
        <p:spPr>
          <a:xfrm>
            <a:off x="2242697" y="630923"/>
            <a:ext cx="4569572" cy="2534242"/>
          </a:xfrm>
        </p:spPr>
      </p:pic>
      <p:pic>
        <p:nvPicPr>
          <p:cNvPr id="9" name="Picture 8"/>
          <p:cNvPicPr>
            <a:picLocks noChangeAspect="1"/>
          </p:cNvPicPr>
          <p:nvPr/>
        </p:nvPicPr>
        <p:blipFill>
          <a:blip r:embed="rId4"/>
          <a:stretch>
            <a:fillRect/>
          </a:stretch>
        </p:blipFill>
        <p:spPr>
          <a:xfrm>
            <a:off x="1766886" y="3786957"/>
            <a:ext cx="5600118" cy="2520053"/>
          </a:xfrm>
          <a:prstGeom prst="rect">
            <a:avLst/>
          </a:prstGeom>
        </p:spPr>
      </p:pic>
    </p:spTree>
    <p:extLst>
      <p:ext uri="{BB962C8B-B14F-4D97-AF65-F5344CB8AC3E}">
        <p14:creationId xmlns:p14="http://schemas.microsoft.com/office/powerpoint/2010/main" val="393811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Fred </a:t>
            </a:r>
            <a:r>
              <a:rPr lang="en-US" dirty="0" err="1" smtClean="0"/>
              <a:t>Korematsu</a:t>
            </a:r>
            <a:endParaRPr lang="en-US" dirty="0"/>
          </a:p>
        </p:txBody>
      </p:sp>
      <p:sp>
        <p:nvSpPr>
          <p:cNvPr id="3" name="Content Placeholder 2"/>
          <p:cNvSpPr>
            <a:spLocks noGrp="1"/>
          </p:cNvSpPr>
          <p:nvPr>
            <p:ph idx="1"/>
          </p:nvPr>
        </p:nvSpPr>
        <p:spPr>
          <a:xfrm>
            <a:off x="681228" y="1735137"/>
            <a:ext cx="7546786" cy="4673933"/>
          </a:xfrm>
        </p:spPr>
        <p:txBody>
          <a:bodyPr>
            <a:normAutofit lnSpcReduction="10000"/>
          </a:bodyPr>
          <a:lstStyle/>
          <a:p>
            <a:pPr marL="0" indent="0">
              <a:buNone/>
            </a:pPr>
            <a:r>
              <a:rPr lang="en-US" dirty="0" smtClean="0"/>
              <a:t>                          </a:t>
            </a:r>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Refused to go to the camps</a:t>
            </a:r>
          </a:p>
          <a:p>
            <a:pPr lvl="1">
              <a:buFont typeface="Arial"/>
              <a:buChar char="•"/>
            </a:pPr>
            <a:endParaRPr lang="en-US" dirty="0"/>
          </a:p>
          <a:p>
            <a:pPr marL="2625725" lvl="7" indent="0">
              <a:buNone/>
            </a:pPr>
            <a:r>
              <a:rPr lang="en-US" dirty="0" smtClean="0"/>
              <a:t>   </a:t>
            </a:r>
            <a:endParaRPr lang="en-US" dirty="0"/>
          </a:p>
          <a:p>
            <a:pPr marL="0" indent="0">
              <a:buNone/>
            </a:pPr>
            <a:endParaRPr lang="en-US" dirty="0"/>
          </a:p>
          <a:p>
            <a:endParaRPr lang="en-US" dirty="0"/>
          </a:p>
        </p:txBody>
      </p:sp>
      <p:pic>
        <p:nvPicPr>
          <p:cNvPr id="9" name="Picture 8"/>
          <p:cNvPicPr>
            <a:picLocks noChangeAspect="1"/>
          </p:cNvPicPr>
          <p:nvPr/>
        </p:nvPicPr>
        <p:blipFill>
          <a:blip r:embed="rId3"/>
          <a:stretch>
            <a:fillRect/>
          </a:stretch>
        </p:blipFill>
        <p:spPr>
          <a:xfrm>
            <a:off x="2958080" y="1971449"/>
            <a:ext cx="2463800" cy="3289300"/>
          </a:xfrm>
          <a:prstGeom prst="rect">
            <a:avLst/>
          </a:prstGeom>
        </p:spPr>
      </p:pic>
    </p:spTree>
    <p:extLst>
      <p:ext uri="{BB962C8B-B14F-4D97-AF65-F5344CB8AC3E}">
        <p14:creationId xmlns:p14="http://schemas.microsoft.com/office/powerpoint/2010/main" val="1960698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Let’s go back to the beginning….</a:t>
            </a:r>
            <a:endParaRPr lang="en-US" sz="3600" b="1" dirty="0"/>
          </a:p>
        </p:txBody>
      </p:sp>
      <p:sp>
        <p:nvSpPr>
          <p:cNvPr id="3" name="Content Placeholder 2"/>
          <p:cNvSpPr>
            <a:spLocks noGrp="1"/>
          </p:cNvSpPr>
          <p:nvPr>
            <p:ph idx="1"/>
          </p:nvPr>
        </p:nvSpPr>
        <p:spPr>
          <a:xfrm>
            <a:off x="194038" y="1371600"/>
            <a:ext cx="8033976" cy="5226194"/>
          </a:xfrm>
        </p:spPr>
        <p:txBody>
          <a:bodyPr>
            <a:noAutofit/>
          </a:bodyPr>
          <a:lstStyle/>
          <a:p>
            <a:pPr marL="0" indent="0">
              <a:buNone/>
            </a:pPr>
            <a:endParaRPr lang="en-US" sz="3200" dirty="0" smtClean="0"/>
          </a:p>
          <a:p>
            <a:pPr marL="0" indent="0">
              <a:buNone/>
            </a:pPr>
            <a:endParaRPr lang="en-US" sz="3200" dirty="0"/>
          </a:p>
          <a:p>
            <a:pPr marL="0" indent="0">
              <a:buNone/>
            </a:pPr>
            <a:endParaRPr lang="en-US" sz="3200" dirty="0"/>
          </a:p>
          <a:p>
            <a:pPr marL="0" indent="0">
              <a:buNone/>
            </a:pPr>
            <a:r>
              <a:rPr lang="en-US" sz="3200" b="1" dirty="0" smtClean="0"/>
              <a:t> </a:t>
            </a:r>
          </a:p>
          <a:p>
            <a:pPr marL="0" indent="0">
              <a:buNone/>
            </a:pPr>
            <a:endParaRPr lang="en-US" sz="3200" dirty="0" smtClean="0"/>
          </a:p>
          <a:p>
            <a:pPr marL="0" indent="0">
              <a:buNone/>
            </a:pPr>
            <a:r>
              <a:rPr lang="en-US" sz="3200" dirty="0" smtClean="0"/>
              <a:t>			       </a:t>
            </a:r>
          </a:p>
          <a:p>
            <a:pPr marL="0" indent="0">
              <a:buNone/>
            </a:pPr>
            <a:r>
              <a:rPr lang="en-US" sz="3200" b="1" dirty="0"/>
              <a:t>	</a:t>
            </a:r>
            <a:r>
              <a:rPr lang="en-US" sz="3200" b="1" dirty="0" smtClean="0"/>
              <a:t>		      Patriots</a:t>
            </a:r>
          </a:p>
        </p:txBody>
      </p:sp>
      <p:pic>
        <p:nvPicPr>
          <p:cNvPr id="4" name="Picture 3"/>
          <p:cNvPicPr>
            <a:picLocks noChangeAspect="1"/>
          </p:cNvPicPr>
          <p:nvPr/>
        </p:nvPicPr>
        <p:blipFill>
          <a:blip r:embed="rId3"/>
          <a:stretch>
            <a:fillRect/>
          </a:stretch>
        </p:blipFill>
        <p:spPr>
          <a:xfrm>
            <a:off x="3025039" y="1830236"/>
            <a:ext cx="2619677" cy="4613163"/>
          </a:xfrm>
          <a:prstGeom prst="rect">
            <a:avLst/>
          </a:prstGeom>
        </p:spPr>
      </p:pic>
      <p:pic>
        <p:nvPicPr>
          <p:cNvPr id="5" name="Picture 4"/>
          <p:cNvPicPr>
            <a:picLocks noChangeAspect="1"/>
          </p:cNvPicPr>
          <p:nvPr/>
        </p:nvPicPr>
        <p:blipFill>
          <a:blip r:embed="rId4"/>
          <a:stretch>
            <a:fillRect/>
          </a:stretch>
        </p:blipFill>
        <p:spPr>
          <a:xfrm>
            <a:off x="400264" y="3127508"/>
            <a:ext cx="2044516" cy="2530342"/>
          </a:xfrm>
          <a:prstGeom prst="rect">
            <a:avLst/>
          </a:prstGeom>
        </p:spPr>
      </p:pic>
      <p:pic>
        <p:nvPicPr>
          <p:cNvPr id="6" name="Picture 5" descr="images-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9312" y="2800350"/>
            <a:ext cx="2857500" cy="2857500"/>
          </a:xfrm>
          <a:prstGeom prst="rect">
            <a:avLst/>
          </a:prstGeom>
        </p:spPr>
      </p:pic>
    </p:spTree>
    <p:extLst>
      <p:ext uri="{BB962C8B-B14F-4D97-AF65-F5344CB8AC3E}">
        <p14:creationId xmlns:p14="http://schemas.microsoft.com/office/powerpoint/2010/main" val="151993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13"/>
            <a:ext cx="7313613" cy="868362"/>
          </a:xfrm>
        </p:spPr>
        <p:txBody>
          <a:bodyPr/>
          <a:lstStyle/>
          <a:p>
            <a:r>
              <a:rPr lang="en-US" sz="3600" b="1" dirty="0" smtClean="0"/>
              <a:t>3 Branches of Government</a:t>
            </a:r>
            <a:endParaRPr lang="en-US"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6807529"/>
              </p:ext>
            </p:extLst>
          </p:nvPr>
        </p:nvGraphicFramePr>
        <p:xfrm>
          <a:off x="412749" y="2358884"/>
          <a:ext cx="8524875" cy="3921367"/>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gridCol w="2841625">
                  <a:extLst>
                    <a:ext uri="{9D8B030D-6E8A-4147-A177-3AD203B41FA5}">
                      <a16:colId xmlns:a16="http://schemas.microsoft.com/office/drawing/2014/main" val="20002"/>
                    </a:ext>
                  </a:extLst>
                </a:gridCol>
              </a:tblGrid>
              <a:tr h="1018748">
                <a:tc>
                  <a:txBody>
                    <a:bodyPr/>
                    <a:lstStyle/>
                    <a:p>
                      <a:pPr algn="ctr"/>
                      <a:r>
                        <a:rPr lang="en-US" sz="3200" dirty="0" smtClean="0"/>
                        <a:t>Legislative</a:t>
                      </a:r>
                      <a:endParaRPr lang="en-US" sz="3200" dirty="0"/>
                    </a:p>
                  </a:txBody>
                  <a:tcPr/>
                </a:tc>
                <a:tc>
                  <a:txBody>
                    <a:bodyPr/>
                    <a:lstStyle/>
                    <a:p>
                      <a:pPr algn="ctr"/>
                      <a:r>
                        <a:rPr lang="en-US" sz="3200" dirty="0" smtClean="0"/>
                        <a:t>Executive</a:t>
                      </a:r>
                      <a:endParaRPr lang="en-US" sz="3200" dirty="0"/>
                    </a:p>
                  </a:txBody>
                  <a:tcPr/>
                </a:tc>
                <a:tc>
                  <a:txBody>
                    <a:bodyPr/>
                    <a:lstStyle/>
                    <a:p>
                      <a:pPr algn="ctr"/>
                      <a:r>
                        <a:rPr lang="en-US" sz="3200" dirty="0" smtClean="0"/>
                        <a:t>Judicial</a:t>
                      </a:r>
                      <a:endParaRPr lang="en-US" sz="3200" dirty="0"/>
                    </a:p>
                  </a:txBody>
                  <a:tcPr/>
                </a:tc>
                <a:extLst>
                  <a:ext uri="{0D108BD9-81ED-4DB2-BD59-A6C34878D82A}">
                    <a16:rowId xmlns:a16="http://schemas.microsoft.com/office/drawing/2014/main" val="10000"/>
                  </a:ext>
                </a:extLst>
              </a:tr>
              <a:tr h="1044127">
                <a:tc>
                  <a:txBody>
                    <a:bodyPr/>
                    <a:lstStyle/>
                    <a:p>
                      <a:r>
                        <a:rPr lang="en-US" sz="2800" b="1" dirty="0" smtClean="0"/>
                        <a:t>Makes</a:t>
                      </a:r>
                      <a:r>
                        <a:rPr lang="en-US" sz="2800" b="1" baseline="0" dirty="0" smtClean="0"/>
                        <a:t> the laws</a:t>
                      </a:r>
                      <a:endParaRPr lang="en-US" sz="2800" b="1" dirty="0"/>
                    </a:p>
                  </a:txBody>
                  <a:tcPr/>
                </a:tc>
                <a:tc>
                  <a:txBody>
                    <a:bodyPr/>
                    <a:lstStyle/>
                    <a:p>
                      <a:r>
                        <a:rPr lang="en-US" sz="2800" b="1" dirty="0" smtClean="0"/>
                        <a:t>Enforces the laws</a:t>
                      </a:r>
                      <a:endParaRPr lang="en-US" sz="2800" b="1" dirty="0"/>
                    </a:p>
                  </a:txBody>
                  <a:tcPr/>
                </a:tc>
                <a:tc>
                  <a:txBody>
                    <a:bodyPr/>
                    <a:lstStyle/>
                    <a:p>
                      <a:r>
                        <a:rPr lang="en-US" sz="2800" b="1" dirty="0" smtClean="0"/>
                        <a:t>Evaluates the laws</a:t>
                      </a:r>
                      <a:endParaRPr lang="en-US" sz="2800" b="1" dirty="0"/>
                    </a:p>
                  </a:txBody>
                  <a:tcPr/>
                </a:tc>
                <a:extLst>
                  <a:ext uri="{0D108BD9-81ED-4DB2-BD59-A6C34878D82A}">
                    <a16:rowId xmlns:a16="http://schemas.microsoft.com/office/drawing/2014/main" val="10001"/>
                  </a:ext>
                </a:extLst>
              </a:tr>
              <a:tr h="1858492">
                <a:tc>
                  <a:txBody>
                    <a:bodyPr/>
                    <a:lstStyle/>
                    <a:p>
                      <a:r>
                        <a:rPr lang="en-US" sz="2800" b="1" dirty="0" smtClean="0"/>
                        <a:t>Congress:</a:t>
                      </a:r>
                    </a:p>
                    <a:p>
                      <a:pPr marL="457200" indent="-457200">
                        <a:buFont typeface="Arial"/>
                        <a:buChar char="•"/>
                      </a:pPr>
                      <a:r>
                        <a:rPr lang="en-US" sz="2400" dirty="0" smtClean="0"/>
                        <a:t> Senate</a:t>
                      </a:r>
                    </a:p>
                    <a:p>
                      <a:pPr marL="457200" indent="-457200">
                        <a:buFont typeface="Arial"/>
                        <a:buChar char="•"/>
                      </a:pPr>
                      <a:r>
                        <a:rPr lang="en-US" sz="2400" dirty="0" smtClean="0"/>
                        <a:t> House of              Representatives</a:t>
                      </a:r>
                      <a:endParaRPr lang="en-US" sz="2400" dirty="0"/>
                    </a:p>
                  </a:txBody>
                  <a:tcPr/>
                </a:tc>
                <a:tc>
                  <a:txBody>
                    <a:bodyPr/>
                    <a:lstStyle/>
                    <a:p>
                      <a:r>
                        <a:rPr lang="en-US" sz="2800" b="1" dirty="0" smtClean="0"/>
                        <a:t>President</a:t>
                      </a:r>
                    </a:p>
                    <a:p>
                      <a:pPr marL="342900" indent="-342900">
                        <a:buFont typeface="Arial"/>
                        <a:buChar char="•"/>
                      </a:pPr>
                      <a:r>
                        <a:rPr lang="en-US" sz="2400" b="0" dirty="0" smtClean="0"/>
                        <a:t>Vice President</a:t>
                      </a:r>
                    </a:p>
                    <a:p>
                      <a:pPr marL="342900" indent="-342900">
                        <a:buFont typeface="Arial"/>
                        <a:buChar char="•"/>
                      </a:pPr>
                      <a:r>
                        <a:rPr lang="en-US" sz="2400" b="0" dirty="0" smtClean="0"/>
                        <a:t>Cabinet</a:t>
                      </a:r>
                      <a:endParaRPr lang="en-US" sz="2400" b="0" dirty="0"/>
                    </a:p>
                  </a:txBody>
                  <a:tcPr/>
                </a:tc>
                <a:tc>
                  <a:txBody>
                    <a:bodyPr/>
                    <a:lstStyle/>
                    <a:p>
                      <a:r>
                        <a:rPr lang="en-US" sz="2800" b="1" dirty="0" smtClean="0"/>
                        <a:t>Federal Courts</a:t>
                      </a:r>
                    </a:p>
                    <a:p>
                      <a:endParaRPr lang="en-US" sz="2800" b="1" dirty="0" smtClean="0"/>
                    </a:p>
                    <a:p>
                      <a:r>
                        <a:rPr lang="en-US" sz="2800" b="1" dirty="0" smtClean="0"/>
                        <a:t>State</a:t>
                      </a:r>
                      <a:r>
                        <a:rPr lang="en-US" sz="2800" b="1" baseline="0" dirty="0" smtClean="0"/>
                        <a:t> Courts</a:t>
                      </a:r>
                      <a:endParaRPr lang="en-US" sz="2800" b="1" dirty="0"/>
                    </a:p>
                  </a:txBody>
                  <a:tcPr/>
                </a:tc>
                <a:extLst>
                  <a:ext uri="{0D108BD9-81ED-4DB2-BD59-A6C34878D82A}">
                    <a16:rowId xmlns:a16="http://schemas.microsoft.com/office/drawing/2014/main" val="10002"/>
                  </a:ext>
                </a:extLst>
              </a:tr>
            </a:tbl>
          </a:graphicData>
        </a:graphic>
      </p:graphicFrame>
      <p:pic>
        <p:nvPicPr>
          <p:cNvPr id="8" name="Picture 7" descr="images.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749" y="1305446"/>
            <a:ext cx="2821443" cy="1053438"/>
          </a:xfrm>
          <a:prstGeom prst="rect">
            <a:avLst/>
          </a:prstGeom>
        </p:spPr>
      </p:pic>
      <p:pic>
        <p:nvPicPr>
          <p:cNvPr id="10" name="Picture 9"/>
          <p:cNvPicPr>
            <a:picLocks noChangeAspect="1"/>
          </p:cNvPicPr>
          <p:nvPr/>
        </p:nvPicPr>
        <p:blipFill>
          <a:blip r:embed="rId4"/>
          <a:stretch>
            <a:fillRect/>
          </a:stretch>
        </p:blipFill>
        <p:spPr>
          <a:xfrm>
            <a:off x="3234192" y="1305446"/>
            <a:ext cx="2833878" cy="1053438"/>
          </a:xfrm>
          <a:prstGeom prst="rect">
            <a:avLst/>
          </a:prstGeom>
        </p:spPr>
      </p:pic>
      <p:pic>
        <p:nvPicPr>
          <p:cNvPr id="11" name="Picture 10"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070" y="1305446"/>
            <a:ext cx="2869554" cy="1053438"/>
          </a:xfrm>
          <a:prstGeom prst="rect">
            <a:avLst/>
          </a:prstGeom>
        </p:spPr>
      </p:pic>
    </p:spTree>
    <p:extLst>
      <p:ext uri="{BB962C8B-B14F-4D97-AF65-F5344CB8AC3E}">
        <p14:creationId xmlns:p14="http://schemas.microsoft.com/office/powerpoint/2010/main" val="41087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65" y="464552"/>
            <a:ext cx="7040070" cy="1043054"/>
          </a:xfrm>
        </p:spPr>
        <p:txBody>
          <a:bodyPr/>
          <a:lstStyle/>
          <a:p>
            <a:r>
              <a:rPr lang="en-US" sz="3600" dirty="0" smtClean="0"/>
              <a:t>Federal and California Court Systems Compared</a:t>
            </a:r>
            <a:endParaRPr lang="en-US" sz="3600" dirty="0"/>
          </a:p>
        </p:txBody>
      </p:sp>
      <p:graphicFrame>
        <p:nvGraphicFramePr>
          <p:cNvPr id="9" name="Table 8"/>
          <p:cNvGraphicFramePr>
            <a:graphicFrameLocks noGrp="1"/>
          </p:cNvGraphicFramePr>
          <p:nvPr>
            <p:extLst>
              <p:ext uri="{D42A27DB-BD31-4B8C-83A1-F6EECF244321}">
                <p14:modId xmlns:p14="http://schemas.microsoft.com/office/powerpoint/2010/main" val="4126903223"/>
              </p:ext>
            </p:extLst>
          </p:nvPr>
        </p:nvGraphicFramePr>
        <p:xfrm>
          <a:off x="1357184" y="2093782"/>
          <a:ext cx="6429632" cy="3715719"/>
        </p:xfrm>
        <a:graphic>
          <a:graphicData uri="http://schemas.openxmlformats.org/drawingml/2006/table">
            <a:tbl>
              <a:tblPr firstRow="1" bandRow="1">
                <a:tableStyleId>{616DA210-FB5B-4158-B5E0-FEB733F419BA}</a:tableStyleId>
              </a:tblPr>
              <a:tblGrid>
                <a:gridCol w="3214816">
                  <a:extLst>
                    <a:ext uri="{9D8B030D-6E8A-4147-A177-3AD203B41FA5}">
                      <a16:colId xmlns:a16="http://schemas.microsoft.com/office/drawing/2014/main" val="3312947581"/>
                    </a:ext>
                  </a:extLst>
                </a:gridCol>
                <a:gridCol w="3214816">
                  <a:extLst>
                    <a:ext uri="{9D8B030D-6E8A-4147-A177-3AD203B41FA5}">
                      <a16:colId xmlns:a16="http://schemas.microsoft.com/office/drawing/2014/main" val="2056808319"/>
                    </a:ext>
                  </a:extLst>
                </a:gridCol>
              </a:tblGrid>
              <a:tr h="452701">
                <a:tc gridSpan="2">
                  <a:txBody>
                    <a:bodyPr/>
                    <a:lstStyle/>
                    <a:p>
                      <a:pPr algn="ctr"/>
                      <a:r>
                        <a:rPr lang="en-US" sz="2400" b="1" dirty="0" smtClean="0"/>
                        <a:t>Courts of Last Resort</a:t>
                      </a:r>
                      <a:endParaRPr lang="en-US" sz="2400" b="1" dirty="0"/>
                    </a:p>
                  </a:txBody>
                  <a:tcPr anchor="ctr">
                    <a:solidFill>
                      <a:schemeClr val="accent3">
                        <a:lumMod val="40000"/>
                        <a:lumOff val="60000"/>
                      </a:schemeClr>
                    </a:solidFill>
                  </a:tcPr>
                </a:tc>
                <a:tc hMerge="1">
                  <a:txBody>
                    <a:bodyPr/>
                    <a:lstStyle/>
                    <a:p>
                      <a:endParaRPr lang="en-US" dirty="0"/>
                    </a:p>
                  </a:txBody>
                  <a:tcPr/>
                </a:tc>
                <a:extLst>
                  <a:ext uri="{0D108BD9-81ED-4DB2-BD59-A6C34878D82A}">
                    <a16:rowId xmlns:a16="http://schemas.microsoft.com/office/drawing/2014/main" val="3930871130"/>
                  </a:ext>
                </a:extLst>
              </a:tr>
              <a:tr h="781373">
                <a:tc>
                  <a:txBody>
                    <a:bodyPr/>
                    <a:lstStyle/>
                    <a:p>
                      <a:pPr algn="ctr"/>
                      <a:r>
                        <a:rPr lang="en-US" b="0" dirty="0" smtClean="0"/>
                        <a:t>U.S. Supreme Court</a:t>
                      </a:r>
                      <a:endParaRPr lang="en-US" b="0" dirty="0"/>
                    </a:p>
                  </a:txBody>
                  <a:tcPr anchor="ctr"/>
                </a:tc>
                <a:tc>
                  <a:txBody>
                    <a:bodyPr/>
                    <a:lstStyle/>
                    <a:p>
                      <a:pPr algn="ctr"/>
                      <a:r>
                        <a:rPr lang="en-US" b="0" dirty="0" smtClean="0"/>
                        <a:t>California State Supreme Court</a:t>
                      </a:r>
                      <a:endParaRPr lang="en-US" b="0" dirty="0"/>
                    </a:p>
                  </a:txBody>
                  <a:tcPr anchor="ctr"/>
                </a:tc>
                <a:extLst>
                  <a:ext uri="{0D108BD9-81ED-4DB2-BD59-A6C34878D82A}">
                    <a16:rowId xmlns:a16="http://schemas.microsoft.com/office/drawing/2014/main" val="3544265089"/>
                  </a:ext>
                </a:extLst>
              </a:tr>
              <a:tr h="452701">
                <a:tc gridSpan="2">
                  <a:txBody>
                    <a:bodyPr/>
                    <a:lstStyle/>
                    <a:p>
                      <a:pPr algn="ctr"/>
                      <a:r>
                        <a:rPr lang="en-US" sz="2400" b="1" dirty="0" smtClean="0"/>
                        <a:t>Appellate Courts</a:t>
                      </a:r>
                      <a:endParaRPr lang="en-US" sz="2400" b="1" dirty="0"/>
                    </a:p>
                  </a:txBody>
                  <a:tcPr anchor="ctr">
                    <a:solidFill>
                      <a:srgbClr val="72C0C8"/>
                    </a:solidFill>
                  </a:tcPr>
                </a:tc>
                <a:tc hMerge="1">
                  <a:txBody>
                    <a:bodyPr/>
                    <a:lstStyle/>
                    <a:p>
                      <a:endParaRPr lang="en-US" dirty="0"/>
                    </a:p>
                  </a:txBody>
                  <a:tcPr/>
                </a:tc>
                <a:extLst>
                  <a:ext uri="{0D108BD9-81ED-4DB2-BD59-A6C34878D82A}">
                    <a16:rowId xmlns:a16="http://schemas.microsoft.com/office/drawing/2014/main" val="151783698"/>
                  </a:ext>
                </a:extLst>
              </a:tr>
              <a:tr h="781373">
                <a:tc>
                  <a:txBody>
                    <a:bodyPr/>
                    <a:lstStyle/>
                    <a:p>
                      <a:pPr algn="ctr"/>
                      <a:r>
                        <a:rPr lang="en-US" dirty="0" smtClean="0"/>
                        <a:t>U.S. Court</a:t>
                      </a:r>
                      <a:r>
                        <a:rPr lang="en-US" baseline="0" dirty="0" smtClean="0"/>
                        <a:t> of Appeal</a:t>
                      </a:r>
                      <a:endParaRPr lang="en-US" dirty="0"/>
                    </a:p>
                  </a:txBody>
                  <a:tcPr anchor="ctr"/>
                </a:tc>
                <a:tc>
                  <a:txBody>
                    <a:bodyPr/>
                    <a:lstStyle/>
                    <a:p>
                      <a:pPr algn="ctr"/>
                      <a:r>
                        <a:rPr lang="en-US" dirty="0" smtClean="0"/>
                        <a:t>State Courts of Appeal</a:t>
                      </a:r>
                      <a:endParaRPr lang="en-US" dirty="0"/>
                    </a:p>
                  </a:txBody>
                  <a:tcPr anchor="ctr"/>
                </a:tc>
                <a:extLst>
                  <a:ext uri="{0D108BD9-81ED-4DB2-BD59-A6C34878D82A}">
                    <a16:rowId xmlns:a16="http://schemas.microsoft.com/office/drawing/2014/main" val="2195902963"/>
                  </a:ext>
                </a:extLst>
              </a:tr>
              <a:tr h="452701">
                <a:tc gridSpan="2">
                  <a:txBody>
                    <a:bodyPr/>
                    <a:lstStyle/>
                    <a:p>
                      <a:pPr algn="ctr"/>
                      <a:r>
                        <a:rPr lang="en-US" sz="2400" b="1" dirty="0" smtClean="0"/>
                        <a:t>Trial</a:t>
                      </a:r>
                      <a:r>
                        <a:rPr lang="en-US" sz="2400" b="1" baseline="0" dirty="0" smtClean="0"/>
                        <a:t> Courts</a:t>
                      </a:r>
                      <a:endParaRPr lang="en-US" sz="2400" b="1" dirty="0"/>
                    </a:p>
                  </a:txBody>
                  <a:tcPr anchor="ctr">
                    <a:solidFill>
                      <a:schemeClr val="tx2">
                        <a:lumMod val="20000"/>
                        <a:lumOff val="80000"/>
                      </a:schemeClr>
                    </a:solidFill>
                  </a:tcPr>
                </a:tc>
                <a:tc hMerge="1">
                  <a:txBody>
                    <a:bodyPr/>
                    <a:lstStyle/>
                    <a:p>
                      <a:endParaRPr lang="en-US" dirty="0"/>
                    </a:p>
                  </a:txBody>
                  <a:tcPr/>
                </a:tc>
                <a:extLst>
                  <a:ext uri="{0D108BD9-81ED-4DB2-BD59-A6C34878D82A}">
                    <a16:rowId xmlns:a16="http://schemas.microsoft.com/office/drawing/2014/main" val="1290853715"/>
                  </a:ext>
                </a:extLst>
              </a:tr>
              <a:tr h="781373">
                <a:tc>
                  <a:txBody>
                    <a:bodyPr/>
                    <a:lstStyle/>
                    <a:p>
                      <a:pPr algn="ctr"/>
                      <a:r>
                        <a:rPr lang="en-US" dirty="0" smtClean="0"/>
                        <a:t>U.S. District</a:t>
                      </a:r>
                      <a:r>
                        <a:rPr lang="en-US" baseline="0" dirty="0" smtClean="0"/>
                        <a:t> Courts</a:t>
                      </a:r>
                      <a:endParaRPr lang="en-US" dirty="0"/>
                    </a:p>
                  </a:txBody>
                  <a:tcPr anchor="ctr"/>
                </a:tc>
                <a:tc>
                  <a:txBody>
                    <a:bodyPr/>
                    <a:lstStyle/>
                    <a:p>
                      <a:pPr algn="ctr"/>
                      <a:r>
                        <a:rPr lang="en-US" dirty="0" smtClean="0"/>
                        <a:t>Superior</a:t>
                      </a:r>
                      <a:r>
                        <a:rPr lang="en-US" baseline="0" dirty="0" smtClean="0"/>
                        <a:t> Courts of California</a:t>
                      </a:r>
                      <a:endParaRPr lang="en-US" dirty="0"/>
                    </a:p>
                  </a:txBody>
                  <a:tcPr anchor="ctr"/>
                </a:tc>
                <a:extLst>
                  <a:ext uri="{0D108BD9-81ED-4DB2-BD59-A6C34878D82A}">
                    <a16:rowId xmlns:a16="http://schemas.microsoft.com/office/drawing/2014/main" val="360682762"/>
                  </a:ext>
                </a:extLst>
              </a:tr>
            </a:tbl>
          </a:graphicData>
        </a:graphic>
      </p:graphicFrame>
      <p:cxnSp>
        <p:nvCxnSpPr>
          <p:cNvPr id="11" name="Straight Connector 10"/>
          <p:cNvCxnSpPr/>
          <p:nvPr/>
        </p:nvCxnSpPr>
        <p:spPr>
          <a:xfrm>
            <a:off x="4572000" y="2561676"/>
            <a:ext cx="0" cy="76415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72000" y="3798409"/>
            <a:ext cx="0" cy="76415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0" y="5037259"/>
            <a:ext cx="0" cy="76415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006825" y="1645827"/>
            <a:ext cx="1866473" cy="461665"/>
          </a:xfrm>
          <a:prstGeom prst="rect">
            <a:avLst/>
          </a:prstGeom>
          <a:noFill/>
        </p:spPr>
        <p:txBody>
          <a:bodyPr wrap="none" rtlCol="0">
            <a:spAutoFit/>
          </a:bodyPr>
          <a:lstStyle/>
          <a:p>
            <a:r>
              <a:rPr lang="en-US" sz="2400" b="1" u="sng" dirty="0" smtClean="0"/>
              <a:t>United States</a:t>
            </a:r>
            <a:endParaRPr lang="en-US" sz="2400" b="1" u="sng" dirty="0"/>
          </a:p>
        </p:txBody>
      </p:sp>
      <p:sp>
        <p:nvSpPr>
          <p:cNvPr id="8" name="TextBox 7"/>
          <p:cNvSpPr txBox="1"/>
          <p:nvPr/>
        </p:nvSpPr>
        <p:spPr>
          <a:xfrm>
            <a:off x="5479447" y="1632117"/>
            <a:ext cx="1441998" cy="461665"/>
          </a:xfrm>
          <a:prstGeom prst="rect">
            <a:avLst/>
          </a:prstGeom>
          <a:noFill/>
        </p:spPr>
        <p:txBody>
          <a:bodyPr wrap="none" rtlCol="0">
            <a:spAutoFit/>
          </a:bodyPr>
          <a:lstStyle/>
          <a:p>
            <a:r>
              <a:rPr lang="en-US" sz="2400" b="1" u="sng" dirty="0" smtClean="0"/>
              <a:t>California</a:t>
            </a:r>
            <a:endParaRPr lang="en-US" sz="2400" b="1" u="sng" dirty="0"/>
          </a:p>
        </p:txBody>
      </p:sp>
    </p:spTree>
    <p:extLst>
      <p:ext uri="{BB962C8B-B14F-4D97-AF65-F5344CB8AC3E}">
        <p14:creationId xmlns:p14="http://schemas.microsoft.com/office/powerpoint/2010/main" val="735906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 </a:t>
            </a:r>
            <a:r>
              <a:rPr lang="en-US" dirty="0"/>
              <a:t>c</a:t>
            </a:r>
            <a:r>
              <a:rPr lang="en-US" dirty="0" smtClean="0"/>
              <a:t>ases </a:t>
            </a:r>
            <a:r>
              <a:rPr lang="en-US" dirty="0"/>
              <a:t>i</a:t>
            </a:r>
            <a:r>
              <a:rPr lang="en-US" dirty="0" smtClean="0"/>
              <a:t>nclude:</a:t>
            </a:r>
            <a:endParaRPr lang="en-US" dirty="0"/>
          </a:p>
        </p:txBody>
      </p:sp>
      <p:sp>
        <p:nvSpPr>
          <p:cNvPr id="3" name="Content Placeholder 2"/>
          <p:cNvSpPr>
            <a:spLocks noGrp="1"/>
          </p:cNvSpPr>
          <p:nvPr>
            <p:ph idx="1"/>
          </p:nvPr>
        </p:nvSpPr>
        <p:spPr/>
        <p:txBody>
          <a:bodyPr/>
          <a:lstStyle/>
          <a:p>
            <a:r>
              <a:rPr lang="en-US" dirty="0" smtClean="0"/>
              <a:t>Cases about federal law</a:t>
            </a:r>
          </a:p>
          <a:p>
            <a:r>
              <a:rPr lang="en-US" dirty="0" smtClean="0"/>
              <a:t>Cases about the U.S. Constitution</a:t>
            </a:r>
          </a:p>
          <a:p>
            <a:r>
              <a:rPr lang="en-US" dirty="0" smtClean="0"/>
              <a:t>Disagreements between citizens of different states</a:t>
            </a:r>
          </a:p>
          <a:p>
            <a:endParaRPr lang="en-US" dirty="0"/>
          </a:p>
        </p:txBody>
      </p:sp>
      <p:pic>
        <p:nvPicPr>
          <p:cNvPr id="5" name="Picture 4"/>
          <p:cNvPicPr>
            <a:picLocks noChangeAspect="1"/>
          </p:cNvPicPr>
          <p:nvPr/>
        </p:nvPicPr>
        <p:blipFill>
          <a:blip r:embed="rId3"/>
          <a:stretch>
            <a:fillRect/>
          </a:stretch>
        </p:blipFill>
        <p:spPr>
          <a:xfrm>
            <a:off x="2541984" y="3607993"/>
            <a:ext cx="2857500" cy="2857500"/>
          </a:xfrm>
          <a:prstGeom prst="rect">
            <a:avLst/>
          </a:prstGeom>
        </p:spPr>
      </p:pic>
    </p:spTree>
    <p:extLst>
      <p:ext uri="{BB962C8B-B14F-4D97-AF65-F5344CB8AC3E}">
        <p14:creationId xmlns:p14="http://schemas.microsoft.com/office/powerpoint/2010/main" val="1944665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12920</TotalTime>
  <Words>2981</Words>
  <Application>Microsoft Office PowerPoint</Application>
  <PresentationFormat>On-screen Show (4:3)</PresentationFormat>
  <Paragraphs>224</Paragraphs>
  <Slides>31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Goudy Old Style</vt:lpstr>
      <vt:lpstr>Impact</vt:lpstr>
      <vt:lpstr>Rockwell</vt:lpstr>
      <vt:lpstr>Times New Roman</vt:lpstr>
      <vt:lpstr>Wingdings</vt:lpstr>
      <vt:lpstr>Inkwell</vt:lpstr>
      <vt:lpstr>Who was Fred Korematsu?</vt:lpstr>
      <vt:lpstr>Film of Pearl Harbor Bombing</vt:lpstr>
      <vt:lpstr>PowerPoint Presentation</vt:lpstr>
      <vt:lpstr>PowerPoint Presentation</vt:lpstr>
      <vt:lpstr>Fred Korematsu</vt:lpstr>
      <vt:lpstr>Let’s go back to the beginning….</vt:lpstr>
      <vt:lpstr>3 Branches of Government</vt:lpstr>
      <vt:lpstr>Federal and California Court Systems Compared</vt:lpstr>
      <vt:lpstr>Federal court cases include:</vt:lpstr>
      <vt:lpstr>State court cases include:</vt:lpstr>
      <vt:lpstr>Fifth Amendment</vt:lpstr>
      <vt:lpstr>The Korematsu Case</vt:lpstr>
      <vt:lpstr>Continue the Investigation</vt:lpstr>
      <vt:lpstr>So… what is the argument  in this case?</vt:lpstr>
      <vt:lpstr>Let’s Write an Argument</vt:lpstr>
      <vt:lpstr>Argument</vt:lpstr>
      <vt:lpstr>Argument</vt:lpstr>
      <vt:lpstr>Historical Arguments</vt:lpstr>
      <vt:lpstr>What Happened in the   Fred Korematsu Case?</vt:lpstr>
      <vt:lpstr>U.S. Landmark Decision Korematsu v U.S. Government</vt:lpstr>
      <vt:lpstr>Justice Robert Jackson</vt:lpstr>
      <vt:lpstr>Re-opening of Korematsu’s Supreme Court Case in 1980!</vt:lpstr>
      <vt:lpstr>Back to Court! Conviction Overturned</vt:lpstr>
      <vt:lpstr>Presidential Medal of Freedom</vt:lpstr>
      <vt:lpstr>PowerPoint Presentation</vt:lpstr>
      <vt:lpstr>PowerPoint Presentation</vt:lpstr>
      <vt:lpstr>PowerPoint Presentation</vt:lpstr>
      <vt:lpstr>Review: Where did we begin this story?</vt:lpstr>
      <vt:lpstr>How does our government system keep things in check?</vt:lpstr>
      <vt:lpstr>Structure of the Courts</vt:lpstr>
      <vt:lpstr>Lady Justice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was Fred Koramatsu?</dc:title>
  <dc:creator>Patrick Stouffer</dc:creator>
  <cp:lastModifiedBy>Catalina Langen</cp:lastModifiedBy>
  <cp:revision>94</cp:revision>
  <dcterms:created xsi:type="dcterms:W3CDTF">2015-05-06T22:11:53Z</dcterms:created>
  <dcterms:modified xsi:type="dcterms:W3CDTF">2017-07-11T22:24:58Z</dcterms:modified>
</cp:coreProperties>
</file>