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64" r:id="rId5"/>
    <p:sldId id="261" r:id="rId6"/>
    <p:sldId id="265" r:id="rId7"/>
    <p:sldId id="266"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4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FAF1C-F2B8-324D-BFF3-91F86A85657F}" type="datetimeFigureOut">
              <a:rPr lang="en-US" smtClean="0"/>
              <a:t>8/19/17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DEB05-2375-9C4E-82EA-09417C9FBC1A}" type="slidenum">
              <a:rPr lang="en-US" smtClean="0"/>
              <a:t>‹#›</a:t>
            </a:fld>
            <a:endParaRPr lang="en-US"/>
          </a:p>
        </p:txBody>
      </p:sp>
    </p:spTree>
    <p:extLst>
      <p:ext uri="{BB962C8B-B14F-4D97-AF65-F5344CB8AC3E}">
        <p14:creationId xmlns:p14="http://schemas.microsoft.com/office/powerpoint/2010/main" val="40683261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Others could say, “No</a:t>
            </a:r>
            <a:r>
              <a:rPr lang="en-US" baseline="0" dirty="0" smtClean="0"/>
              <a:t> way!  That’s not true!”</a:t>
            </a:r>
            <a:endParaRPr lang="en-US" dirty="0"/>
          </a:p>
        </p:txBody>
      </p:sp>
      <p:sp>
        <p:nvSpPr>
          <p:cNvPr id="4" name="Slide Number Placeholder 3"/>
          <p:cNvSpPr>
            <a:spLocks noGrp="1"/>
          </p:cNvSpPr>
          <p:nvPr>
            <p:ph type="sldNum" sz="quarter" idx="10"/>
          </p:nvPr>
        </p:nvSpPr>
        <p:spPr/>
        <p:txBody>
          <a:bodyPr/>
          <a:lstStyle/>
          <a:p>
            <a:fld id="{228DEB05-2375-9C4E-82EA-09417C9FBC1A}" type="slidenum">
              <a:rPr lang="en-US" smtClean="0"/>
              <a:t>3</a:t>
            </a:fld>
            <a:endParaRPr lang="en-US"/>
          </a:p>
        </p:txBody>
      </p:sp>
    </p:spTree>
    <p:extLst>
      <p:ext uri="{BB962C8B-B14F-4D97-AF65-F5344CB8AC3E}">
        <p14:creationId xmlns:p14="http://schemas.microsoft.com/office/powerpoint/2010/main" val="97210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 </a:t>
            </a:r>
            <a:r>
              <a:rPr lang="en-US" b="1" baseline="0" dirty="0" smtClean="0"/>
              <a:t>   </a:t>
            </a:r>
            <a:r>
              <a:rPr lang="en-US" sz="1200" b="0" baseline="0" dirty="0" smtClean="0">
                <a:solidFill>
                  <a:srgbClr val="000000"/>
                </a:solidFill>
              </a:rPr>
              <a:t>For more assistance with persuasive writing.</a:t>
            </a:r>
            <a:r>
              <a:rPr lang="en-US" b="1" baseline="0" dirty="0" smtClean="0"/>
              <a:t> </a:t>
            </a:r>
            <a:r>
              <a:rPr lang="en-US" sz="1200" b="0" baseline="0" dirty="0" smtClean="0">
                <a:solidFill>
                  <a:srgbClr val="000000"/>
                </a:solidFill>
              </a:rPr>
              <a:t>use resources from Lucy Calkins, Boxes and Bullets, Personal and Persuasive Essays, Read Write Think (NCTE online).</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0" baseline="0" dirty="0" smtClean="0">
                <a:solidFill>
                  <a:srgbClr val="000000"/>
                </a:solidFill>
              </a:rPr>
              <a:t>Go through each step together to create a persuasive opinion regarding the cake (see TE for ideas).  I suggest doing this together using the cake theme (TE on lesson plan), depending upon your students prior experience with persuasive writing at this point.</a:t>
            </a:r>
            <a:endParaRPr lang="en-US" sz="1600" baseline="0" dirty="0" smtClean="0"/>
          </a:p>
          <a:p>
            <a:endParaRPr lang="en-US" dirty="0"/>
          </a:p>
        </p:txBody>
      </p:sp>
      <p:sp>
        <p:nvSpPr>
          <p:cNvPr id="4" name="Slide Number Placeholder 3"/>
          <p:cNvSpPr>
            <a:spLocks noGrp="1"/>
          </p:cNvSpPr>
          <p:nvPr>
            <p:ph type="sldNum" sz="quarter" idx="10"/>
          </p:nvPr>
        </p:nvSpPr>
        <p:spPr/>
        <p:txBody>
          <a:bodyPr/>
          <a:lstStyle/>
          <a:p>
            <a:fld id="{228DEB05-2375-9C4E-82EA-09417C9FBC1A}" type="slidenum">
              <a:rPr lang="en-US" smtClean="0"/>
              <a:t>4</a:t>
            </a:fld>
            <a:endParaRPr lang="en-US"/>
          </a:p>
        </p:txBody>
      </p:sp>
    </p:spTree>
    <p:extLst>
      <p:ext uri="{BB962C8B-B14F-4D97-AF65-F5344CB8AC3E}">
        <p14:creationId xmlns:p14="http://schemas.microsoft.com/office/powerpoint/2010/main" val="78549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Cambria"/>
                <a:cs typeface="Cambria"/>
              </a:rPr>
              <a:t>Linking words pull together your editorial</a:t>
            </a:r>
            <a:r>
              <a:rPr lang="en-US" sz="1600" baseline="0" dirty="0" smtClean="0">
                <a:latin typeface="Cambria"/>
                <a:cs typeface="Cambria"/>
              </a:rPr>
              <a:t> ~ have we used them? Let’s check!</a:t>
            </a:r>
          </a:p>
          <a:p>
            <a:endParaRPr lang="en-US" sz="1600" baseline="0" dirty="0" smtClean="0">
              <a:latin typeface="Cambria"/>
              <a:cs typeface="Cambria"/>
            </a:endParaRPr>
          </a:p>
          <a:p>
            <a:endParaRPr lang="en-US" sz="1600" dirty="0"/>
          </a:p>
        </p:txBody>
      </p:sp>
      <p:sp>
        <p:nvSpPr>
          <p:cNvPr id="4" name="Slide Number Placeholder 3"/>
          <p:cNvSpPr>
            <a:spLocks noGrp="1"/>
          </p:cNvSpPr>
          <p:nvPr>
            <p:ph type="sldNum" sz="quarter" idx="10"/>
          </p:nvPr>
        </p:nvSpPr>
        <p:spPr/>
        <p:txBody>
          <a:bodyPr/>
          <a:lstStyle/>
          <a:p>
            <a:fld id="{228DEB05-2375-9C4E-82EA-09417C9FBC1A}" type="slidenum">
              <a:rPr lang="en-US" smtClean="0"/>
              <a:t>5</a:t>
            </a:fld>
            <a:endParaRPr lang="en-US"/>
          </a:p>
        </p:txBody>
      </p:sp>
    </p:spTree>
    <p:extLst>
      <p:ext uri="{BB962C8B-B14F-4D97-AF65-F5344CB8AC3E}">
        <p14:creationId xmlns:p14="http://schemas.microsoft.com/office/powerpoint/2010/main" val="2561625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primary source,</a:t>
            </a:r>
            <a:r>
              <a:rPr lang="en-US" baseline="0" dirty="0" smtClean="0"/>
              <a:t> A Slave Father Sold Away From </a:t>
            </a:r>
            <a:r>
              <a:rPr lang="en-US" baseline="0" smtClean="0"/>
              <a:t>His Family, </a:t>
            </a:r>
            <a:r>
              <a:rPr lang="en-US" baseline="0" dirty="0" smtClean="0"/>
              <a:t>is a primary source taken from the Library of Congress.  Unfortunately this was often what happened.  Families were split apart and individuals were sold to different owners.  This was legal in slave states.</a:t>
            </a:r>
          </a:p>
          <a:p>
            <a:endParaRPr lang="en-US" baseline="0" dirty="0" smtClean="0"/>
          </a:p>
          <a:p>
            <a:r>
              <a:rPr lang="en-US" baseline="0" dirty="0" smtClean="0"/>
              <a:t>In the case of Thomas’ family, and in California, would this be legal?  Why not?  (</a:t>
            </a:r>
            <a:r>
              <a:rPr lang="en-US" i="1" baseline="0" dirty="0" smtClean="0"/>
              <a:t>The Compromise of 1850 made California a free state, Thomas’ family did not escape from another slave state, so the Fugitive Slave Law does not apply to them)  </a:t>
            </a:r>
            <a:r>
              <a:rPr lang="en-US" i="0" baseline="0" dirty="0" smtClean="0"/>
              <a:t>Again, these new federal laws are in the U.S. Constitution, and all states must follow the U.S. Constitution.  The Constitution is the Rule of Law that all states and citizens must abide.</a:t>
            </a:r>
            <a:endParaRPr lang="en-US" i="1" dirty="0"/>
          </a:p>
        </p:txBody>
      </p:sp>
      <p:sp>
        <p:nvSpPr>
          <p:cNvPr id="4" name="Slide Number Placeholder 3"/>
          <p:cNvSpPr>
            <a:spLocks noGrp="1"/>
          </p:cNvSpPr>
          <p:nvPr>
            <p:ph type="sldNum" sz="quarter" idx="10"/>
          </p:nvPr>
        </p:nvSpPr>
        <p:spPr/>
        <p:txBody>
          <a:bodyPr/>
          <a:lstStyle/>
          <a:p>
            <a:fld id="{228DEB05-2375-9C4E-82EA-09417C9FBC1A}" type="slidenum">
              <a:rPr lang="en-US" smtClean="0"/>
              <a:t>6</a:t>
            </a:fld>
            <a:endParaRPr lang="en-US"/>
          </a:p>
        </p:txBody>
      </p:sp>
    </p:spTree>
    <p:extLst>
      <p:ext uri="{BB962C8B-B14F-4D97-AF65-F5344CB8AC3E}">
        <p14:creationId xmlns:p14="http://schemas.microsoft.com/office/powerpoint/2010/main" val="1634676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cannot have vigilante justice ~ we have the Rule of Law!</a:t>
            </a:r>
            <a:endParaRPr lang="en-US" dirty="0"/>
          </a:p>
        </p:txBody>
      </p:sp>
      <p:sp>
        <p:nvSpPr>
          <p:cNvPr id="4" name="Slide Number Placeholder 3"/>
          <p:cNvSpPr>
            <a:spLocks noGrp="1"/>
          </p:cNvSpPr>
          <p:nvPr>
            <p:ph type="sldNum" sz="quarter" idx="10"/>
          </p:nvPr>
        </p:nvSpPr>
        <p:spPr/>
        <p:txBody>
          <a:bodyPr/>
          <a:lstStyle/>
          <a:p>
            <a:fld id="{228DEB05-2375-9C4E-82EA-09417C9FBC1A}" type="slidenum">
              <a:rPr lang="en-US" smtClean="0"/>
              <a:t>7</a:t>
            </a:fld>
            <a:endParaRPr lang="en-US"/>
          </a:p>
        </p:txBody>
      </p:sp>
    </p:spTree>
    <p:extLst>
      <p:ext uri="{BB962C8B-B14F-4D97-AF65-F5344CB8AC3E}">
        <p14:creationId xmlns:p14="http://schemas.microsoft.com/office/powerpoint/2010/main" val="4121973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DEB05-2375-9C4E-82EA-09417C9FBC1A}" type="slidenum">
              <a:rPr lang="en-US" smtClean="0"/>
              <a:t>8</a:t>
            </a:fld>
            <a:endParaRPr lang="en-US"/>
          </a:p>
        </p:txBody>
      </p:sp>
    </p:spTree>
    <p:extLst>
      <p:ext uri="{BB962C8B-B14F-4D97-AF65-F5344CB8AC3E}">
        <p14:creationId xmlns:p14="http://schemas.microsoft.com/office/powerpoint/2010/main" val="310654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8/19/17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8/19/17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8/19/17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8/19/17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8/19/17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1441"/>
            <a:ext cx="7772400" cy="1780108"/>
          </a:xfrm>
        </p:spPr>
        <p:txBody>
          <a:bodyPr/>
          <a:lstStyle/>
          <a:p>
            <a:r>
              <a:rPr lang="en-US" dirty="0" smtClean="0"/>
              <a:t>Persuasive Opinion Writing</a:t>
            </a:r>
            <a:endParaRPr lang="en-US" dirty="0"/>
          </a:p>
        </p:txBody>
      </p:sp>
      <p:sp>
        <p:nvSpPr>
          <p:cNvPr id="3" name="Subtitle 2"/>
          <p:cNvSpPr>
            <a:spLocks noGrp="1"/>
          </p:cNvSpPr>
          <p:nvPr>
            <p:ph type="subTitle" idx="1"/>
          </p:nvPr>
        </p:nvSpPr>
        <p:spPr/>
        <p:txBody>
          <a:bodyPr>
            <a:normAutofit/>
          </a:bodyPr>
          <a:lstStyle/>
          <a:p>
            <a:r>
              <a:rPr lang="en-US" sz="2400" dirty="0" smtClean="0"/>
              <a:t>Letter to the Editor</a:t>
            </a:r>
            <a:endParaRPr lang="en-US" sz="2400" dirty="0"/>
          </a:p>
        </p:txBody>
      </p:sp>
    </p:spTree>
    <p:extLst>
      <p:ext uri="{BB962C8B-B14F-4D97-AF65-F5344CB8AC3E}">
        <p14:creationId xmlns:p14="http://schemas.microsoft.com/office/powerpoint/2010/main" val="28163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rgbClr val="B83D68"/>
            </a:solidFill>
          </a:ln>
        </p:spPr>
        <p:txBody>
          <a:bodyPr>
            <a:normAutofit/>
          </a:bodyPr>
          <a:lstStyle/>
          <a:p>
            <a:pPr marL="0" indent="0">
              <a:buNone/>
            </a:pPr>
            <a:r>
              <a:rPr lang="en-US" sz="2800" b="1" dirty="0" smtClean="0"/>
              <a:t>I love this cake!</a:t>
            </a:r>
          </a:p>
          <a:p>
            <a:pPr marL="0" indent="0">
              <a:buNone/>
            </a:pPr>
            <a:endParaRPr lang="en-US" sz="2800" b="1" dirty="0" smtClean="0"/>
          </a:p>
          <a:p>
            <a:pPr marL="0" indent="0">
              <a:buNone/>
            </a:pPr>
            <a:r>
              <a:rPr lang="en-US" sz="2800" b="1" dirty="0" smtClean="0">
                <a:solidFill>
                  <a:schemeClr val="tx1"/>
                </a:solidFill>
              </a:rPr>
              <a:t>This is your personal</a:t>
            </a:r>
          </a:p>
          <a:p>
            <a:pPr marL="0" indent="0">
              <a:buNone/>
            </a:pPr>
            <a:r>
              <a:rPr lang="en-US" sz="2800" b="1" dirty="0">
                <a:solidFill>
                  <a:schemeClr val="tx1"/>
                </a:solidFill>
              </a:rPr>
              <a:t>o</a:t>
            </a:r>
            <a:r>
              <a:rPr lang="en-US" sz="2800" b="1" dirty="0" smtClean="0">
                <a:solidFill>
                  <a:schemeClr val="tx1"/>
                </a:solidFill>
              </a:rPr>
              <a:t>pinion – no one can</a:t>
            </a:r>
          </a:p>
          <a:p>
            <a:pPr marL="0" indent="0">
              <a:buNone/>
            </a:pPr>
            <a:r>
              <a:rPr lang="en-US" sz="2800" b="1" dirty="0">
                <a:solidFill>
                  <a:schemeClr val="tx1"/>
                </a:solidFill>
              </a:rPr>
              <a:t>d</a:t>
            </a:r>
            <a:r>
              <a:rPr lang="en-US" sz="2800" b="1" dirty="0" smtClean="0">
                <a:solidFill>
                  <a:schemeClr val="tx1"/>
                </a:solidFill>
              </a:rPr>
              <a:t>isagree with you!</a:t>
            </a:r>
            <a:endParaRPr lang="en-US" sz="2800" b="1" dirty="0"/>
          </a:p>
        </p:txBody>
      </p:sp>
      <p:sp>
        <p:nvSpPr>
          <p:cNvPr id="3" name="Title 2"/>
          <p:cNvSpPr>
            <a:spLocks noGrp="1"/>
          </p:cNvSpPr>
          <p:nvPr>
            <p:ph type="title"/>
          </p:nvPr>
        </p:nvSpPr>
        <p:spPr/>
        <p:txBody>
          <a:bodyPr/>
          <a:lstStyle/>
          <a:p>
            <a:r>
              <a:rPr lang="en-US" dirty="0" smtClean="0"/>
              <a:t>Personal Opinion</a:t>
            </a:r>
            <a:endParaRPr lang="en-US" dirty="0"/>
          </a:p>
        </p:txBody>
      </p:sp>
      <p:pic>
        <p:nvPicPr>
          <p:cNvPr id="4" name="Picture 3" descr="Birthday-Cake-3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9902" y="2045169"/>
            <a:ext cx="3573640" cy="3337167"/>
          </a:xfrm>
          <a:prstGeom prst="rect">
            <a:avLst/>
          </a:prstGeom>
        </p:spPr>
      </p:pic>
    </p:spTree>
    <p:extLst>
      <p:ext uri="{BB962C8B-B14F-4D97-AF65-F5344CB8AC3E}">
        <p14:creationId xmlns:p14="http://schemas.microsoft.com/office/powerpoint/2010/main" val="326039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Persuasive Opinion </a:t>
            </a:r>
            <a:endParaRPr lang="en-US" dirty="0"/>
          </a:p>
        </p:txBody>
      </p:sp>
      <p:sp>
        <p:nvSpPr>
          <p:cNvPr id="10" name="Content Placeholder 9"/>
          <p:cNvSpPr>
            <a:spLocks noGrp="1"/>
          </p:cNvSpPr>
          <p:nvPr>
            <p:ph idx="1"/>
          </p:nvPr>
        </p:nvSpPr>
        <p:spPr>
          <a:xfrm>
            <a:off x="872067" y="2173897"/>
            <a:ext cx="7588420" cy="3952266"/>
          </a:xfrm>
        </p:spPr>
        <p:txBody>
          <a:bodyPr>
            <a:normAutofit/>
          </a:bodyPr>
          <a:lstStyle/>
          <a:p>
            <a:pPr marL="0" indent="0">
              <a:buNone/>
            </a:pPr>
            <a:r>
              <a:rPr lang="en-US" sz="2800" dirty="0" smtClean="0"/>
              <a:t>When you want everyone else to agree with you, you might say, “This is the best cake in the entire world!”</a:t>
            </a:r>
          </a:p>
          <a:p>
            <a:pPr marL="0" indent="0">
              <a:buNone/>
            </a:pPr>
            <a:endParaRPr lang="en-US" sz="2800" dirty="0" smtClean="0"/>
          </a:p>
          <a:p>
            <a:pPr marL="0" indent="0">
              <a:buNone/>
            </a:pPr>
            <a:endParaRPr lang="en-US" sz="2800" dirty="0"/>
          </a:p>
          <a:p>
            <a:pPr marL="0" indent="0">
              <a:buNone/>
            </a:pPr>
            <a:r>
              <a:rPr lang="en-US" sz="2800" b="1" dirty="0" smtClean="0">
                <a:solidFill>
                  <a:srgbClr val="000000"/>
                </a:solidFill>
              </a:rPr>
              <a:t>You are trying to get others to</a:t>
            </a:r>
          </a:p>
          <a:p>
            <a:pPr marL="0" indent="0">
              <a:buNone/>
            </a:pPr>
            <a:r>
              <a:rPr lang="en-US" sz="2800" b="1" dirty="0">
                <a:solidFill>
                  <a:srgbClr val="000000"/>
                </a:solidFill>
              </a:rPr>
              <a:t>b</a:t>
            </a:r>
            <a:r>
              <a:rPr lang="en-US" sz="2800" b="1" dirty="0" smtClean="0">
                <a:solidFill>
                  <a:srgbClr val="000000"/>
                </a:solidFill>
              </a:rPr>
              <a:t>elieve it too!</a:t>
            </a:r>
            <a:endParaRPr lang="en-US" sz="2800" b="1" dirty="0">
              <a:solidFill>
                <a:srgbClr val="000000"/>
              </a:solidFill>
            </a:endParaRPr>
          </a:p>
        </p:txBody>
      </p:sp>
      <p:pic>
        <p:nvPicPr>
          <p:cNvPr id="11" name="Picture 10" descr="Birthday-Cake-3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051" y="3659042"/>
            <a:ext cx="2411131" cy="2843773"/>
          </a:xfrm>
          <a:prstGeom prst="rect">
            <a:avLst/>
          </a:prstGeom>
        </p:spPr>
      </p:pic>
    </p:spTree>
    <p:extLst>
      <p:ext uri="{BB962C8B-B14F-4D97-AF65-F5344CB8AC3E}">
        <p14:creationId xmlns:p14="http://schemas.microsoft.com/office/powerpoint/2010/main" val="230645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367" y="1414021"/>
            <a:ext cx="8202152" cy="5043099"/>
          </a:xfrm>
        </p:spPr>
        <p:txBody>
          <a:bodyPr>
            <a:normAutofit fontScale="92500" lnSpcReduction="20000"/>
          </a:bodyPr>
          <a:lstStyle/>
          <a:p>
            <a:pPr marL="0" indent="0">
              <a:buNone/>
            </a:pPr>
            <a:r>
              <a:rPr lang="en-US" sz="2800" dirty="0" smtClean="0">
                <a:solidFill>
                  <a:srgbClr val="000000"/>
                </a:solidFill>
              </a:rPr>
              <a:t>*  State your thesis with an introduction</a:t>
            </a:r>
          </a:p>
          <a:p>
            <a:pPr marL="0" indent="0">
              <a:buNone/>
            </a:pPr>
            <a:r>
              <a:rPr lang="en-US" sz="2800" dirty="0" smtClean="0">
                <a:solidFill>
                  <a:srgbClr val="000000"/>
                </a:solidFill>
              </a:rPr>
              <a:t> including your viewpoint.</a:t>
            </a:r>
          </a:p>
          <a:p>
            <a:pPr marL="0" indent="0">
              <a:buNone/>
            </a:pPr>
            <a:endParaRPr lang="en-US" sz="2800" dirty="0" smtClean="0">
              <a:solidFill>
                <a:srgbClr val="000000"/>
              </a:solidFill>
            </a:endParaRPr>
          </a:p>
          <a:p>
            <a:pPr marL="0" indent="0">
              <a:buNone/>
            </a:pPr>
            <a:r>
              <a:rPr lang="en-US" sz="2800" dirty="0" smtClean="0">
                <a:solidFill>
                  <a:srgbClr val="000000"/>
                </a:solidFill>
              </a:rPr>
              <a:t>*  State three main reasons that would </a:t>
            </a:r>
          </a:p>
          <a:p>
            <a:pPr marL="0" indent="0">
              <a:buNone/>
            </a:pPr>
            <a:r>
              <a:rPr lang="en-US" sz="2800" dirty="0">
                <a:solidFill>
                  <a:srgbClr val="000000"/>
                </a:solidFill>
              </a:rPr>
              <a:t>c</a:t>
            </a:r>
            <a:r>
              <a:rPr lang="en-US" sz="2800" dirty="0" smtClean="0">
                <a:solidFill>
                  <a:srgbClr val="000000"/>
                </a:solidFill>
              </a:rPr>
              <a:t>onvince someone you are right.</a:t>
            </a:r>
          </a:p>
          <a:p>
            <a:pPr marL="0" indent="0">
              <a:buNone/>
            </a:pPr>
            <a:endParaRPr lang="en-US" sz="2800" dirty="0" smtClean="0">
              <a:solidFill>
                <a:srgbClr val="000000"/>
              </a:solidFill>
            </a:endParaRPr>
          </a:p>
          <a:p>
            <a:pPr marL="0" indent="0">
              <a:buNone/>
            </a:pPr>
            <a:r>
              <a:rPr lang="en-US" sz="2800" dirty="0" smtClean="0">
                <a:solidFill>
                  <a:srgbClr val="000000"/>
                </a:solidFill>
              </a:rPr>
              <a:t>*  Provide three reasons supported by facts and details in three separate paragraphs.</a:t>
            </a:r>
          </a:p>
          <a:p>
            <a:pPr marL="0" indent="0">
              <a:buNone/>
            </a:pPr>
            <a:endParaRPr lang="en-US" sz="2800" dirty="0">
              <a:solidFill>
                <a:srgbClr val="000000"/>
              </a:solidFill>
            </a:endParaRPr>
          </a:p>
          <a:p>
            <a:pPr marL="0" indent="0">
              <a:buNone/>
            </a:pPr>
            <a:r>
              <a:rPr lang="en-US" sz="2800" dirty="0" smtClean="0">
                <a:solidFill>
                  <a:srgbClr val="000000"/>
                </a:solidFill>
              </a:rPr>
              <a:t>*  Use linking words (for instance, in order to, in addition)</a:t>
            </a:r>
          </a:p>
          <a:p>
            <a:pPr marL="0" indent="0">
              <a:buNone/>
            </a:pPr>
            <a:endParaRPr lang="en-US" sz="2800" dirty="0">
              <a:solidFill>
                <a:srgbClr val="000000"/>
              </a:solidFill>
            </a:endParaRPr>
          </a:p>
          <a:p>
            <a:pPr marL="0" indent="0">
              <a:buNone/>
            </a:pPr>
            <a:r>
              <a:rPr lang="en-US" sz="2800" dirty="0" smtClean="0">
                <a:solidFill>
                  <a:srgbClr val="000000"/>
                </a:solidFill>
              </a:rPr>
              <a:t>*  Provide a conclusion relating to the reasons</a:t>
            </a:r>
          </a:p>
          <a:p>
            <a:pPr marL="0" indent="0">
              <a:buNone/>
            </a:pPr>
            <a:endParaRPr lang="en-US" sz="2800" dirty="0">
              <a:solidFill>
                <a:srgbClr val="000000"/>
              </a:solidFill>
            </a:endParaRPr>
          </a:p>
          <a:p>
            <a:pPr marL="0" indent="0">
              <a:buNone/>
            </a:pPr>
            <a:endParaRPr lang="en-US" sz="2800" dirty="0" smtClean="0">
              <a:solidFill>
                <a:srgbClr val="000000"/>
              </a:solidFill>
            </a:endParaRPr>
          </a:p>
          <a:p>
            <a:pPr marL="0" indent="0">
              <a:buNone/>
            </a:pPr>
            <a:endParaRPr lang="en-US" sz="2800" dirty="0" smtClean="0">
              <a:solidFill>
                <a:srgbClr val="000000"/>
              </a:solidFill>
            </a:endParaRPr>
          </a:p>
          <a:p>
            <a:pPr marL="0" indent="0">
              <a:buNone/>
            </a:pPr>
            <a:endParaRPr lang="en-US" sz="2800" dirty="0" smtClean="0">
              <a:solidFill>
                <a:srgbClr val="000000"/>
              </a:solidFill>
            </a:endParaRPr>
          </a:p>
          <a:p>
            <a:pPr>
              <a:buFont typeface="Symbol" charset="2"/>
              <a:buChar char=""/>
            </a:pPr>
            <a:endParaRPr lang="en-US" sz="2800" dirty="0" smtClean="0">
              <a:solidFill>
                <a:srgbClr val="000000"/>
              </a:solidFill>
            </a:endParaRPr>
          </a:p>
          <a:p>
            <a:endParaRPr lang="en-US" sz="2800" dirty="0"/>
          </a:p>
          <a:p>
            <a:pPr marL="0" indent="0">
              <a:buNone/>
            </a:pPr>
            <a:endParaRPr lang="en-US" sz="2800" dirty="0" smtClean="0"/>
          </a:p>
          <a:p>
            <a:endParaRPr lang="en-US" dirty="0"/>
          </a:p>
          <a:p>
            <a:endParaRPr lang="en-US"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t>Persuasive Opinion Writing</a:t>
            </a:r>
            <a:endParaRPr lang="en-US" dirty="0"/>
          </a:p>
        </p:txBody>
      </p:sp>
      <p:pic>
        <p:nvPicPr>
          <p:cNvPr id="4" name="Picture 3" descr="Birthday-Cake-3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3449" y="1414021"/>
            <a:ext cx="1959043" cy="2310564"/>
          </a:xfrm>
          <a:prstGeom prst="rect">
            <a:avLst/>
          </a:prstGeom>
        </p:spPr>
      </p:pic>
    </p:spTree>
    <p:extLst>
      <p:ext uri="{BB962C8B-B14F-4D97-AF65-F5344CB8AC3E}">
        <p14:creationId xmlns:p14="http://schemas.microsoft.com/office/powerpoint/2010/main" val="394020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b="1" dirty="0" smtClean="0">
                <a:solidFill>
                  <a:srgbClr val="000000"/>
                </a:solidFill>
              </a:rPr>
              <a:t>Linking words:</a:t>
            </a:r>
          </a:p>
          <a:p>
            <a:endParaRPr lang="en-US" sz="3200" dirty="0"/>
          </a:p>
          <a:p>
            <a:pPr marL="0" indent="0">
              <a:buNone/>
            </a:pPr>
            <a:r>
              <a:rPr lang="en-US" sz="3200" dirty="0" smtClean="0"/>
              <a:t> </a:t>
            </a:r>
            <a:r>
              <a:rPr lang="en-US" sz="3200" i="1" dirty="0" smtClean="0"/>
              <a:t>for instance, in order to, in addition,        specifically, this is important because, this shows that, this proves that, this has shown me that, this made me realize……</a:t>
            </a:r>
            <a:endParaRPr lang="en-US" sz="3200" i="1" dirty="0"/>
          </a:p>
        </p:txBody>
      </p:sp>
      <p:sp>
        <p:nvSpPr>
          <p:cNvPr id="3" name="Title 2"/>
          <p:cNvSpPr>
            <a:spLocks noGrp="1"/>
          </p:cNvSpPr>
          <p:nvPr>
            <p:ph type="title"/>
          </p:nvPr>
        </p:nvSpPr>
        <p:spPr/>
        <p:txBody>
          <a:bodyPr/>
          <a:lstStyle/>
          <a:p>
            <a:r>
              <a:rPr lang="en-US" dirty="0" smtClean="0"/>
              <a:t>Don’t forget transitions!</a:t>
            </a:r>
            <a:endParaRPr lang="en-US" dirty="0"/>
          </a:p>
        </p:txBody>
      </p:sp>
    </p:spTree>
    <p:extLst>
      <p:ext uri="{BB962C8B-B14F-4D97-AF65-F5344CB8AC3E}">
        <p14:creationId xmlns:p14="http://schemas.microsoft.com/office/powerpoint/2010/main" val="381801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67647"/>
            <a:ext cx="7408333" cy="4721412"/>
          </a:xfrm>
        </p:spPr>
        <p:txBody>
          <a:bodyPr/>
          <a:lstStyle/>
          <a:p>
            <a:pPr marL="0" indent="0">
              <a:buNone/>
            </a:pPr>
            <a:r>
              <a:rPr lang="en-US" dirty="0" smtClean="0"/>
              <a:t>Persuade the community that the Rule of Law must be followed and that an </a:t>
            </a:r>
            <a:r>
              <a:rPr lang="en-US" dirty="0" smtClean="0"/>
              <a:t>injustice of kidnapping </a:t>
            </a:r>
            <a:r>
              <a:rPr lang="en-US" dirty="0" smtClean="0"/>
              <a:t>has taken place! </a:t>
            </a:r>
          </a:p>
        </p:txBody>
      </p:sp>
      <p:sp>
        <p:nvSpPr>
          <p:cNvPr id="3" name="Title 2"/>
          <p:cNvSpPr>
            <a:spLocks noGrp="1"/>
          </p:cNvSpPr>
          <p:nvPr>
            <p:ph type="title"/>
          </p:nvPr>
        </p:nvSpPr>
        <p:spPr/>
        <p:txBody>
          <a:bodyPr/>
          <a:lstStyle/>
          <a:p>
            <a:r>
              <a:rPr lang="en-US" dirty="0" smtClean="0"/>
              <a:t>Write a Letter to the Editor</a:t>
            </a:r>
            <a:endParaRPr lang="en-US" dirty="0"/>
          </a:p>
        </p:txBody>
      </p:sp>
      <p:pic>
        <p:nvPicPr>
          <p:cNvPr id="17" name="Picture 16" descr="slavery.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530" y="3142465"/>
            <a:ext cx="6858000" cy="3013300"/>
          </a:xfrm>
          <a:prstGeom prst="rect">
            <a:avLst/>
          </a:prstGeom>
        </p:spPr>
      </p:pic>
    </p:spTree>
    <p:extLst>
      <p:ext uri="{BB962C8B-B14F-4D97-AF65-F5344CB8AC3E}">
        <p14:creationId xmlns:p14="http://schemas.microsoft.com/office/powerpoint/2010/main" val="356217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06538" y="2044755"/>
            <a:ext cx="7408333" cy="4081408"/>
          </a:xfrm>
        </p:spPr>
        <p:txBody>
          <a:bodyPr>
            <a:noAutofit/>
          </a:bodyPr>
          <a:lstStyle/>
          <a:p>
            <a:pPr marL="0" indent="0">
              <a:buNone/>
            </a:pPr>
            <a:r>
              <a:rPr lang="en-US" sz="3200" dirty="0" smtClean="0"/>
              <a:t> </a:t>
            </a:r>
          </a:p>
          <a:p>
            <a:pPr marL="0" indent="0">
              <a:buNone/>
            </a:pPr>
            <a:endParaRPr lang="en-US" sz="3200" b="1" dirty="0">
              <a:solidFill>
                <a:srgbClr val="000000"/>
              </a:solidFill>
            </a:endParaRPr>
          </a:p>
          <a:p>
            <a:pPr marL="0" indent="0">
              <a:buNone/>
            </a:pPr>
            <a:r>
              <a:rPr lang="en-US" sz="3600" b="1" dirty="0" smtClean="0">
                <a:solidFill>
                  <a:srgbClr val="000000"/>
                </a:solidFill>
              </a:rPr>
              <a:t>You must </a:t>
            </a:r>
            <a:r>
              <a:rPr lang="en-US" sz="3600" b="1" dirty="0" smtClean="0">
                <a:solidFill>
                  <a:srgbClr val="000000"/>
                </a:solidFill>
              </a:rPr>
              <a:t>provide strong persuasive essays to prove the charge!</a:t>
            </a:r>
            <a:endParaRPr lang="en-US" sz="3600" b="1" dirty="0" smtClean="0">
              <a:solidFill>
                <a:srgbClr val="000000"/>
              </a:solidFill>
            </a:endParaRPr>
          </a:p>
          <a:p>
            <a:pPr marL="0" indent="0">
              <a:buNone/>
            </a:pPr>
            <a:endParaRPr lang="en-US" sz="3200" b="1" dirty="0">
              <a:solidFill>
                <a:srgbClr val="000000"/>
              </a:solidFill>
            </a:endParaRPr>
          </a:p>
          <a:p>
            <a:pPr marL="0" indent="0">
              <a:buNone/>
            </a:pPr>
            <a:r>
              <a:rPr lang="en-US" sz="3200" b="1" dirty="0" smtClean="0">
                <a:solidFill>
                  <a:srgbClr val="000000"/>
                </a:solidFill>
              </a:rPr>
              <a:t>	</a:t>
            </a:r>
            <a:r>
              <a:rPr lang="en-US" sz="3200" b="1" dirty="0">
                <a:solidFill>
                  <a:srgbClr val="000000"/>
                </a:solidFill>
              </a:rPr>
              <a:t>	</a:t>
            </a:r>
            <a:endParaRPr lang="en-US" sz="3200" b="1" dirty="0" smtClean="0">
              <a:solidFill>
                <a:srgbClr val="000000"/>
              </a:solidFill>
            </a:endParaRPr>
          </a:p>
        </p:txBody>
      </p:sp>
      <p:sp>
        <p:nvSpPr>
          <p:cNvPr id="3" name="Title 2"/>
          <p:cNvSpPr>
            <a:spLocks noGrp="1"/>
          </p:cNvSpPr>
          <p:nvPr>
            <p:ph type="title"/>
          </p:nvPr>
        </p:nvSpPr>
        <p:spPr>
          <a:xfrm>
            <a:off x="371101" y="338328"/>
            <a:ext cx="8229600" cy="1252728"/>
          </a:xfrm>
        </p:spPr>
        <p:txBody>
          <a:bodyPr>
            <a:normAutofit fontScale="90000"/>
          </a:bodyPr>
          <a:lstStyle/>
          <a:p>
            <a:r>
              <a:rPr lang="en-US" b="1" dirty="0"/>
              <a:t> Will </a:t>
            </a:r>
            <a:r>
              <a:rPr lang="en-US" b="1" dirty="0" smtClean="0"/>
              <a:t>Cut </a:t>
            </a:r>
            <a:r>
              <a:rPr lang="en-US" b="1" dirty="0"/>
              <a:t>Eye </a:t>
            </a:r>
            <a:r>
              <a:rPr lang="en-US" b="1" dirty="0" smtClean="0"/>
              <a:t>Higgins Get Away with Kidnapping?</a:t>
            </a:r>
            <a:endParaRPr lang="en-US" dirty="0"/>
          </a:p>
        </p:txBody>
      </p:sp>
    </p:spTree>
    <p:extLst>
      <p:ext uri="{BB962C8B-B14F-4D97-AF65-F5344CB8AC3E}">
        <p14:creationId xmlns:p14="http://schemas.microsoft.com/office/powerpoint/2010/main" val="183402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905" y="538093"/>
            <a:ext cx="7483496" cy="5588070"/>
          </a:xfrm>
        </p:spPr>
        <p:txBody>
          <a:bodyPr/>
          <a:lstStyle/>
          <a:p>
            <a:pPr marL="0" indent="0" algn="ctr">
              <a:buNone/>
            </a:pPr>
            <a:r>
              <a:rPr lang="en-US" b="1" dirty="0"/>
              <a:t> </a:t>
            </a:r>
            <a:r>
              <a:rPr lang="en-US" sz="3600" b="1" dirty="0"/>
              <a:t>Your opinions are important!</a:t>
            </a:r>
          </a:p>
          <a:p>
            <a:pPr marL="0" indent="0" algn="ctr">
              <a:buNone/>
            </a:pPr>
            <a:r>
              <a:rPr lang="en-US" sz="3600" b="1" dirty="0"/>
              <a:t>Make them count by “backing them up” with facts and details.</a:t>
            </a:r>
          </a:p>
          <a:p>
            <a:pPr marL="0" indent="0">
              <a:buNone/>
            </a:pPr>
            <a:endParaRPr lang="en-US" dirty="0" smtClean="0"/>
          </a:p>
          <a:p>
            <a:pPr marL="0" indent="0">
              <a:buNone/>
            </a:pPr>
            <a:endParaRPr lang="en-US" dirty="0"/>
          </a:p>
          <a:p>
            <a:pPr marL="0" indent="0" algn="ctr">
              <a:buNone/>
            </a:pPr>
            <a:r>
              <a:rPr lang="en-US" sz="3600" b="1" dirty="0"/>
              <a:t> </a:t>
            </a:r>
            <a:r>
              <a:rPr lang="en-US" sz="3600" b="1" dirty="0" smtClean="0"/>
              <a:t> </a:t>
            </a:r>
            <a:endParaRPr lang="en-US" sz="3600" b="1" dirty="0"/>
          </a:p>
        </p:txBody>
      </p:sp>
      <p:sp>
        <p:nvSpPr>
          <p:cNvPr id="3" name="Title 2"/>
          <p:cNvSpPr>
            <a:spLocks noGrp="1"/>
          </p:cNvSpPr>
          <p:nvPr>
            <p:ph type="title"/>
          </p:nvPr>
        </p:nvSpPr>
        <p:spPr>
          <a:xfrm>
            <a:off x="796904" y="1371467"/>
            <a:ext cx="8229600" cy="1108768"/>
          </a:xfrm>
        </p:spPr>
        <p:txBody>
          <a:bodyPr>
            <a:normAutofit/>
          </a:bodyPr>
          <a:lstStyle/>
          <a:p>
            <a:endParaRPr lang="en-US" dirty="0"/>
          </a:p>
        </p:txBody>
      </p:sp>
      <p:pic>
        <p:nvPicPr>
          <p:cNvPr id="4" name="Picture 3" descr="Unknown-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377" y="2926415"/>
            <a:ext cx="7483496" cy="3378761"/>
          </a:xfrm>
          <a:prstGeom prst="rect">
            <a:avLst/>
          </a:prstGeom>
        </p:spPr>
      </p:pic>
    </p:spTree>
    <p:extLst>
      <p:ext uri="{BB962C8B-B14F-4D97-AF65-F5344CB8AC3E}">
        <p14:creationId xmlns:p14="http://schemas.microsoft.com/office/powerpoint/2010/main" val="3438246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379</TotalTime>
  <Words>514</Words>
  <Application>Microsoft Macintosh PowerPoint</Application>
  <PresentationFormat>On-screen Show (4:3)</PresentationFormat>
  <Paragraphs>66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Persuasive Opinion Writing</vt:lpstr>
      <vt:lpstr>Personal Opinion</vt:lpstr>
      <vt:lpstr>Persuasive Opinion </vt:lpstr>
      <vt:lpstr>Persuasive Opinion Writing</vt:lpstr>
      <vt:lpstr>Don’t forget transitions!</vt:lpstr>
      <vt:lpstr>Write a Letter to the Editor</vt:lpstr>
      <vt:lpstr> Will Cut Eye Higgins Get Away with Kidnapping?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Opinions and Persuasive Essays</dc:title>
  <dc:creator>Patrick Stouffer</dc:creator>
  <cp:lastModifiedBy>Patrick Stouffer</cp:lastModifiedBy>
  <cp:revision>31</cp:revision>
  <dcterms:created xsi:type="dcterms:W3CDTF">2014-09-15T19:59:13Z</dcterms:created>
  <dcterms:modified xsi:type="dcterms:W3CDTF">2017-08-19T22:21:57Z</dcterms:modified>
</cp:coreProperties>
</file>