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7" r:id="rId31"/>
    <p:sldId id="285" r:id="rId32"/>
    <p:sldId id="286" r:id="rId33"/>
    <p:sldId id="290" r:id="rId34"/>
    <p:sldId id="288" r:id="rId35"/>
    <p:sldId id="289" r:id="rId36"/>
    <p:sldId id="291" r:id="rId37"/>
    <p:sldId id="294" r:id="rId38"/>
    <p:sldId id="293" r:id="rId39"/>
    <p:sldId id="296" r:id="rId40"/>
    <p:sldId id="292" r:id="rId41"/>
    <p:sldId id="297" r:id="rId42"/>
    <p:sldId id="298" r:id="rId43"/>
    <p:sldId id="300" r:id="rId44"/>
    <p:sldId id="299" r:id="rId45"/>
    <p:sldId id="301" r:id="rId46"/>
    <p:sldId id="302" r:id="rId47"/>
    <p:sldId id="303" r:id="rId48"/>
    <p:sldId id="304" r:id="rId49"/>
    <p:sldId id="305" r:id="rId50"/>
    <p:sldId id="306"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Baskerville"/>
          <a:ea typeface="Baskerville"/>
          <a:cs typeface="Baskerville"/>
        </a:font>
        <a:srgbClr val="000000"/>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000000"/>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a:tcStyle>
        <a:tcBdr/>
        <a:fill>
          <a:solidFill>
            <a:srgbClr val="E6E1C6">
              <a:alpha val="19000"/>
            </a:srgbClr>
          </a:solidFill>
        </a:fill>
      </a:tcStyle>
    </a:band2H>
    <a:firstCol>
      <a:tcTxStyle b="off" i="off">
        <a:font>
          <a:latin typeface="Baskerville"/>
          <a:ea typeface="Baskerville"/>
          <a:cs typeface="Baskerville"/>
        </a:font>
        <a:srgbClr val="000000"/>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000000"/>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000000"/>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00000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000000"/>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918" autoAdjust="0"/>
  </p:normalViewPr>
  <p:slideViewPr>
    <p:cSldViewPr snapToGrid="0" snapToObjects="1">
      <p:cViewPr varScale="1">
        <p:scale>
          <a:sx n="62" d="100"/>
          <a:sy n="62" d="100"/>
        </p:scale>
        <p:origin x="-1144" y="83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9791961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Cambria"/>
        <a:ea typeface="Cambria"/>
        <a:cs typeface="Cambria"/>
        <a:sym typeface="Cambria"/>
      </a:defRPr>
    </a:lvl1pPr>
    <a:lvl2pPr indent="228600" defTabSz="457200" latinLnBrk="0">
      <a:lnSpc>
        <a:spcPct val="117999"/>
      </a:lnSpc>
      <a:defRPr sz="2200">
        <a:latin typeface="Cambria"/>
        <a:ea typeface="Cambria"/>
        <a:cs typeface="Cambria"/>
        <a:sym typeface="Cambria"/>
      </a:defRPr>
    </a:lvl2pPr>
    <a:lvl3pPr indent="457200" defTabSz="457200" latinLnBrk="0">
      <a:lnSpc>
        <a:spcPct val="117999"/>
      </a:lnSpc>
      <a:defRPr sz="2200">
        <a:latin typeface="Cambria"/>
        <a:ea typeface="Cambria"/>
        <a:cs typeface="Cambria"/>
        <a:sym typeface="Cambria"/>
      </a:defRPr>
    </a:lvl3pPr>
    <a:lvl4pPr indent="685800" defTabSz="457200" latinLnBrk="0">
      <a:lnSpc>
        <a:spcPct val="117999"/>
      </a:lnSpc>
      <a:defRPr sz="2200">
        <a:latin typeface="Cambria"/>
        <a:ea typeface="Cambria"/>
        <a:cs typeface="Cambria"/>
        <a:sym typeface="Cambria"/>
      </a:defRPr>
    </a:lvl4pPr>
    <a:lvl5pPr indent="914400" defTabSz="457200" latinLnBrk="0">
      <a:lnSpc>
        <a:spcPct val="117999"/>
      </a:lnSpc>
      <a:defRPr sz="2200">
        <a:latin typeface="Cambria"/>
        <a:ea typeface="Cambria"/>
        <a:cs typeface="Cambria"/>
        <a:sym typeface="Cambria"/>
      </a:defRPr>
    </a:lvl5pPr>
    <a:lvl6pPr indent="1143000" defTabSz="457200" latinLnBrk="0">
      <a:lnSpc>
        <a:spcPct val="117999"/>
      </a:lnSpc>
      <a:defRPr sz="2200">
        <a:latin typeface="Cambria"/>
        <a:ea typeface="Cambria"/>
        <a:cs typeface="Cambria"/>
        <a:sym typeface="Cambria"/>
      </a:defRPr>
    </a:lvl6pPr>
    <a:lvl7pPr indent="1371600" defTabSz="457200" latinLnBrk="0">
      <a:lnSpc>
        <a:spcPct val="117999"/>
      </a:lnSpc>
      <a:defRPr sz="2200">
        <a:latin typeface="Cambria"/>
        <a:ea typeface="Cambria"/>
        <a:cs typeface="Cambria"/>
        <a:sym typeface="Cambria"/>
      </a:defRPr>
    </a:lvl7pPr>
    <a:lvl8pPr indent="1600200" defTabSz="457200" latinLnBrk="0">
      <a:lnSpc>
        <a:spcPct val="117999"/>
      </a:lnSpc>
      <a:defRPr sz="2200">
        <a:latin typeface="Cambria"/>
        <a:ea typeface="Cambria"/>
        <a:cs typeface="Cambria"/>
        <a:sym typeface="Cambria"/>
      </a:defRPr>
    </a:lvl8pPr>
    <a:lvl9pPr indent="1828800" defTabSz="457200" latinLnBrk="0">
      <a:lnSpc>
        <a:spcPct val="117999"/>
      </a:lnSpc>
      <a:defRPr sz="2200">
        <a:latin typeface="Cambria"/>
        <a:ea typeface="Cambria"/>
        <a:cs typeface="Cambria"/>
        <a:sym typeface="Cambria"/>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pPr>
              <a:defRPr sz="1600" b="1"/>
            </a:pPr>
            <a:r>
              <a:t>Lesson 1</a:t>
            </a:r>
          </a:p>
          <a:p>
            <a:pPr>
              <a:defRPr sz="1600"/>
            </a:pPr>
            <a:r>
              <a:rPr b="1"/>
              <a:t>Slide 1:</a:t>
            </a:r>
            <a:r>
              <a:t> </a:t>
            </a:r>
          </a:p>
          <a:p>
            <a:pPr>
              <a:defRPr sz="1600"/>
            </a:pPr>
            <a:r>
              <a:t>Cover slide, Beyond the Great Horn Spoon…What Happened Next?</a:t>
            </a:r>
          </a:p>
          <a:p>
            <a:pPr>
              <a:defRPr sz="1600"/>
            </a:pPr>
            <a:r>
              <a:t>Let students know that in this unit, By the Great Horn Spoon, we will be studying more about what was happening at the time of the Gold Rush in California.  They will all need to learn to become different characters in some short dramas.  Actors need to understand “character” as an element of theatre, so that they are understood, sometimes even when they don’t even say anything!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pPr>
              <a:defRPr sz="1600" b="1"/>
            </a:pPr>
            <a:r>
              <a:t>Lesson 2</a:t>
            </a:r>
          </a:p>
          <a:p>
            <a:pPr>
              <a:defRPr sz="1600"/>
            </a:pPr>
            <a:r>
              <a:rPr b="1"/>
              <a:t>Slide 10:</a:t>
            </a:r>
            <a:r>
              <a:t>  </a:t>
            </a:r>
          </a:p>
          <a:p>
            <a:pPr>
              <a:defRPr sz="1600"/>
            </a:pPr>
            <a:r>
              <a:t>Teacher:  This is the graphic organizer to help you organize your thoughts.  I suggest you read your article completely, underline key words that may help you, and circle words you do not understand.</a:t>
            </a:r>
          </a:p>
          <a:p>
            <a:pPr>
              <a:defRPr sz="1600"/>
            </a:pPr>
            <a:endParaRPr/>
          </a:p>
          <a:p>
            <a:pPr>
              <a:defRPr sz="1600"/>
            </a:pPr>
            <a:r>
              <a:t>Then read the article again and ask yourself, what is the overall idea or theme of the article.   It may give more detail than the title on the article.  Go through and make notes on Who is involved, What is happening, Where it is happening, When it is happening and Why you think this is an issue.</a:t>
            </a:r>
          </a:p>
          <a:p>
            <a:pPr>
              <a:defRPr sz="1600"/>
            </a:pPr>
            <a:endParaRPr/>
          </a:p>
          <a:p>
            <a:pPr>
              <a:defRPr sz="1600"/>
            </a:pPr>
            <a:r>
              <a:t>Then take some notes on three details about the above ~ they will be less important, but give more information.</a:t>
            </a:r>
          </a:p>
          <a:p>
            <a:pPr>
              <a:defRPr sz="1600"/>
            </a:pPr>
            <a:endParaRPr/>
          </a:p>
          <a:p>
            <a:pPr>
              <a:defRPr sz="1600"/>
            </a:pPr>
            <a:r>
              <a:t>Finally, give the least important detail to finish your notes.</a:t>
            </a:r>
          </a:p>
          <a:p>
            <a:endParaRPr/>
          </a:p>
          <a:p>
            <a:endParaRPr/>
          </a:p>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pPr>
              <a:defRPr sz="1600"/>
            </a:pPr>
            <a:r>
              <a:rPr b="1"/>
              <a:t>Lesson 2</a:t>
            </a:r>
            <a:r>
              <a:t>:</a:t>
            </a:r>
          </a:p>
          <a:p>
            <a:pPr>
              <a:defRPr sz="1600"/>
            </a:pPr>
            <a:r>
              <a:rPr b="1"/>
              <a:t>Slide 11 and 12:  </a:t>
            </a:r>
            <a:r>
              <a:t>Once you have discussed each role on this slide and slide 12, in groups, </a:t>
            </a:r>
          </a:p>
          <a:p>
            <a:pPr>
              <a:defRPr sz="1600"/>
            </a:pPr>
            <a:r>
              <a:t>students draw from “role cards”or teacher chooses roles for group”, </a:t>
            </a:r>
          </a:p>
          <a:p>
            <a:pPr>
              <a:defRPr sz="1600"/>
            </a:pPr>
            <a:r>
              <a:t>Leader, Recorder, Time Keeper, Presenter, Errand Monitor </a:t>
            </a:r>
          </a:p>
          <a:p>
            <a:pPr>
              <a:defRPr sz="1600"/>
            </a:pPr>
            <a:endParaRPr/>
          </a:p>
          <a:p>
            <a:pPr>
              <a:defRPr sz="1600"/>
            </a:pPr>
            <a:r>
              <a:t>Note:  Roles on next slide as well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pPr>
              <a:defRPr sz="1600" b="1"/>
            </a:pPr>
            <a:r>
              <a:t>Lesson 2:</a:t>
            </a:r>
          </a:p>
          <a:p>
            <a:pPr>
              <a:defRPr sz="1600" b="1"/>
            </a:pPr>
            <a:r>
              <a:t>Slide 12</a:t>
            </a:r>
          </a:p>
          <a:p>
            <a:pPr>
              <a:defRPr sz="1600"/>
            </a:pPr>
            <a:r>
              <a:t>Slide Once you have discussed each role, in groups, </a:t>
            </a:r>
          </a:p>
          <a:p>
            <a:pPr>
              <a:defRPr sz="1600"/>
            </a:pPr>
            <a:r>
              <a:t>students draw from “role cards”or teacher chooses roles for group”, </a:t>
            </a:r>
          </a:p>
          <a:p>
            <a:pPr>
              <a:defRPr sz="1600"/>
            </a:pPr>
            <a:r>
              <a:t>Leader, Recorder, Time Keeper, Presenter, Errand Monitor </a:t>
            </a:r>
          </a:p>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a:defRPr sz="1600" b="1"/>
            </a:pPr>
            <a:r>
              <a:t>Lesson 2</a:t>
            </a:r>
          </a:p>
          <a:p>
            <a:pPr>
              <a:defRPr sz="1600" b="1"/>
            </a:pPr>
            <a:r>
              <a:t>Slide 13:</a:t>
            </a:r>
          </a:p>
          <a:p>
            <a:pPr>
              <a:defRPr sz="1600"/>
            </a:pPr>
            <a:r>
              <a:t>Group Rules (5 minutes) Students take on roles assigned as they create rules to “live by” for their group, for example:</a:t>
            </a:r>
          </a:p>
          <a:p>
            <a:pPr>
              <a:defRPr sz="1600"/>
            </a:pPr>
            <a:r>
              <a:t>•	Be prepared</a:t>
            </a:r>
          </a:p>
          <a:p>
            <a:pPr>
              <a:defRPr sz="1600"/>
            </a:pPr>
            <a:r>
              <a:t>•	Everyone participates</a:t>
            </a:r>
          </a:p>
          <a:p>
            <a:pPr>
              <a:defRPr sz="1600"/>
            </a:pPr>
            <a:r>
              <a:t>More ideas:</a:t>
            </a:r>
          </a:p>
          <a:p>
            <a:pPr marL="228600" indent="-228600">
              <a:buSzPct val="100000"/>
              <a:buChar char="•"/>
              <a:defRPr sz="1600"/>
            </a:pPr>
            <a:r>
              <a:t>    Give everyone a chance to speak before you speak again</a:t>
            </a:r>
          </a:p>
          <a:p>
            <a:pPr>
              <a:defRPr sz="1600"/>
            </a:pPr>
            <a:r>
              <a:t>•	Be respectful of the roles of each member in the group</a:t>
            </a:r>
          </a:p>
          <a:p>
            <a:pPr>
              <a:defRPr sz="1600"/>
            </a:pPr>
            <a:r>
              <a:t>•	Stay on task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pPr>
              <a:defRPr sz="1600" b="1"/>
            </a:pPr>
            <a:r>
              <a:t>Lesson 2</a:t>
            </a:r>
          </a:p>
          <a:p>
            <a:pPr>
              <a:defRPr sz="1600"/>
            </a:pPr>
            <a:r>
              <a:rPr b="1"/>
              <a:t>Slide 14:</a:t>
            </a:r>
            <a:r>
              <a:t> Collaborative Practice (5 minutes)</a:t>
            </a:r>
          </a:p>
          <a:p>
            <a:pPr>
              <a:defRPr sz="1600"/>
            </a:pPr>
            <a:r>
              <a:t>Review this slide with sentence starters and handout, explaining that this is the way collaborative groups speak to one another to be most productive.  We will practice using these sentence starters with a discussion topic.  Each member of the group picks up one of the sentence starters and adds to the discussion.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a:defRPr sz="1600" b="1"/>
            </a:pPr>
            <a:r>
              <a:rPr dirty="0"/>
              <a:t>Lesson 2</a:t>
            </a:r>
          </a:p>
          <a:p>
            <a:pPr>
              <a:defRPr sz="1600" b="1"/>
            </a:pPr>
            <a:r>
              <a:rPr dirty="0"/>
              <a:t>Slide 15:  </a:t>
            </a:r>
            <a:r>
              <a:rPr b="0" dirty="0"/>
              <a:t>( 10 minutes) the slide is presented showing a “California Mystery Animal”.  Students use the sentence starters to have a civil discussion about the questions asked on the slide, practicing with collaborative speaking and listening.</a:t>
            </a:r>
          </a:p>
          <a:p>
            <a:pPr>
              <a:defRPr sz="1600" b="1"/>
            </a:pPr>
            <a:endParaRPr b="0" dirty="0"/>
          </a:p>
          <a:p>
            <a:pPr>
              <a:defRPr sz="1600" b="1"/>
            </a:pPr>
            <a:r>
              <a:rPr b="0" dirty="0"/>
              <a:t>When it is their turn, they pick up a face down “Sentence Starter Card” and add to the discussion.  Only when everyone has had their turn, may the sentence starter cards be put back in the middle of the group - face up…adding more discussion and more practice with a chosen sentence starter.</a:t>
            </a:r>
          </a:p>
          <a:p>
            <a:pPr>
              <a:defRPr sz="1600"/>
            </a:pPr>
            <a:endParaRPr b="0" dirty="0"/>
          </a:p>
          <a:p>
            <a:pPr>
              <a:defRPr sz="1600"/>
            </a:pPr>
            <a:r>
              <a:rPr dirty="0"/>
              <a:t>Ask the group how this worked for them; what were the challenges using the sentence starters?  Can they see how using the sentence starters during the group work may be helpful?  Why, why not?</a:t>
            </a:r>
          </a:p>
          <a:p>
            <a:pPr>
              <a:defRPr sz="1600"/>
            </a:pPr>
            <a:endParaRPr dirty="0"/>
          </a:p>
          <a:p>
            <a:pPr>
              <a:defRPr sz="1600"/>
            </a:pPr>
            <a:r>
              <a:rPr dirty="0"/>
              <a:t>Students will want to know more about this “Mystery Animal”.  Information is at the end of the Lesson Plan.</a:t>
            </a:r>
          </a:p>
          <a:p>
            <a:pPr>
              <a:defRPr sz="1600"/>
            </a:pPr>
            <a:endParaRPr dirty="0"/>
          </a:p>
          <a:p>
            <a:pPr>
              <a:defRPr sz="1600"/>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a:defRPr sz="1600" b="1"/>
            </a:pPr>
            <a:r>
              <a:t>Lesson 2</a:t>
            </a:r>
          </a:p>
          <a:p>
            <a:pPr>
              <a:defRPr sz="1600"/>
            </a:pPr>
            <a:r>
              <a:rPr b="1"/>
              <a:t>Slide 16</a:t>
            </a:r>
            <a:r>
              <a:t>: Using your new </a:t>
            </a:r>
            <a:r>
              <a:rPr b="1"/>
              <a:t>collaborative skills</a:t>
            </a:r>
            <a:r>
              <a:t> and </a:t>
            </a:r>
            <a:r>
              <a:rPr b="1"/>
              <a:t>roles</a:t>
            </a:r>
            <a:r>
              <a:t>, in your groups, discuss the article you have read:  </a:t>
            </a:r>
          </a:p>
          <a:p>
            <a:pPr marL="274320" indent="-274320">
              <a:buSzPct val="100000"/>
              <a:buAutoNum type="arabicPeriod"/>
              <a:defRPr sz="1600"/>
            </a:pPr>
            <a:r>
              <a:t> What was the overall idea or theme of the article, and </a:t>
            </a:r>
          </a:p>
          <a:p>
            <a:pPr marL="274320" indent="-274320">
              <a:buSzPct val="100000"/>
              <a:buAutoNum type="arabicPeriod"/>
              <a:defRPr sz="1600"/>
            </a:pPr>
            <a:r>
              <a:t> Share your answers to the other questions the article presented.  (Ask students to use the new “language” and sentence starters as often as they can).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a:defRPr sz="1600" b="1"/>
            </a:pPr>
            <a:r>
              <a:rPr dirty="0"/>
              <a:t>Lesson 2:</a:t>
            </a:r>
          </a:p>
          <a:p>
            <a:pPr>
              <a:defRPr sz="1600"/>
            </a:pPr>
            <a:r>
              <a:rPr b="1" dirty="0"/>
              <a:t>Slide 17</a:t>
            </a:r>
            <a:r>
              <a:rPr dirty="0"/>
              <a:t>:(15 minutes) </a:t>
            </a:r>
            <a:r>
              <a:rPr dirty="0" smtClean="0"/>
              <a:t>Challenges, continued: Students are given their group challenge.  They are to create a beginning, middle and end to their challenge presentation (handout available).  Those who play the beginning “freeze” when finished, middle players begin </a:t>
            </a:r>
            <a:r>
              <a:rPr lang="en-US" dirty="0" smtClean="0"/>
              <a:t>immediately </a:t>
            </a:r>
            <a:r>
              <a:rPr dirty="0" smtClean="0"/>
              <a:t>and “freeze”, etc.  Students are told that they are not to write out “scripts”, but after taking notes on what happens in each section of the play, decide what their parts will be and “play” the parts even if the words are not exactly the same each time (improvisation).  As they work together and agree upon the content of the beginning, middle and end, and then practice, they are asked to remember to have discussions using the sentence starters and the group roles already established.  (Reinforce students positively for using sentence starters and proper roles, as they discuss how to “frame” their </a:t>
            </a:r>
            <a:r>
              <a:rPr lang="en-US" dirty="0" smtClean="0"/>
              <a:t>challenge presentation, </a:t>
            </a:r>
            <a:r>
              <a:rPr lang="en-US" u="sng" dirty="0" smtClean="0"/>
              <a:t>without a specific script</a:t>
            </a:r>
            <a:r>
              <a:rPr lang="en-US" dirty="0" smtClean="0"/>
              <a:t>.</a:t>
            </a:r>
            <a:endParaRPr dirty="0" smtClean="0"/>
          </a:p>
          <a:p>
            <a:pPr>
              <a:defRPr sz="1600"/>
            </a:pPr>
            <a:endParaRPr dirty="0" smtClean="0"/>
          </a:p>
          <a:p>
            <a:pPr>
              <a:defRPr sz="1600"/>
            </a:pPr>
            <a:r>
              <a:rPr dirty="0" smtClean="0"/>
              <a:t>*</a:t>
            </a:r>
            <a:r>
              <a:rPr u="sng" dirty="0" smtClean="0"/>
              <a:t>If the challenge is not clear, or children need more reinforcement regarding breaking their story challenge into three parts you can use </a:t>
            </a:r>
            <a:r>
              <a:rPr dirty="0" smtClean="0"/>
              <a:t>Goldilocks and the Three Bears as an example:  What happened in the beginning of the story (setting, characters and conflict established) in the middle (rising problem) , at the end (resolution).  Ie:  Beginning:  Goldilocks is hungry and finds an open door, eats the food, breaks a chair and falls asleep on the bed (one of the group members acts this out),  Middle:  Bears come home and find porridge eaten, chair broken and Goldilocks in Little Bear’s bed and are very upset(three or four  group members play the middle part),  End:  Goldilocks wakes up and runs from the house, sorry to have caused trouble, and very afraid of the bears. (Story is in the handout section of Lesson 2 unit)</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pPr>
              <a:defRPr sz="1600" b="1"/>
            </a:pPr>
            <a:r>
              <a:t>Lesson 3</a:t>
            </a:r>
          </a:p>
          <a:p>
            <a:pPr>
              <a:defRPr sz="1600" b="1"/>
            </a:pPr>
            <a:r>
              <a:t>Hook:</a:t>
            </a:r>
          </a:p>
          <a:p>
            <a:pPr>
              <a:defRPr sz="1600"/>
            </a:pPr>
            <a:endParaRPr/>
          </a:p>
          <a:p>
            <a:pPr>
              <a:defRPr sz="1600" b="1"/>
            </a:pPr>
            <a:r>
              <a:t>Lesson 3</a:t>
            </a:r>
          </a:p>
          <a:p>
            <a:pPr>
              <a:defRPr sz="1600"/>
            </a:pPr>
            <a:r>
              <a:rPr b="1"/>
              <a:t>Slide l8:  </a:t>
            </a:r>
            <a:r>
              <a:t>Both in reading the book and in our activities, there have been many vocabulary words that we have never heard before!  Some are words that were related to mining and the Gold Rush “times”, and others are used by us in our everyday lives.  Can anyone think of a word right now that was completely “strange” to you when you first heard of it?  (Give think time, students look through notes from unit).</a:t>
            </a:r>
          </a:p>
          <a:p>
            <a:pPr>
              <a:defRPr sz="1600"/>
            </a:pPr>
            <a:endParaRPr/>
          </a:p>
          <a:p>
            <a:pPr>
              <a:defRPr sz="1600"/>
            </a:pPr>
            <a:r>
              <a:t>How about the words “pay dirt”?  What did this word mean during the Gold Rush? </a:t>
            </a:r>
          </a:p>
          <a:p>
            <a:pPr>
              <a:defRPr sz="1600" i="1"/>
            </a:pPr>
            <a:r>
              <a:t>Finding gold easily through mining, and making money</a:t>
            </a:r>
          </a:p>
          <a:p>
            <a:pPr>
              <a:defRPr sz="1600"/>
            </a:pPr>
            <a:r>
              <a:t>“Pay dirt” is now used in a casual way ~ “Fixing up my bike and selling it was like “pay dirt”.  (I made money easily)</a:t>
            </a:r>
          </a:p>
          <a:p>
            <a:pPr>
              <a:defRPr sz="1600"/>
            </a:pPr>
            <a:endParaRPr/>
          </a:p>
          <a:p>
            <a:pPr>
              <a:defRPr sz="1600"/>
            </a:pPr>
            <a:r>
              <a:rPr b="1"/>
              <a:t>Practice:</a:t>
            </a:r>
            <a:r>
              <a:t>  (20 minutes)    </a:t>
            </a:r>
          </a:p>
          <a:p>
            <a:pPr>
              <a:defRPr sz="1600"/>
            </a:pPr>
            <a:r>
              <a:t>1)  I will give each of you a word page.  You will look through your notes, and think about what this word means.  Keep thinking….how does this word relate to the Gold Rush, ie:  the economy, population, or the environment?   Write some notes relating to this vocabulary word in your notebook.  Keep those thoughts!</a:t>
            </a:r>
          </a:p>
          <a:p>
            <a:pPr>
              <a:defRPr sz="1600"/>
            </a:pPr>
            <a:endParaRPr/>
          </a:p>
          <a:p>
            <a:pPr>
              <a:defRPr sz="1600"/>
            </a:pPr>
            <a:r>
              <a:t>2)  Students move around and meet up with another person.  They share their vocabulary word with their partner and explain what it means.  The partner paraphrases or summarizes what they just heard.  Then the other partner shares their word, and they switch roles.  </a:t>
            </a:r>
          </a:p>
          <a:p>
            <a:pPr>
              <a:defRPr sz="1600"/>
            </a:pPr>
            <a:r>
              <a:t>     Ring the bell, and they switch to another partner and go through the same process again. </a:t>
            </a:r>
          </a:p>
          <a:p>
            <a:pPr>
              <a:defRPr sz="1600"/>
            </a:pPr>
            <a:r>
              <a:t>    Repeat this several times, so lots of vocabulary words are shared.</a:t>
            </a:r>
          </a:p>
          <a:p>
            <a:pPr>
              <a:defRPr sz="1600"/>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pPr>
              <a:defRPr sz="1600" b="1"/>
            </a:pPr>
            <a:r>
              <a:t>Lesson 3</a:t>
            </a:r>
          </a:p>
          <a:p>
            <a:pPr>
              <a:defRPr sz="1600" b="1"/>
            </a:pPr>
            <a:r>
              <a:t>Slide 19:</a:t>
            </a:r>
          </a:p>
          <a:p>
            <a:pPr>
              <a:defRPr sz="1600"/>
            </a:pPr>
            <a:r>
              <a:t>The students are directed to find a classmate whose word connects or links to theirs in some way. For example, the words might be synonyms or antonyms, one might be an example of the other, or both might be examples of some higher-order concept. The goal is for the students to identify some way to connect their word with a classmate's word. When students find a link, they stand with their partner around the perimeter of the classroom.  Another example:  “hardships and miners” go together because miners had many hardships as they worked to find gold.</a:t>
            </a:r>
          </a:p>
          <a:p>
            <a:pPr>
              <a:defRPr sz="1600"/>
            </a:pPr>
            <a:endParaRPr/>
          </a:p>
          <a:p>
            <a:pPr>
              <a:defRPr sz="1600"/>
            </a:pPr>
            <a:r>
              <a:t>Example on slide:  Pay Dirt + Profitable</a:t>
            </a:r>
          </a:p>
          <a:p>
            <a:pPr>
              <a:defRPr sz="1600"/>
            </a:pPr>
            <a:endParaRPr/>
          </a:p>
          <a:p>
            <a:pPr>
              <a:defRPr sz="1600"/>
            </a:pPr>
            <a:r>
              <a:t>After a certain amount of time, have those who have found “links” explain their reasoning.  If some are still in the middle of the room, they may find a link with what is shared by students on the perimeter, or be assisted by the group and join a group on the perimeter, or team up with another still in the middle.  Each time a link is made, the students should give an explanation.  Another example:  “hardships and miners” go together because miners had many hardships, like aching backs, finding little gold, poor housing and food.  </a:t>
            </a:r>
          </a:p>
          <a:p>
            <a:pPr>
              <a:defRPr sz="1600"/>
            </a:pPr>
            <a:endParaRPr/>
          </a:p>
          <a:p>
            <a:pPr>
              <a:defRPr sz="1600"/>
            </a:pPr>
            <a:r>
              <a:t>This can be repeated with additional words, and/or the same words many times, with different links, and a ’49er “conversation using the linked words.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pPr>
              <a:defRPr sz="1600" b="1"/>
            </a:pPr>
            <a:r>
              <a:t>Lesson 1</a:t>
            </a:r>
          </a:p>
          <a:p>
            <a:pPr>
              <a:defRPr sz="1600"/>
            </a:pPr>
            <a:r>
              <a:rPr b="1"/>
              <a:t>Slide 2:</a:t>
            </a:r>
          </a:p>
          <a:p>
            <a:pPr>
              <a:defRPr sz="1600"/>
            </a:pPr>
            <a:r>
              <a:t>Hook:  Ask the students what an “occupation” is.  Chart responses:  doctor, waitress, construction worker, secretary, teacher, etc…</a:t>
            </a:r>
          </a:p>
          <a:p>
            <a:pPr>
              <a:defRPr sz="1600"/>
            </a:pPr>
            <a:endParaRPr/>
          </a:p>
          <a:p>
            <a:pPr>
              <a:defRPr sz="1600"/>
            </a:pPr>
            <a:r>
              <a:t>Ask students to think (not wild guesses!) exactly what occupation your occupation is as you role-play the following:  </a:t>
            </a:r>
            <a:r>
              <a:rPr b="1"/>
              <a:t>Raking Leaves  (Gardener)</a:t>
            </a:r>
          </a:p>
          <a:p>
            <a:pPr>
              <a:defRPr sz="1600"/>
            </a:pPr>
            <a:r>
              <a:t>(With a smiling face, quick movements, “spotting” more leaves and rushing to rake them up as well)</a:t>
            </a:r>
          </a:p>
          <a:p>
            <a:pPr>
              <a:defRPr sz="1600"/>
            </a:pPr>
            <a:r>
              <a:t>		</a:t>
            </a:r>
          </a:p>
          <a:p>
            <a:pPr>
              <a:defRPr sz="1600"/>
            </a:pPr>
            <a:r>
              <a:t>Tell students that you just played a “character” as an actor.  After thinking about what they watched, tell them you would like them to think about your </a:t>
            </a:r>
            <a:r>
              <a:rPr u="sng"/>
              <a:t>occupation</a:t>
            </a:r>
            <a:r>
              <a:t> (not the job or action you are doing). (gardener) Ask them to think about your </a:t>
            </a:r>
            <a:r>
              <a:rPr b="1"/>
              <a:t>mood</a:t>
            </a:r>
            <a:r>
              <a:t>, a </a:t>
            </a:r>
            <a:r>
              <a:rPr b="1"/>
              <a:t>quality of your personality</a:t>
            </a:r>
            <a:r>
              <a:t> (conscientious, hard working), your </a:t>
            </a:r>
            <a:r>
              <a:rPr b="1"/>
              <a:t>physical appearance and/or health</a:t>
            </a:r>
            <a:r>
              <a:t>….all based on your </a:t>
            </a:r>
            <a:r>
              <a:rPr b="1"/>
              <a:t>movements</a:t>
            </a:r>
            <a:r>
              <a:t>, </a:t>
            </a:r>
            <a:r>
              <a:rPr b="1"/>
              <a:t>gestures </a:t>
            </a:r>
            <a:r>
              <a:t>and </a:t>
            </a:r>
            <a:r>
              <a:rPr b="1"/>
              <a:t>expressions</a:t>
            </a:r>
            <a:r>
              <a:t>.</a:t>
            </a:r>
          </a:p>
          <a:p>
            <a:pPr>
              <a:defRPr sz="1600"/>
            </a:pPr>
            <a:endParaRPr/>
          </a:p>
          <a:p>
            <a:pPr>
              <a:defRPr sz="1600"/>
            </a:pPr>
            <a:r>
              <a:t>Chart the responses of the students, and delve for more!</a:t>
            </a:r>
          </a:p>
          <a:p>
            <a:pPr>
              <a:defRPr sz="1600"/>
            </a:pPr>
            <a:endParaRPr/>
          </a:p>
          <a:p>
            <a:pPr>
              <a:defRPr sz="1600"/>
            </a:pPr>
            <a:r>
              <a:t>Explain that students will be learning about how to “become” a character, and to do that, they need to understand the character in order to make him or her believable.  Actors use physical movements and gestures to develop a character in a specific way.  Look at all you learned about the character I just played!</a:t>
            </a:r>
          </a:p>
          <a:p>
            <a:pPr>
              <a:defRPr sz="1600"/>
            </a:pPr>
            <a:endParaRPr/>
          </a:p>
          <a:p>
            <a:pPr>
              <a:defRPr sz="1600"/>
            </a:pPr>
            <a:r>
              <a:rPr b="1"/>
              <a:t>Practice:</a:t>
            </a:r>
            <a:r>
              <a:t>  ( 5 minutes) In pairs, A and B.  “A” begins and acts out (through movement only), their occupation.  Without it becoming a “guessing game”, the one watching must be able to 1) state the occupation,  2) mood,  3) quality of the personality, and 4) physical appearance and/or health.  Now “B takes a turn.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pPr>
              <a:defRPr sz="1600" b="1"/>
            </a:pPr>
            <a:r>
              <a:rPr dirty="0"/>
              <a:t>Lesson 4: Part of the Union: What Does it Mean?</a:t>
            </a:r>
          </a:p>
          <a:p>
            <a:pPr>
              <a:defRPr sz="1600" b="1"/>
            </a:pPr>
            <a:r>
              <a:rPr dirty="0"/>
              <a:t>Slide 20, Review:  Let’s go back in time, just before gold was discovered:</a:t>
            </a:r>
          </a:p>
          <a:p>
            <a:pPr>
              <a:defRPr sz="1600"/>
            </a:pPr>
            <a:endParaRPr dirty="0"/>
          </a:p>
          <a:p>
            <a:r>
              <a:rPr lang="en-US" sz="2200" dirty="0" smtClean="0">
                <a:effectLst/>
                <a:latin typeface="Cambria"/>
                <a:ea typeface="Cambria"/>
                <a:cs typeface="Cambria"/>
                <a:sym typeface="Cambria"/>
              </a:rPr>
              <a:t>In 1847, the United States defeated (beat) Mexico in a two-year conflict known as the Mexican War.  When the peace treaty was signed in early 1848, Mexico was forced to a “cession”, or to “cede” an enormous amount of territory, (meaning to </a:t>
            </a:r>
            <a:r>
              <a:rPr lang="en-US" sz="2200" i="1" dirty="0" smtClean="0">
                <a:effectLst/>
                <a:latin typeface="Cambria"/>
                <a:ea typeface="Cambria"/>
                <a:cs typeface="Cambria"/>
                <a:sym typeface="Cambria"/>
              </a:rPr>
              <a:t>give it to California)</a:t>
            </a:r>
            <a:r>
              <a:rPr lang="en-US" sz="2200" dirty="0" smtClean="0">
                <a:effectLst/>
                <a:latin typeface="Cambria"/>
                <a:ea typeface="Cambria"/>
                <a:cs typeface="Cambria"/>
                <a:sym typeface="Cambria"/>
              </a:rPr>
              <a:t>.  Neither the United States nor Mexico knew that gold had been discovered just days before they signed the peace treaty!  </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Why would the U.S. want to gain California as one of its’ states?  James Polk, the U.S. President at the time believed in Manifest Destiny ~ what do you think that might mean?  </a:t>
            </a:r>
            <a:r>
              <a:rPr lang="en-US" sz="2200" i="1" dirty="0" smtClean="0">
                <a:effectLst/>
                <a:latin typeface="Cambria"/>
                <a:ea typeface="Cambria"/>
                <a:cs typeface="Cambria"/>
                <a:sym typeface="Cambria"/>
              </a:rPr>
              <a:t>America should own all of North America ~ would be good for the U.S. to be larger, gain more wealth, people, and economic (money) influence around the world)</a:t>
            </a:r>
            <a:endParaRPr lang="en-US" sz="2200" dirty="0" smtClean="0">
              <a:effectLst/>
              <a:latin typeface="Cambria"/>
              <a:ea typeface="Cambria"/>
              <a:cs typeface="Cambria"/>
              <a:sym typeface="Cambria"/>
            </a:endParaRPr>
          </a:p>
          <a:p>
            <a:r>
              <a:rPr lang="en-US" sz="2200" i="1" dirty="0" smtClean="0">
                <a:effectLst/>
                <a:latin typeface="Cambria"/>
                <a:ea typeface="Cambria"/>
                <a:cs typeface="Cambria"/>
                <a:sym typeface="Cambria"/>
              </a:rPr>
              <a:t> </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Notice that this map shows territories, states that are “slave states”  and states that are “non-slave” states.  What does that mean? Could this be a problem?  In what way?  Keep these thoughts in mind…..</a:t>
            </a:r>
            <a:endParaRPr lang="en-US" sz="2200" dirty="0">
              <a:effectLst/>
              <a:latin typeface="Cambria"/>
              <a:ea typeface="Cambria"/>
              <a:cs typeface="Cambria"/>
              <a:sym typeface="Cambri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pPr>
              <a:defRPr sz="1600" b="1"/>
            </a:pPr>
            <a:r>
              <a:rPr dirty="0"/>
              <a:t>Lesson 4</a:t>
            </a:r>
          </a:p>
          <a:p>
            <a:pPr>
              <a:defRPr sz="1600" b="1"/>
            </a:pPr>
            <a:r>
              <a:rPr dirty="0"/>
              <a:t>Slide 21:</a:t>
            </a:r>
          </a:p>
          <a:p>
            <a:pPr>
              <a:defRPr sz="1600"/>
            </a:pPr>
            <a:r>
              <a:rPr dirty="0"/>
              <a:t>Have you ever seen this before?  What is it and what does it represent?  What does the Grizzly bear represent?  The Red star? The red line?  The white background?</a:t>
            </a:r>
          </a:p>
          <a:p>
            <a:pPr>
              <a:defRPr sz="1600"/>
            </a:pPr>
            <a:endParaRPr dirty="0"/>
          </a:p>
          <a:p>
            <a:pPr>
              <a:defRPr sz="1600"/>
            </a:pPr>
            <a:r>
              <a:rPr dirty="0"/>
              <a:t>One of the revolts California and Texas had against Mexico before the U.S. was involved was called the Bear Flag Revolt took place between the republics of Texas and California, against Mexico.  After the Californians and Texans won the revolt, California made this their state flag.  </a:t>
            </a:r>
          </a:p>
          <a:p>
            <a:pPr>
              <a:defRPr sz="1600"/>
            </a:pPr>
            <a:r>
              <a:rPr b="1" dirty="0"/>
              <a:t>The star:</a:t>
            </a:r>
            <a:r>
              <a:rPr dirty="0"/>
              <a:t> represents the Lone Star of Texas and “sovereignty” which means the right to govern yourself</a:t>
            </a:r>
          </a:p>
          <a:p>
            <a:pPr>
              <a:defRPr sz="1600"/>
            </a:pPr>
            <a:r>
              <a:rPr b="1" dirty="0"/>
              <a:t>Grizzly Bear</a:t>
            </a:r>
            <a:r>
              <a:rPr dirty="0"/>
              <a:t>:  represents strength</a:t>
            </a:r>
          </a:p>
          <a:p>
            <a:pPr>
              <a:defRPr sz="1600"/>
            </a:pPr>
            <a:r>
              <a:rPr b="1" dirty="0"/>
              <a:t>Red Color</a:t>
            </a:r>
            <a:r>
              <a:rPr dirty="0"/>
              <a:t>:  represents courage</a:t>
            </a:r>
          </a:p>
          <a:p>
            <a:pPr>
              <a:defRPr sz="1600"/>
            </a:pPr>
            <a:r>
              <a:rPr b="1" dirty="0"/>
              <a:t>White Background</a:t>
            </a:r>
            <a:r>
              <a:rPr dirty="0"/>
              <a:t>:  purity, or “goodness”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defRPr sz="1600" b="1"/>
            </a:pPr>
            <a:r>
              <a:rPr dirty="0"/>
              <a:t>Lesson 4</a:t>
            </a:r>
          </a:p>
          <a:p>
            <a:pPr>
              <a:defRPr sz="1600" b="1"/>
            </a:pPr>
            <a:r>
              <a:rPr dirty="0"/>
              <a:t>Slide 22</a:t>
            </a:r>
          </a:p>
          <a:p>
            <a:r>
              <a:rPr lang="en-US" sz="2200" dirty="0" smtClean="0">
                <a:effectLst/>
                <a:latin typeface="Cambria"/>
                <a:ea typeface="Cambria"/>
                <a:cs typeface="Cambria"/>
                <a:sym typeface="Cambria"/>
              </a:rPr>
              <a:t>What is the US Constitution?  Why is it important?</a:t>
            </a:r>
          </a:p>
          <a:p>
            <a:r>
              <a:rPr lang="en-US" sz="2200" i="1" dirty="0" smtClean="0">
                <a:effectLst/>
                <a:latin typeface="Cambria"/>
                <a:ea typeface="Cambria"/>
                <a:cs typeface="Cambria"/>
                <a:sym typeface="Cambria"/>
              </a:rPr>
              <a:t>The U.S. Constitution is a written document that defines the structure and purpose of the U.S. government.,  It describes the powers of different states and local governments. The Constitution establishes The Rule of Law, the laws we must all follow equally as a nation and as a state.</a:t>
            </a:r>
            <a:endParaRPr lang="en-US" sz="2200" dirty="0" smtClean="0">
              <a:effectLst/>
              <a:latin typeface="Cambria"/>
              <a:ea typeface="Cambria"/>
              <a:cs typeface="Cambria"/>
              <a:sym typeface="Cambria"/>
            </a:endParaRPr>
          </a:p>
          <a:p>
            <a:r>
              <a:rPr lang="en-US" sz="2200" i="1" dirty="0" smtClean="0">
                <a:effectLst/>
                <a:latin typeface="Cambria"/>
                <a:ea typeface="Cambria"/>
                <a:cs typeface="Cambria"/>
                <a:sym typeface="Cambria"/>
              </a:rPr>
              <a:t> </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The United States had a Constitution at this time ~ and it set the laws for the way the states would work together. Remember, California was not part of the United States at first, but was hoping to become the 31</a:t>
            </a:r>
            <a:r>
              <a:rPr lang="en-US" sz="2200" baseline="30000" dirty="0" smtClean="0">
                <a:effectLst/>
                <a:latin typeface="Cambria"/>
                <a:ea typeface="Cambria"/>
                <a:cs typeface="Cambria"/>
                <a:sym typeface="Cambria"/>
              </a:rPr>
              <a:t>st</a:t>
            </a:r>
            <a:r>
              <a:rPr lang="en-US" sz="2200" dirty="0" smtClean="0">
                <a:effectLst/>
                <a:latin typeface="Cambria"/>
                <a:ea typeface="Cambria"/>
                <a:cs typeface="Cambria"/>
                <a:sym typeface="Cambria"/>
              </a:rPr>
              <a:t> state!</a:t>
            </a:r>
          </a:p>
          <a:p>
            <a:pPr>
              <a:defRPr sz="1400" i="1"/>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a:defRPr sz="1600" b="1"/>
            </a:pPr>
            <a:r>
              <a:rPr dirty="0"/>
              <a:t>Lesson 4</a:t>
            </a:r>
          </a:p>
          <a:p>
            <a:pPr>
              <a:defRPr sz="1600" b="1"/>
            </a:pPr>
            <a:r>
              <a:rPr dirty="0"/>
              <a:t>Slide 23</a:t>
            </a:r>
          </a:p>
          <a:p>
            <a:pPr>
              <a:defRPr sz="1600"/>
            </a:pPr>
            <a:r>
              <a:rPr dirty="0"/>
              <a:t>The Constitution for the United States was set up with three branches.  The U.S. Constitution must be followed by all of the states in the United States.  Review the roles of the three branches using this slide.</a:t>
            </a:r>
          </a:p>
          <a:p>
            <a:pPr>
              <a:defRPr sz="1600"/>
            </a:pPr>
            <a:endParaRPr dirty="0"/>
          </a:p>
          <a:p>
            <a:pPr>
              <a:defRPr sz="1600"/>
            </a:pPr>
            <a:r>
              <a:rPr dirty="0"/>
              <a:t>Does anyone know why the writers of the Constitution set up three different branches to do all of these jobs?  Turn to a partner and talk this through.  (They wanted to be sure that one branch could not be too powerful ~ </a:t>
            </a:r>
            <a:r>
              <a:rPr i="1" dirty="0"/>
              <a:t>they remembered King George from Great Britain!  There was not Rule of Law, only laws that were best for King George!  Each branch balances each other, and checks on each other to be sure that the Rule of Law ~ the laws written in the Constitution, are followed.)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pPr>
              <a:defRPr sz="1600" b="1"/>
            </a:pPr>
            <a:r>
              <a:rPr dirty="0"/>
              <a:t>Lesson 4</a:t>
            </a:r>
          </a:p>
          <a:p>
            <a:pPr>
              <a:defRPr sz="1600" b="1"/>
            </a:pPr>
            <a:r>
              <a:rPr dirty="0"/>
              <a:t>Slide 24</a:t>
            </a:r>
          </a:p>
          <a:p>
            <a:r>
              <a:rPr lang="en-US" sz="2200" dirty="0" smtClean="0">
                <a:effectLst/>
                <a:latin typeface="Cambria"/>
                <a:ea typeface="Cambria"/>
                <a:cs typeface="Cambria"/>
                <a:sym typeface="Cambria"/>
              </a:rPr>
              <a:t>In September of 1849 Californians were tired of waiting for the federal government or the United States, to make them part of the nation. They wrote their own State Constitution, just like all of the other states in the United States had done.  The State Constitution makes laws for the state to follow that are not covered by the U.S. Constitution.   State laws in the state Constitution set up the rule of law .  However, if they became a state of the United States, in union with the other states of the federal government, California must also follow the U.S.  Constitution.  </a:t>
            </a:r>
            <a:r>
              <a:rPr lang="en-US" sz="2200" b="1" dirty="0" smtClean="0">
                <a:effectLst/>
                <a:latin typeface="Cambria"/>
                <a:ea typeface="Cambria"/>
                <a:cs typeface="Cambria"/>
                <a:sym typeface="Cambria"/>
              </a:rPr>
              <a:t>Example of a state law</a:t>
            </a:r>
            <a:r>
              <a:rPr lang="en-US" sz="2200" dirty="0" smtClean="0">
                <a:effectLst/>
                <a:latin typeface="Cambria"/>
                <a:ea typeface="Cambria"/>
                <a:cs typeface="Cambria"/>
                <a:sym typeface="Cambria"/>
              </a:rPr>
              <a:t>: </a:t>
            </a:r>
            <a:r>
              <a:rPr lang="en-US" sz="2200" i="1" dirty="0" smtClean="0">
                <a:effectLst/>
                <a:latin typeface="Cambria"/>
                <a:ea typeface="Cambria"/>
                <a:cs typeface="Cambria"/>
                <a:sym typeface="Cambria"/>
              </a:rPr>
              <a:t> Driving laws (personal injury), criminal law happening in California , family laws.</a:t>
            </a:r>
            <a:r>
              <a:rPr lang="en-US" sz="2200" dirty="0" smtClean="0">
                <a:effectLst/>
                <a:latin typeface="Cambria"/>
                <a:ea typeface="Cambria"/>
                <a:cs typeface="Cambria"/>
                <a:sym typeface="Cambria"/>
              </a:rPr>
              <a:t>  </a:t>
            </a:r>
            <a:r>
              <a:rPr lang="en-US" sz="2200" b="1" dirty="0" smtClean="0">
                <a:effectLst/>
                <a:latin typeface="Cambria"/>
                <a:ea typeface="Cambria"/>
                <a:cs typeface="Cambria"/>
                <a:sym typeface="Cambria"/>
              </a:rPr>
              <a:t>Example of a federal or U.S. law</a:t>
            </a:r>
            <a:r>
              <a:rPr lang="en-US" sz="2200" dirty="0" smtClean="0">
                <a:effectLst/>
                <a:latin typeface="Cambria"/>
                <a:ea typeface="Cambria"/>
                <a:cs typeface="Cambria"/>
                <a:sym typeface="Cambria"/>
              </a:rPr>
              <a:t>: </a:t>
            </a:r>
            <a:r>
              <a:rPr lang="en-US" sz="2200" i="1" dirty="0" smtClean="0">
                <a:effectLst/>
                <a:latin typeface="Cambria"/>
                <a:ea typeface="Cambria"/>
                <a:cs typeface="Cambria"/>
                <a:sym typeface="Cambria"/>
              </a:rPr>
              <a:t>Civil rights laws: protecting against racial discrimination, for example.  The U.S. Constitution also has laws about crimes that take place between one state and another, for example:  If someone smuggles drugs from one state to another.</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The structure is very similar in the state Constitution and United States Constitution.  </a:t>
            </a:r>
            <a:r>
              <a:rPr lang="en-US" sz="2200" b="1" dirty="0" smtClean="0">
                <a:effectLst/>
                <a:latin typeface="Cambria"/>
                <a:ea typeface="Cambria"/>
                <a:cs typeface="Cambria"/>
                <a:sym typeface="Cambria"/>
              </a:rPr>
              <a:t>Legislators:  </a:t>
            </a:r>
            <a:r>
              <a:rPr lang="en-US" sz="2200" dirty="0" smtClean="0">
                <a:effectLst/>
                <a:latin typeface="Cambria"/>
                <a:ea typeface="Cambria"/>
                <a:cs typeface="Cambria"/>
                <a:sym typeface="Cambria"/>
              </a:rPr>
              <a:t>We have representatives from all areas of the state who write our laws ~ many of them, so that people in all areas of the state are represented (teachers: you may want to look up your Assembly representatives for the area by your school).  Senator Toni Atkins represents SD County when she goes to Sacramento to work on making laws; when you are 18 years of age, you will vote for whom you want to represent you.  Use a kinesthetic movement to represent the Legislators. (</a:t>
            </a:r>
            <a:r>
              <a:rPr lang="en-US" sz="2200" dirty="0" err="1" smtClean="0">
                <a:effectLst/>
                <a:latin typeface="Cambria"/>
                <a:ea typeface="Cambria"/>
                <a:cs typeface="Cambria"/>
                <a:sym typeface="Cambria"/>
              </a:rPr>
              <a:t>Ie</a:t>
            </a:r>
            <a:r>
              <a:rPr lang="en-US" sz="2200" dirty="0" smtClean="0">
                <a:effectLst/>
                <a:latin typeface="Cambria"/>
                <a:ea typeface="Cambria"/>
                <a:cs typeface="Cambria"/>
                <a:sym typeface="Cambria"/>
              </a:rPr>
              <a:t>:  writing laws)</a:t>
            </a:r>
          </a:p>
          <a:p>
            <a:r>
              <a:rPr lang="en-US" sz="2200" dirty="0" smtClean="0">
                <a:effectLst/>
                <a:latin typeface="Cambria"/>
                <a:ea typeface="Cambria"/>
                <a:cs typeface="Cambria"/>
                <a:sym typeface="Cambria"/>
              </a:rPr>
              <a:t> </a:t>
            </a:r>
          </a:p>
          <a:p>
            <a:r>
              <a:rPr lang="en-US" sz="2200" b="1" dirty="0" smtClean="0">
                <a:effectLst/>
                <a:latin typeface="Cambria"/>
                <a:ea typeface="Cambria"/>
                <a:cs typeface="Cambria"/>
                <a:sym typeface="Cambria"/>
              </a:rPr>
              <a:t>Executive</a:t>
            </a:r>
            <a:r>
              <a:rPr lang="en-US" sz="2200" dirty="0" smtClean="0">
                <a:effectLst/>
                <a:latin typeface="Cambria"/>
                <a:ea typeface="Cambria"/>
                <a:cs typeface="Cambria"/>
                <a:sym typeface="Cambria"/>
              </a:rPr>
              <a:t>:  Who is our Governor?  </a:t>
            </a:r>
            <a:r>
              <a:rPr lang="en-US" sz="2200" i="1" dirty="0" smtClean="0">
                <a:effectLst/>
                <a:latin typeface="Cambria"/>
                <a:ea typeface="Cambria"/>
                <a:cs typeface="Cambria"/>
                <a:sym typeface="Cambria"/>
              </a:rPr>
              <a:t>Governor Jerry Brown.</a:t>
            </a:r>
            <a:r>
              <a:rPr lang="en-US" sz="2200" dirty="0" smtClean="0">
                <a:effectLst/>
                <a:latin typeface="Cambria"/>
                <a:ea typeface="Cambria"/>
                <a:cs typeface="Cambria"/>
                <a:sym typeface="Cambria"/>
              </a:rPr>
              <a:t>  Who helps him to carry out the laws?  </a:t>
            </a:r>
            <a:r>
              <a:rPr lang="en-US" sz="2200" i="1" dirty="0" smtClean="0">
                <a:effectLst/>
                <a:latin typeface="Cambria"/>
                <a:ea typeface="Cambria"/>
                <a:cs typeface="Cambria"/>
                <a:sym typeface="Cambria"/>
              </a:rPr>
              <a:t>Lieutenant Governor, the Attorney General, State Controller, State Treasurer, Insurance Commissioner, and State Superintendent of Public Instruction.  (Most important that they know our Governor has help in carrying out the laws in areas of law enforcement, education, etc.)</a:t>
            </a:r>
            <a:r>
              <a:rPr lang="en-US" sz="2200" dirty="0" smtClean="0">
                <a:effectLst/>
                <a:latin typeface="Cambria"/>
                <a:ea typeface="Cambria"/>
                <a:cs typeface="Cambria"/>
                <a:sym typeface="Cambria"/>
              </a:rPr>
              <a:t> Use a kinesthetic movement to represent the Executive branch. (</a:t>
            </a:r>
            <a:r>
              <a:rPr lang="en-US" sz="2200" dirty="0" err="1" smtClean="0">
                <a:effectLst/>
                <a:latin typeface="Cambria"/>
                <a:ea typeface="Cambria"/>
                <a:cs typeface="Cambria"/>
                <a:sym typeface="Cambria"/>
              </a:rPr>
              <a:t>Ie</a:t>
            </a:r>
            <a:r>
              <a:rPr lang="en-US" sz="2200" dirty="0" smtClean="0">
                <a:effectLst/>
                <a:latin typeface="Cambria"/>
                <a:ea typeface="Cambria"/>
                <a:cs typeface="Cambria"/>
                <a:sym typeface="Cambria"/>
              </a:rPr>
              <a:t>:  carrying out or enforcing laws)</a:t>
            </a:r>
          </a:p>
          <a:p>
            <a:r>
              <a:rPr lang="en-US" sz="2200" i="1" dirty="0" smtClean="0">
                <a:effectLst/>
                <a:latin typeface="Cambria"/>
                <a:ea typeface="Cambria"/>
                <a:cs typeface="Cambria"/>
                <a:sym typeface="Cambria"/>
              </a:rPr>
              <a:t> </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 </a:t>
            </a:r>
          </a:p>
          <a:p>
            <a:r>
              <a:rPr lang="en-US" sz="2200" b="1" dirty="0" smtClean="0">
                <a:effectLst/>
                <a:latin typeface="Cambria"/>
                <a:ea typeface="Cambria"/>
                <a:cs typeface="Cambria"/>
                <a:sym typeface="Cambria"/>
              </a:rPr>
              <a:t>Judicial: </a:t>
            </a:r>
            <a:r>
              <a:rPr lang="en-US" sz="2200" dirty="0" smtClean="0">
                <a:effectLst/>
                <a:latin typeface="Cambria"/>
                <a:ea typeface="Cambria"/>
                <a:cs typeface="Cambria"/>
                <a:sym typeface="Cambria"/>
              </a:rPr>
              <a:t>We have three different levels of courts in California who make sure the laws are legal, and decide if a law has been broken:  Superior Courts. If a crime has been committed that breaks a California law, you would go to a Superior Court.  If you are  not happy with the outcome, you have the right to “appeal” the decision, and if so, would go to the Court of Appeal, or Appellate Court.  Sometimes cases even go from the Appellate Court to the California Supreme Court.  Use a kinesthetic movement to represent the Judicial Branch. (</a:t>
            </a:r>
            <a:r>
              <a:rPr lang="en-US" sz="2200" dirty="0" err="1" smtClean="0">
                <a:effectLst/>
                <a:latin typeface="Cambria"/>
                <a:ea typeface="Cambria"/>
                <a:cs typeface="Cambria"/>
                <a:sym typeface="Cambria"/>
              </a:rPr>
              <a:t>Ie</a:t>
            </a:r>
            <a:r>
              <a:rPr lang="en-US" sz="2200" dirty="0" smtClean="0">
                <a:effectLst/>
                <a:latin typeface="Cambria"/>
                <a:ea typeface="Cambria"/>
                <a:cs typeface="Cambria"/>
                <a:sym typeface="Cambria"/>
              </a:rPr>
              <a:t>:  Explaining or interpreting laws in court)</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All of these branches of government were organized in our California Constitution.  Do you think that the people in California during the Gold Rush understood, or even knew about the Constitution, the Rule of Law and the structure of our government?  Why or why not?</a:t>
            </a:r>
          </a:p>
          <a:p>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We</a:t>
            </a:r>
            <a:r>
              <a:rPr lang="en-US" sz="2200" baseline="0" dirty="0" smtClean="0">
                <a:effectLst/>
                <a:latin typeface="Cambria"/>
                <a:ea typeface="Cambria"/>
                <a:cs typeface="Cambria"/>
                <a:sym typeface="Cambria"/>
              </a:rPr>
              <a:t> are going to help them!</a:t>
            </a:r>
            <a:endParaRPr lang="en-US" sz="2200" dirty="0">
              <a:effectLst/>
              <a:latin typeface="Cambria"/>
              <a:ea typeface="Cambria"/>
              <a:cs typeface="Cambria"/>
              <a:sym typeface="Cambri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a:defRPr sz="1600" b="1"/>
            </a:pPr>
            <a:r>
              <a:rPr dirty="0"/>
              <a:t>Lesson 4</a:t>
            </a:r>
          </a:p>
          <a:p>
            <a:pPr>
              <a:defRPr sz="1600" b="1"/>
            </a:pPr>
            <a:r>
              <a:rPr dirty="0"/>
              <a:t>Slide 25:</a:t>
            </a:r>
          </a:p>
          <a:p>
            <a:pPr>
              <a:defRPr sz="1600"/>
            </a:pPr>
            <a:r>
              <a:rPr dirty="0"/>
              <a:t>The United States is made up of states.  </a:t>
            </a:r>
            <a:r>
              <a:rPr lang="en-US" dirty="0" smtClean="0"/>
              <a:t>Turn to a partner for each question I ask you (and then share out).</a:t>
            </a:r>
          </a:p>
          <a:p>
            <a:pPr>
              <a:defRPr sz="1600"/>
            </a:pPr>
            <a:r>
              <a:rPr dirty="0" smtClean="0"/>
              <a:t>What </a:t>
            </a:r>
            <a:r>
              <a:rPr dirty="0"/>
              <a:t>is our state?  </a:t>
            </a:r>
          </a:p>
          <a:p>
            <a:pPr>
              <a:defRPr sz="1600"/>
            </a:pPr>
            <a:r>
              <a:rPr dirty="0"/>
              <a:t>California is made up of counties:  What is our county?  </a:t>
            </a:r>
          </a:p>
          <a:p>
            <a:pPr>
              <a:defRPr sz="1600"/>
            </a:pPr>
            <a:r>
              <a:rPr dirty="0"/>
              <a:t>What is another county close by?</a:t>
            </a:r>
          </a:p>
          <a:p>
            <a:pPr>
              <a:defRPr sz="1600"/>
            </a:pPr>
            <a:r>
              <a:rPr dirty="0"/>
              <a:t>We have cities inside our counties:  What is our city or town?  What is another city in our county?</a:t>
            </a:r>
          </a:p>
          <a:p>
            <a:pPr>
              <a:defRPr sz="1600"/>
            </a:pPr>
            <a:r>
              <a:rPr dirty="0"/>
              <a:t>We have reservations for Native Americans in our county.  What is a reservation nearby?</a:t>
            </a:r>
          </a:p>
          <a:p>
            <a:pPr>
              <a:defRPr sz="1600"/>
            </a:pPr>
            <a:r>
              <a:rPr dirty="0"/>
              <a:t>We have school districts for each county.  What is our school district?</a:t>
            </a:r>
          </a:p>
          <a:p>
            <a:pPr>
              <a:defRPr sz="1600"/>
            </a:pPr>
            <a:endParaRPr dirty="0"/>
          </a:p>
          <a:p>
            <a:pPr>
              <a:defRPr sz="1600"/>
            </a:pPr>
            <a:r>
              <a:rPr dirty="0"/>
              <a:t>Counties, Cities, Reservations and School Districts are all part of our governance structure.  We have representatives elected from each of these areas to help represent  us, “the people” … we VOTE for these </a:t>
            </a:r>
            <a:r>
              <a:rPr lang="en-US" dirty="0" smtClean="0"/>
              <a:t>people to represent us.</a:t>
            </a:r>
            <a:endParaRPr dirty="0"/>
          </a:p>
          <a:p>
            <a:pPr>
              <a:defRPr sz="1600"/>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pPr>
              <a:defRPr sz="1800" b="1"/>
            </a:pPr>
            <a:r>
              <a:rPr dirty="0"/>
              <a:t>Lesson </a:t>
            </a:r>
            <a:r>
              <a:rPr dirty="0" smtClean="0"/>
              <a:t>4</a:t>
            </a:r>
            <a:r>
              <a:rPr lang="en-US" dirty="0" smtClean="0"/>
              <a:t> (5 minutes)</a:t>
            </a:r>
            <a:endParaRPr dirty="0"/>
          </a:p>
          <a:p>
            <a:pPr>
              <a:defRPr sz="1800" b="1"/>
            </a:pPr>
            <a:r>
              <a:rPr dirty="0"/>
              <a:t>Slide 26:  </a:t>
            </a:r>
            <a:r>
              <a:rPr b="1" dirty="0"/>
              <a:t>Closure:  </a:t>
            </a:r>
            <a:r>
              <a:rPr b="0" dirty="0"/>
              <a:t>Students are called upon from their groups to share an example of a social, political or economic problem.  Ask how they felt the Legislative, Executive and or Judicial Branch might address this problem. For example:</a:t>
            </a:r>
            <a:r>
              <a:rPr b="0" i="1" dirty="0"/>
              <a:t>  </a:t>
            </a:r>
            <a:r>
              <a:rPr i="1" dirty="0"/>
              <a:t>discrimination of foreign miners</a:t>
            </a:r>
            <a:r>
              <a:rPr b="0" i="1" dirty="0"/>
              <a:t> - legislators write laws against discrimination (social problem), executive branch enforce the laws</a:t>
            </a:r>
            <a:r>
              <a:rPr b="0" dirty="0"/>
              <a:t>. </a:t>
            </a:r>
            <a:r>
              <a:rPr b="0" i="1" dirty="0"/>
              <a:t>If there is a conflict or a charge of breaking the law, the Judicial Branch decides.  </a:t>
            </a:r>
            <a:r>
              <a:rPr i="1" dirty="0"/>
              <a:t>Life of Miners</a:t>
            </a:r>
            <a:r>
              <a:rPr b="0" i="1" dirty="0"/>
              <a:t>: Create and enforce a law against being drunk in public, and enforce (legislators, executive and judicial).  </a:t>
            </a:r>
            <a:r>
              <a:rPr i="1" dirty="0"/>
              <a:t>Women:  </a:t>
            </a:r>
            <a:r>
              <a:rPr b="0" i="1" dirty="0"/>
              <a:t>Given the right to vote - which branch starts the action?  Not discriminated against - jobs, etc.</a:t>
            </a:r>
          </a:p>
          <a:p>
            <a:pPr>
              <a:defRPr sz="1800" b="1"/>
            </a:pPr>
            <a:endParaRPr b="0" i="1"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pPr>
              <a:defRPr sz="1800" b="1"/>
            </a:pPr>
            <a:r>
              <a:rPr dirty="0"/>
              <a:t>Lesson 4</a:t>
            </a:r>
          </a:p>
          <a:p>
            <a:pPr>
              <a:defRPr sz="1800" b="1"/>
            </a:pPr>
            <a:r>
              <a:rPr dirty="0"/>
              <a:t>Additional Class Session:  40-50 minutes</a:t>
            </a:r>
          </a:p>
          <a:p>
            <a:pPr>
              <a:defRPr b="1"/>
            </a:pPr>
            <a:r>
              <a:rPr sz="1800" dirty="0"/>
              <a:t>Slide 27:</a:t>
            </a:r>
            <a:r>
              <a:rPr dirty="0"/>
              <a:t>  </a:t>
            </a:r>
            <a:r>
              <a:rPr sz="1800" b="0" dirty="0"/>
              <a:t>(Handout provided)</a:t>
            </a:r>
            <a:r>
              <a:rPr dirty="0"/>
              <a:t> </a:t>
            </a:r>
            <a:r>
              <a:rPr sz="1800" b="0" dirty="0"/>
              <a:t>In order for us to help solve the problems we are having here in Gold Rush Country, people need to understand that there are laws we must follow.  We have laws written in the U.S. Constitution, and state laws written in the California Constitution.  We have other rules we must follow in our counties and school districts, but we will begin at the Town Hall meeting by educating all of the citizens here about the U.S. or federal government, and the State, or California government.  </a:t>
            </a:r>
          </a:p>
          <a:p>
            <a:pPr>
              <a:defRPr b="1"/>
            </a:pPr>
            <a:endParaRPr sz="1800" b="0" dirty="0"/>
          </a:p>
          <a:p>
            <a:pPr>
              <a:defRPr b="1"/>
            </a:pPr>
            <a:r>
              <a:rPr sz="1800" b="0" dirty="0"/>
              <a:t>Either in groups or individually, students will create a poster </a:t>
            </a:r>
            <a:r>
              <a:rPr lang="en-US" sz="1800" b="0" dirty="0" smtClean="0"/>
              <a:t>(or leaflet)</a:t>
            </a:r>
            <a:r>
              <a:rPr lang="en-US" sz="1800" b="0" baseline="0" dirty="0" smtClean="0"/>
              <a:t> </a:t>
            </a:r>
            <a:r>
              <a:rPr sz="1800" b="0" dirty="0" smtClean="0"/>
              <a:t>for </a:t>
            </a:r>
            <a:r>
              <a:rPr sz="1800" b="0" dirty="0"/>
              <a:t>the Town Hall Meeting and to post around town,</a:t>
            </a:r>
          </a:p>
          <a:p>
            <a:pPr>
              <a:defRPr b="1"/>
            </a:pPr>
            <a:r>
              <a:rPr sz="1800" b="0" dirty="0"/>
              <a:t>•	The purpose of the Constitutions must be described for both the U.S. and the State.  </a:t>
            </a:r>
          </a:p>
          <a:p>
            <a:pPr>
              <a:defRPr b="1"/>
            </a:pPr>
            <a:r>
              <a:rPr sz="1800" b="0" dirty="0"/>
              <a:t>•	The branches and their roles must be explained for each government.</a:t>
            </a:r>
          </a:p>
          <a:p>
            <a:pPr>
              <a:defRPr b="1"/>
            </a:pPr>
            <a:r>
              <a:rPr sz="1800" b="0" dirty="0"/>
              <a:t>•	Visual graphics must be included to help with the explanations for each branch.</a:t>
            </a:r>
          </a:p>
          <a:p>
            <a:pPr>
              <a:defRPr b="1"/>
            </a:pPr>
            <a:r>
              <a:rPr sz="1800" b="0" dirty="0"/>
              <a:t>•	At least one social, political or economic problem during the gold rush must be given.  An explanation of how each branch is organized to address this problem is to be </a:t>
            </a:r>
            <a:r>
              <a:rPr lang="en-US" sz="1800" b="0" dirty="0" smtClean="0"/>
              <a:t>    </a:t>
            </a:r>
            <a:r>
              <a:rPr sz="1800" b="0" dirty="0" smtClean="0"/>
              <a:t>included</a:t>
            </a:r>
            <a:r>
              <a:rPr sz="1800" b="0" dirty="0"/>
              <a:t>. </a:t>
            </a:r>
          </a:p>
          <a:p>
            <a:pPr>
              <a:defRPr b="1"/>
            </a:pPr>
            <a:endParaRPr sz="1800" b="0" dirty="0"/>
          </a:p>
          <a:p>
            <a:pPr>
              <a:defRPr b="1"/>
            </a:pPr>
            <a:r>
              <a:rPr sz="1800" dirty="0"/>
              <a:t>Closure:</a:t>
            </a:r>
            <a:r>
              <a:rPr sz="1800" b="0" dirty="0"/>
              <a:t>  (5 minutes)</a:t>
            </a:r>
          </a:p>
          <a:p>
            <a:pPr>
              <a:defRPr b="1"/>
            </a:pPr>
            <a:r>
              <a:rPr sz="1800" b="0" dirty="0"/>
              <a:t>The town hall meeting is coming up soon!   Be sure you have your posters </a:t>
            </a:r>
            <a:r>
              <a:rPr lang="en-US" sz="1800" b="0" dirty="0" smtClean="0"/>
              <a:t>or leaflets</a:t>
            </a:r>
            <a:r>
              <a:rPr lang="en-US" sz="1800" b="0" baseline="0" dirty="0" smtClean="0"/>
              <a:t> </a:t>
            </a:r>
            <a:r>
              <a:rPr sz="1800" b="0" dirty="0" smtClean="0"/>
              <a:t>completed </a:t>
            </a:r>
            <a:r>
              <a:rPr sz="1800" b="0" dirty="0"/>
              <a:t>(with the problem and possible solutions), and your tableaux performances perfected!</a:t>
            </a:r>
          </a:p>
          <a:p>
            <a:pPr>
              <a:defRPr b="1"/>
            </a:pPr>
            <a:endParaRPr sz="1800" b="0" dirty="0"/>
          </a:p>
          <a:p>
            <a:pPr>
              <a:defRPr b="1"/>
            </a:pPr>
            <a:endParaRPr sz="1800" b="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pPr>
              <a:defRPr sz="1600" b="1"/>
            </a:pPr>
            <a:r>
              <a:t>Lesson 5 </a:t>
            </a:r>
          </a:p>
          <a:p>
            <a:pPr>
              <a:defRPr sz="1600" b="1"/>
            </a:pPr>
            <a:r>
              <a:t>Slide 28:  </a:t>
            </a:r>
          </a:p>
          <a:p>
            <a:pPr>
              <a:defRPr sz="1600" b="1"/>
            </a:pPr>
            <a:r>
              <a:t>Hook:  </a:t>
            </a:r>
            <a:r>
              <a:rPr b="0"/>
              <a:t>To make your performances about the U.S. and California state governments more interesting at the Town Hall meeting, you will be performing using tableaux (plural) for part of your performance.  Specifically, you will use a group tableau to help show the functions (purpose) of the three branches of government.  Some of you will be doing a tableau of the California branches, and some will do a tableau of the U.S. branches of government.</a:t>
            </a:r>
          </a:p>
          <a:p>
            <a:pPr>
              <a:defRPr sz="1600" b="1"/>
            </a:pPr>
            <a:endParaRPr b="0"/>
          </a:p>
          <a:p>
            <a:pPr>
              <a:defRPr sz="1600" b="1"/>
            </a:pPr>
            <a:r>
              <a:t>Elements of Tableau (</a:t>
            </a:r>
            <a:r>
              <a:rPr b="0"/>
              <a:t>15 minutes</a:t>
            </a:r>
            <a:r>
              <a:t>)</a:t>
            </a:r>
            <a:endParaRPr b="0"/>
          </a:p>
          <a:p>
            <a:pPr>
              <a:defRPr sz="1600" b="1"/>
            </a:pPr>
            <a:r>
              <a:rPr b="0"/>
              <a:t>You remember practicing </a:t>
            </a:r>
            <a:r>
              <a:t>character</a:t>
            </a:r>
            <a:r>
              <a:rPr b="0"/>
              <a:t> at the beginning of the unit.  Stand and show me with your entire body: Happy, sad, frightened, proud, brave.  Now choose a focus ~ looking in a certain direction helps to tell your story as well.  Use focus as you show “anger”  (some may point to one another, a textbook, the clock, teacher). </a:t>
            </a:r>
          </a:p>
          <a:p>
            <a:pPr>
              <a:defRPr sz="1600" b="1"/>
            </a:pPr>
            <a:endParaRPr b="0"/>
          </a:p>
          <a:p>
            <a:pPr>
              <a:defRPr sz="1600" b="1"/>
            </a:pPr>
            <a:r>
              <a:t>Shapes:</a:t>
            </a:r>
            <a:r>
              <a:rPr b="0"/>
              <a:t>   Notice the girl on the floor - what shape has she made with the let that is “up”?  Curved or linear (straight line?).  How about the tallest one on the left ~ look at her outside leg, is it </a:t>
            </a:r>
            <a:r>
              <a:t>linear</a:t>
            </a:r>
            <a:r>
              <a:rPr b="0"/>
              <a:t> or </a:t>
            </a:r>
            <a:r>
              <a:t>curved</a:t>
            </a:r>
            <a:r>
              <a:rPr b="0"/>
              <a:t>?  Show me a curved shape with your entire body, not a straight shape.  </a:t>
            </a:r>
          </a:p>
          <a:p>
            <a:pPr>
              <a:defRPr sz="1600" b="1"/>
            </a:pPr>
            <a:endParaRPr b="0"/>
          </a:p>
          <a:p>
            <a:pPr>
              <a:defRPr sz="1600" b="1"/>
            </a:pPr>
            <a:r>
              <a:t>Levels:</a:t>
            </a:r>
            <a:r>
              <a:rPr b="0"/>
              <a:t>  Different levels with tableau make it more interesting, just as different shapes do.  This picture shows low, medium and high shapes.  Ask students to get into a </a:t>
            </a:r>
            <a:r>
              <a:t>low</a:t>
            </a:r>
            <a:r>
              <a:rPr b="0"/>
              <a:t> curved shape, a </a:t>
            </a:r>
            <a:r>
              <a:t>medium</a:t>
            </a:r>
            <a:r>
              <a:rPr b="0"/>
              <a:t> linear shape, and a </a:t>
            </a:r>
            <a:r>
              <a:t>high</a:t>
            </a:r>
            <a:r>
              <a:rPr b="0"/>
              <a:t> curved shape.  Have students get into groups of four and create a tableau where each person is it a different level, and different shapes are represented.  Ask each group or a few to share their tableau, and have others comment: Do they have different shapes, are they showing all three levels and have they chosen a focus as a group?</a:t>
            </a:r>
          </a:p>
          <a:p>
            <a:pPr>
              <a:defRPr sz="1600" b="1"/>
            </a:pPr>
            <a:endParaRPr b="0"/>
          </a:p>
          <a:p>
            <a:pPr>
              <a:defRPr sz="1600" b="1"/>
            </a:pPr>
            <a:r>
              <a:t>Assignment  (</a:t>
            </a:r>
            <a:r>
              <a:rPr b="0"/>
              <a:t>15 minutes)</a:t>
            </a:r>
          </a:p>
          <a:p>
            <a:pPr>
              <a:defRPr sz="1600" b="1"/>
            </a:pPr>
            <a:r>
              <a:rPr b="0"/>
              <a:t>Tableau can show meaning, or just be an interesting work of art.  In our case,  you will be showing the three branches of government with tableau.  You may use narration of one sentence for each branch you are showing, but the overall tableau should let us know which branch you are demonstrating through your shape.  When the class says, “Legislative”, your group makes your first tableau and might say:  “Write laws.”  Class will then say, Executive, and you do the same until all three branches have been demonstrated with their function.   Move from one branch directly to the other without talking.  It would be a good idea to look at your posters to remind yourself of the functions of each branch of government and what words you might decide to use.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pPr>
              <a:defRPr b="1"/>
            </a:pPr>
            <a:r>
              <a:rPr dirty="0"/>
              <a:t>Lesson 6 Town Hall </a:t>
            </a:r>
            <a:r>
              <a:rPr dirty="0" smtClean="0"/>
              <a:t>Meeting</a:t>
            </a:r>
            <a:endParaRPr lang="en-US" dirty="0" smtClean="0"/>
          </a:p>
          <a:p>
            <a:r>
              <a:rPr lang="en-US" sz="2200" b="1" dirty="0" smtClean="0">
                <a:effectLst/>
                <a:latin typeface="Cambria"/>
                <a:ea typeface="Cambria"/>
                <a:cs typeface="Cambria"/>
                <a:sym typeface="Cambria"/>
              </a:rPr>
              <a:t>Slide 29:   Hook:  It’s almost time for the Town Hall Meeting! </a:t>
            </a:r>
            <a:r>
              <a:rPr lang="en-US" sz="2200" dirty="0" smtClean="0">
                <a:effectLst/>
                <a:latin typeface="Cambria"/>
                <a:ea typeface="Cambria"/>
                <a:cs typeface="Cambria"/>
                <a:sym typeface="Cambria"/>
              </a:rPr>
              <a:t>(5 minutes)</a:t>
            </a:r>
          </a:p>
          <a:p>
            <a:r>
              <a:rPr lang="en-US" sz="2200" b="1" dirty="0" smtClean="0">
                <a:effectLst/>
                <a:latin typeface="Cambria"/>
                <a:ea typeface="Cambria"/>
                <a:cs typeface="Cambria"/>
                <a:sym typeface="Cambria"/>
              </a:rPr>
              <a:t> </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Before students meet to practice with their groups and then perform, let them know that as an audience, they will need to write a thinking question for each presentation.  Each student will turn in their questions to the teacher, even if they do not get to ask the question.   Let them know you will review “thinking” questions .</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Some in the audience will receive “assignment cards”, playing roles in the group.   When a presenting group changes, those with “assignment cards” pass to another student who has not already had an audience assignment.  Quickly share the roles on the “assignment cards”:</a:t>
            </a:r>
          </a:p>
          <a:p>
            <a:r>
              <a:rPr lang="en-US" sz="2200" dirty="0" smtClean="0">
                <a:effectLst/>
                <a:latin typeface="Cambria"/>
                <a:ea typeface="Cambria"/>
                <a:cs typeface="Cambria"/>
                <a:sym typeface="Cambria"/>
              </a:rPr>
              <a:t> </a:t>
            </a:r>
          </a:p>
          <a:p>
            <a:r>
              <a:rPr lang="en-US" sz="2200" u="sng" dirty="0" smtClean="0">
                <a:effectLst/>
                <a:latin typeface="Cambria"/>
                <a:ea typeface="Cambria"/>
                <a:cs typeface="Cambria"/>
                <a:sym typeface="Cambria"/>
              </a:rPr>
              <a:t>Hecklers:</a:t>
            </a:r>
            <a:r>
              <a:rPr lang="en-US" sz="2200" dirty="0" smtClean="0">
                <a:effectLst/>
                <a:latin typeface="Cambria"/>
                <a:ea typeface="Cambria"/>
                <a:cs typeface="Cambria"/>
                <a:sym typeface="Cambria"/>
              </a:rPr>
              <a:t>  ( one or two students, each may “heckle” one time only)  Hecklers might say, “Oh, sure”…”What about…”, “You’re crazy, I </a:t>
            </a:r>
            <a:r>
              <a:rPr lang="en-US" sz="2200" dirty="0" err="1" smtClean="0">
                <a:effectLst/>
                <a:latin typeface="Cambria"/>
                <a:ea typeface="Cambria"/>
                <a:cs typeface="Cambria"/>
                <a:sym typeface="Cambria"/>
              </a:rPr>
              <a:t>ain’t</a:t>
            </a:r>
            <a:r>
              <a:rPr lang="en-US" sz="2200" dirty="0" smtClean="0">
                <a:effectLst/>
                <a:latin typeface="Cambria"/>
                <a:ea typeface="Cambria"/>
                <a:cs typeface="Cambria"/>
                <a:sym typeface="Cambria"/>
              </a:rPr>
              <a:t> </a:t>
            </a:r>
            <a:r>
              <a:rPr lang="en-US" sz="2200" dirty="0" err="1" smtClean="0">
                <a:effectLst/>
                <a:latin typeface="Cambria"/>
                <a:ea typeface="Cambria"/>
                <a:cs typeface="Cambria"/>
                <a:sym typeface="Cambria"/>
              </a:rPr>
              <a:t>gonna</a:t>
            </a:r>
            <a:r>
              <a:rPr lang="en-US" sz="2200" dirty="0" smtClean="0">
                <a:effectLst/>
                <a:latin typeface="Cambria"/>
                <a:ea typeface="Cambria"/>
                <a:cs typeface="Cambria"/>
                <a:sym typeface="Cambria"/>
              </a:rPr>
              <a:t> let ……”, etc.</a:t>
            </a:r>
          </a:p>
          <a:p>
            <a:r>
              <a:rPr lang="en-US" sz="2200" dirty="0" smtClean="0">
                <a:effectLst/>
                <a:latin typeface="Cambria"/>
                <a:ea typeface="Cambria"/>
                <a:cs typeface="Cambria"/>
                <a:sym typeface="Cambria"/>
              </a:rPr>
              <a:t> </a:t>
            </a:r>
          </a:p>
          <a:p>
            <a:r>
              <a:rPr lang="en-US" sz="2200" u="sng" dirty="0" err="1" smtClean="0">
                <a:effectLst/>
                <a:latin typeface="Cambria"/>
                <a:ea typeface="Cambria"/>
                <a:cs typeface="Cambria"/>
                <a:sym typeface="Cambria"/>
              </a:rPr>
              <a:t>Agree’in</a:t>
            </a:r>
            <a:r>
              <a:rPr lang="en-US" sz="2200" u="sng" dirty="0" smtClean="0">
                <a:effectLst/>
                <a:latin typeface="Cambria"/>
                <a:ea typeface="Cambria"/>
                <a:cs typeface="Cambria"/>
                <a:sym typeface="Cambria"/>
              </a:rPr>
              <a:t> Folks</a:t>
            </a:r>
            <a:r>
              <a:rPr lang="en-US" sz="2200" dirty="0" smtClean="0">
                <a:effectLst/>
                <a:latin typeface="Cambria"/>
                <a:ea typeface="Cambria"/>
                <a:cs typeface="Cambria"/>
                <a:sym typeface="Cambria"/>
              </a:rPr>
              <a:t>:  (one or two students, each may “agree” one time only)  </a:t>
            </a:r>
            <a:r>
              <a:rPr lang="en-US" sz="2200" dirty="0" err="1" smtClean="0">
                <a:effectLst/>
                <a:latin typeface="Cambria"/>
                <a:ea typeface="Cambria"/>
                <a:cs typeface="Cambria"/>
                <a:sym typeface="Cambria"/>
              </a:rPr>
              <a:t>Agree’in</a:t>
            </a:r>
            <a:r>
              <a:rPr lang="en-US" sz="2200" dirty="0" smtClean="0">
                <a:effectLst/>
                <a:latin typeface="Cambria"/>
                <a:ea typeface="Cambria"/>
                <a:cs typeface="Cambria"/>
                <a:sym typeface="Cambria"/>
              </a:rPr>
              <a:t> Folks might say, “That’s right, I’m tired of people ..”  “You’re darn </a:t>
            </a:r>
            <a:r>
              <a:rPr lang="en-US" sz="2200" dirty="0" err="1" smtClean="0">
                <a:effectLst/>
                <a:latin typeface="Cambria"/>
                <a:ea typeface="Cambria"/>
                <a:cs typeface="Cambria"/>
                <a:sym typeface="Cambria"/>
              </a:rPr>
              <a:t>tootin</a:t>
            </a:r>
            <a:r>
              <a:rPr lang="en-US" sz="2200" dirty="0" smtClean="0">
                <a:effectLst/>
                <a:latin typeface="Cambria"/>
                <a:ea typeface="Cambria"/>
                <a:cs typeface="Cambria"/>
                <a:sym typeface="Cambria"/>
              </a:rPr>
              <a:t>’, </a:t>
            </a:r>
            <a:r>
              <a:rPr lang="en-US" sz="2200" dirty="0" err="1" smtClean="0">
                <a:effectLst/>
                <a:latin typeface="Cambria"/>
                <a:ea typeface="Cambria"/>
                <a:cs typeface="Cambria"/>
                <a:sym typeface="Cambria"/>
              </a:rPr>
              <a:t>cain’t</a:t>
            </a:r>
            <a:r>
              <a:rPr lang="en-US" sz="2200" dirty="0" smtClean="0">
                <a:effectLst/>
                <a:latin typeface="Cambria"/>
                <a:ea typeface="Cambria"/>
                <a:cs typeface="Cambria"/>
                <a:sym typeface="Cambria"/>
              </a:rPr>
              <a:t> even drink the water…”, etc.</a:t>
            </a:r>
          </a:p>
          <a:p>
            <a:r>
              <a:rPr lang="en-US" sz="2200" dirty="0" smtClean="0">
                <a:effectLst/>
                <a:latin typeface="Cambria"/>
                <a:ea typeface="Cambria"/>
                <a:cs typeface="Cambria"/>
                <a:sym typeface="Cambria"/>
              </a:rPr>
              <a:t> </a:t>
            </a:r>
          </a:p>
          <a:p>
            <a:r>
              <a:rPr lang="en-US" sz="2200" u="sng" dirty="0" smtClean="0">
                <a:effectLst/>
                <a:latin typeface="Cambria"/>
                <a:ea typeface="Cambria"/>
                <a:cs typeface="Cambria"/>
                <a:sym typeface="Cambria"/>
              </a:rPr>
              <a:t>Peacemakers:  </a:t>
            </a:r>
            <a:r>
              <a:rPr lang="en-US" sz="2200" dirty="0" smtClean="0">
                <a:effectLst/>
                <a:latin typeface="Cambria"/>
                <a:ea typeface="Cambria"/>
                <a:cs typeface="Cambria"/>
                <a:sym typeface="Cambria"/>
              </a:rPr>
              <a:t>(one or two students, each may try to make peace one time only)</a:t>
            </a:r>
            <a:r>
              <a:rPr lang="en-US" sz="2200" u="sng" dirty="0" smtClean="0">
                <a:effectLst/>
                <a:latin typeface="Cambria"/>
                <a:ea typeface="Cambria"/>
                <a:cs typeface="Cambria"/>
                <a:sym typeface="Cambria"/>
              </a:rPr>
              <a:t> </a:t>
            </a:r>
            <a:r>
              <a:rPr lang="en-US" sz="2200" dirty="0" smtClean="0">
                <a:effectLst/>
                <a:latin typeface="Cambria"/>
                <a:ea typeface="Cambria"/>
                <a:cs typeface="Cambria"/>
                <a:sym typeface="Cambria"/>
              </a:rPr>
              <a:t>Peacemakers will might say, “Let um finish”, “Quiet down”, “You </a:t>
            </a:r>
            <a:r>
              <a:rPr lang="en-US" sz="2200" dirty="0" err="1" smtClean="0">
                <a:effectLst/>
                <a:latin typeface="Cambria"/>
                <a:ea typeface="Cambria"/>
                <a:cs typeface="Cambria"/>
                <a:sym typeface="Cambria"/>
              </a:rPr>
              <a:t>ain’t</a:t>
            </a:r>
            <a:r>
              <a:rPr lang="en-US" sz="2200" dirty="0" smtClean="0">
                <a:effectLst/>
                <a:latin typeface="Cambria"/>
                <a:ea typeface="Cambria"/>
                <a:cs typeface="Cambria"/>
                <a:sym typeface="Cambria"/>
              </a:rPr>
              <a:t> </a:t>
            </a:r>
            <a:r>
              <a:rPr lang="en-US" sz="2200" dirty="0" err="1" smtClean="0">
                <a:effectLst/>
                <a:latin typeface="Cambria"/>
                <a:ea typeface="Cambria"/>
                <a:cs typeface="Cambria"/>
                <a:sym typeface="Cambria"/>
              </a:rPr>
              <a:t>runnin</a:t>
            </a:r>
            <a:r>
              <a:rPr lang="en-US" sz="2200" dirty="0" smtClean="0">
                <a:effectLst/>
                <a:latin typeface="Cambria"/>
                <a:ea typeface="Cambria"/>
                <a:cs typeface="Cambria"/>
                <a:sym typeface="Cambria"/>
              </a:rPr>
              <a:t>’ this here </a:t>
            </a:r>
            <a:r>
              <a:rPr lang="en-US" sz="2200" dirty="0" err="1" smtClean="0">
                <a:effectLst/>
                <a:latin typeface="Cambria"/>
                <a:ea typeface="Cambria"/>
                <a:cs typeface="Cambria"/>
                <a:sym typeface="Cambria"/>
              </a:rPr>
              <a:t>meetin</a:t>
            </a:r>
            <a:r>
              <a:rPr lang="en-US" sz="2200" dirty="0" smtClean="0">
                <a:effectLst/>
                <a:latin typeface="Cambria"/>
                <a:ea typeface="Cambria"/>
                <a:cs typeface="Cambria"/>
                <a:sym typeface="Cambria"/>
              </a:rPr>
              <a:t>”</a:t>
            </a:r>
            <a:r>
              <a:rPr lang="en-US" sz="2200" u="sng" dirty="0" smtClean="0">
                <a:effectLst/>
                <a:latin typeface="Cambria"/>
                <a:ea typeface="Cambria"/>
                <a:cs typeface="Cambria"/>
                <a:sym typeface="Cambria"/>
              </a:rPr>
              <a:t>   </a:t>
            </a:r>
            <a:endParaRPr lang="en-US" sz="2200" dirty="0" smtClean="0">
              <a:effectLst/>
              <a:latin typeface="Cambria"/>
              <a:ea typeface="Cambria"/>
              <a:cs typeface="Cambria"/>
              <a:sym typeface="Cambria"/>
            </a:endParaRPr>
          </a:p>
          <a:p>
            <a:r>
              <a:rPr lang="en-US" sz="2200" u="none" strike="noStrike" dirty="0" smtClean="0">
                <a:effectLst/>
                <a:latin typeface="Cambria"/>
                <a:ea typeface="Cambria"/>
                <a:cs typeface="Cambria"/>
                <a:sym typeface="Cambria"/>
              </a:rPr>
              <a:t> </a:t>
            </a:r>
            <a:endParaRPr lang="en-US" sz="2200" dirty="0" smtClean="0">
              <a:effectLst/>
              <a:latin typeface="Cambria"/>
              <a:ea typeface="Cambria"/>
              <a:cs typeface="Cambria"/>
              <a:sym typeface="Cambria"/>
            </a:endParaRPr>
          </a:p>
          <a:p>
            <a:pPr>
              <a:defRPr b="1"/>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a:defRPr sz="1600" b="1"/>
            </a:pPr>
            <a:r>
              <a:rPr dirty="0"/>
              <a:t>Lesson 1</a:t>
            </a:r>
          </a:p>
          <a:p>
            <a:pPr>
              <a:defRPr sz="1600" b="1"/>
            </a:pPr>
            <a:r>
              <a:rPr dirty="0"/>
              <a:t>Slide 3:</a:t>
            </a:r>
          </a:p>
          <a:p>
            <a:pPr>
              <a:defRPr sz="1600"/>
            </a:pPr>
            <a:r>
              <a:rPr dirty="0"/>
              <a:t> 5 minutes)  Ask if they know what “Dialogue” means (the words the actors speak).  Just as movement tells a lot about the character in the story, dialogue does the same and also advances the plot of the story - moves the story along!  Good dialogue must “belong” to the character, both in what they say and how they say it.  The words of the character tell the story, or the plot.   In addition, Character is developed by strong dialogue, with good interaction between actors, and also voices that speak clearly (clarity) and loud enough to be heard without yelling, and changing the tone of the dialogue.  In theatre this is referred to as “projecting”.  </a:t>
            </a:r>
          </a:p>
          <a:p>
            <a:pPr>
              <a:defRPr sz="1600"/>
            </a:pPr>
            <a:endParaRPr dirty="0"/>
          </a:p>
          <a:p>
            <a:pPr>
              <a:defRPr sz="1600"/>
            </a:pPr>
            <a:r>
              <a:rPr dirty="0"/>
              <a:t>To be successful, actors must warm up their voices.</a:t>
            </a:r>
          </a:p>
          <a:p>
            <a:pPr marR="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pPr>
            <a:r>
              <a:rPr dirty="0"/>
              <a:t>Students stand, take a few deep breaths, and then are asked to warm-up their voices by repeating the vowels with you.  This is to be exaggerated; facial muscles are stretched and articulation is very clear.  “A  E  I  O  U “  Ask them to repeat the vowels slowly again but with a softer voice, a whisper voice, and finally a voice loud enough that someone in the back of the room could hear them (not shouting, but “projecting”.</a:t>
            </a:r>
          </a:p>
          <a:p>
            <a:pPr marR="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pPr>
            <a:endParaRPr dirty="0"/>
          </a:p>
          <a:p>
            <a:pPr marR="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pPr>
            <a:r>
              <a:rPr dirty="0"/>
              <a:t>The entire group continues, using the word “terrific” with a happy voice, sad voice, mad voice, sarcastic (smart alecky) voice.  Reiterate: the way the character uses the dialogue really gives meaning ~ along with the movements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Cambria"/>
                <a:ea typeface="Cambria"/>
                <a:cs typeface="Cambria"/>
                <a:sym typeface="Cambria"/>
              </a:rPr>
              <a:t>Lesson 6</a:t>
            </a:r>
          </a:p>
          <a:p>
            <a:r>
              <a:rPr lang="en-US" sz="2200" b="1" dirty="0" smtClean="0">
                <a:effectLst/>
                <a:latin typeface="Cambria"/>
                <a:ea typeface="Cambria"/>
                <a:cs typeface="Cambria"/>
                <a:sym typeface="Cambria"/>
              </a:rPr>
              <a:t>Slide 30  Use High Level Thinking Questions </a:t>
            </a:r>
            <a:r>
              <a:rPr lang="en-US" sz="2200" dirty="0" smtClean="0">
                <a:effectLst/>
                <a:latin typeface="Cambria"/>
                <a:ea typeface="Cambria"/>
                <a:cs typeface="Cambria"/>
                <a:sym typeface="Cambria"/>
              </a:rPr>
              <a:t>(10 minutes)</a:t>
            </a:r>
          </a:p>
          <a:p>
            <a:r>
              <a:rPr lang="en-US" sz="2200" dirty="0" smtClean="0">
                <a:effectLst/>
                <a:latin typeface="Cambria"/>
                <a:ea typeface="Cambria"/>
                <a:cs typeface="Cambria"/>
                <a:sym typeface="Cambria"/>
              </a:rPr>
              <a:t>Pass out the Thinking Question Stems Handout.  In addition, let them know that they will need to write a “thinking question” for each presentation.  Each student will turn in their questions to the teacher, even if they do not get to ask the question.   Let them know you will review “thinking” questions .</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If you have not had students use high level thinking questions before you will need to spend some time giving examples and letting them practice.  After asking them to tell you what an example of each of the leveled questions are, it’s time to practice.  This is a skill that takes time, and this is a good time to begin!  You may use the following examples to practice if necessary:</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Collect scissors, stapler, scotch tape, paperclips, </a:t>
            </a:r>
            <a:r>
              <a:rPr lang="en-US" sz="2200" dirty="0" err="1" smtClean="0">
                <a:effectLst/>
                <a:latin typeface="Cambria"/>
                <a:ea typeface="Cambria"/>
                <a:cs typeface="Cambria"/>
                <a:sym typeface="Cambria"/>
              </a:rPr>
              <a:t>stickies</a:t>
            </a:r>
            <a:r>
              <a:rPr lang="en-US" sz="2200" dirty="0" smtClean="0">
                <a:effectLst/>
                <a:latin typeface="Cambria"/>
                <a:ea typeface="Cambria"/>
                <a:cs typeface="Cambria"/>
                <a:sym typeface="Cambria"/>
              </a:rPr>
              <a:t> and other office supplies.</a:t>
            </a:r>
          </a:p>
          <a:p>
            <a:r>
              <a:rPr lang="en-US" sz="2200" dirty="0" smtClean="0">
                <a:effectLst/>
                <a:latin typeface="Cambria"/>
                <a:ea typeface="Cambria"/>
                <a:cs typeface="Cambria"/>
                <a:sym typeface="Cambria"/>
              </a:rPr>
              <a:t>Tell students you will give an example of an </a:t>
            </a:r>
            <a:r>
              <a:rPr lang="en-US" sz="2200" b="1" dirty="0" smtClean="0">
                <a:effectLst/>
                <a:latin typeface="Cambria"/>
                <a:ea typeface="Cambria"/>
                <a:cs typeface="Cambria"/>
                <a:sym typeface="Cambria"/>
              </a:rPr>
              <a:t>Analysis</a:t>
            </a:r>
            <a:r>
              <a:rPr lang="en-US" sz="2200" dirty="0" smtClean="0">
                <a:effectLst/>
                <a:latin typeface="Cambria"/>
                <a:ea typeface="Cambria"/>
                <a:cs typeface="Cambria"/>
                <a:sym typeface="Cambria"/>
              </a:rPr>
              <a:t> question, such as:</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	</a:t>
            </a:r>
            <a:r>
              <a:rPr lang="en-US" sz="2200" i="1" dirty="0" smtClean="0">
                <a:effectLst/>
                <a:latin typeface="Cambria"/>
                <a:ea typeface="Cambria"/>
                <a:cs typeface="Cambria"/>
                <a:sym typeface="Cambria"/>
              </a:rPr>
              <a:t>How does this stapler relate to this entire group of things?    </a:t>
            </a:r>
            <a:r>
              <a:rPr lang="en-US" sz="2200" dirty="0" smtClean="0">
                <a:effectLst/>
                <a:latin typeface="Cambria"/>
                <a:ea typeface="Cambria"/>
                <a:cs typeface="Cambria"/>
                <a:sym typeface="Cambria"/>
              </a:rPr>
              <a:t>It is an office supply, just as the others are.</a:t>
            </a:r>
          </a:p>
          <a:p>
            <a:r>
              <a:rPr lang="en-US" sz="2200" dirty="0" smtClean="0">
                <a:effectLst/>
                <a:latin typeface="Cambria"/>
                <a:ea typeface="Cambria"/>
                <a:cs typeface="Cambria"/>
                <a:sym typeface="Cambria"/>
              </a:rPr>
              <a:t>Example of an </a:t>
            </a:r>
            <a:r>
              <a:rPr lang="en-US" sz="2200" b="1" dirty="0" smtClean="0">
                <a:effectLst/>
                <a:latin typeface="Cambria"/>
                <a:ea typeface="Cambria"/>
                <a:cs typeface="Cambria"/>
                <a:sym typeface="Cambria"/>
              </a:rPr>
              <a:t>Evaluation</a:t>
            </a:r>
            <a:r>
              <a:rPr lang="en-US" sz="2200" dirty="0" smtClean="0">
                <a:effectLst/>
                <a:latin typeface="Cambria"/>
                <a:ea typeface="Cambria"/>
                <a:cs typeface="Cambria"/>
                <a:sym typeface="Cambria"/>
              </a:rPr>
              <a:t> question, such as:</a:t>
            </a:r>
          </a:p>
          <a:p>
            <a:r>
              <a:rPr lang="en-US" sz="2200" dirty="0" smtClean="0">
                <a:effectLst/>
                <a:latin typeface="Cambria"/>
                <a:ea typeface="Cambria"/>
                <a:cs typeface="Cambria"/>
                <a:sym typeface="Cambria"/>
              </a:rPr>
              <a:t>	</a:t>
            </a:r>
            <a:r>
              <a:rPr lang="en-US" sz="2200" i="1" dirty="0" smtClean="0">
                <a:effectLst/>
                <a:latin typeface="Cambria"/>
                <a:ea typeface="Cambria"/>
                <a:cs typeface="Cambria"/>
                <a:sym typeface="Cambria"/>
              </a:rPr>
              <a:t>What is the most important office item? Explain why.  Prioritize these items according to the ones you use the most.</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Example of a </a:t>
            </a:r>
            <a:r>
              <a:rPr lang="en-US" sz="2200" b="1" dirty="0" smtClean="0">
                <a:effectLst/>
                <a:latin typeface="Cambria"/>
                <a:ea typeface="Cambria"/>
                <a:cs typeface="Cambria"/>
                <a:sym typeface="Cambria"/>
              </a:rPr>
              <a:t>Synthesis</a:t>
            </a:r>
            <a:r>
              <a:rPr lang="en-US" sz="2200" dirty="0" smtClean="0">
                <a:effectLst/>
                <a:latin typeface="Cambria"/>
                <a:ea typeface="Cambria"/>
                <a:cs typeface="Cambria"/>
                <a:sym typeface="Cambria"/>
              </a:rPr>
              <a:t> question, such as:</a:t>
            </a:r>
          </a:p>
          <a:p>
            <a:r>
              <a:rPr lang="en-US" sz="2200" dirty="0" smtClean="0">
                <a:effectLst/>
                <a:latin typeface="Cambria"/>
                <a:ea typeface="Cambria"/>
                <a:cs typeface="Cambria"/>
                <a:sym typeface="Cambria"/>
              </a:rPr>
              <a:t>	</a:t>
            </a:r>
            <a:r>
              <a:rPr lang="en-US" sz="2200" i="1" dirty="0" smtClean="0">
                <a:effectLst/>
                <a:latin typeface="Cambria"/>
                <a:ea typeface="Cambria"/>
                <a:cs typeface="Cambria"/>
                <a:sym typeface="Cambria"/>
              </a:rPr>
              <a:t>What solutions would you suggest for </a:t>
            </a:r>
            <a:r>
              <a:rPr lang="en-US" sz="2200" i="1" dirty="0" err="1" smtClean="0">
                <a:effectLst/>
                <a:latin typeface="Cambria"/>
                <a:ea typeface="Cambria"/>
                <a:cs typeface="Cambria"/>
                <a:sym typeface="Cambria"/>
              </a:rPr>
              <a:t>stickies</a:t>
            </a:r>
            <a:r>
              <a:rPr lang="en-US" sz="2200" i="1" dirty="0" smtClean="0">
                <a:effectLst/>
                <a:latin typeface="Cambria"/>
                <a:ea typeface="Cambria"/>
                <a:cs typeface="Cambria"/>
                <a:sym typeface="Cambria"/>
              </a:rPr>
              <a:t> that are always falling off?</a:t>
            </a:r>
            <a:endParaRPr lang="en-US" sz="2200" dirty="0" smtClean="0">
              <a:effectLst/>
              <a:latin typeface="Cambria"/>
              <a:ea typeface="Cambria"/>
              <a:cs typeface="Cambria"/>
              <a:sym typeface="Cambria"/>
            </a:endParaRPr>
          </a:p>
          <a:p>
            <a:r>
              <a:rPr lang="en-US" sz="2200" i="1" dirty="0" smtClean="0">
                <a:effectLst/>
                <a:latin typeface="Cambria"/>
                <a:ea typeface="Cambria"/>
                <a:cs typeface="Cambria"/>
                <a:sym typeface="Cambria"/>
              </a:rPr>
              <a:t> </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Ask students to come up with a question at each of the higher levels to give as another example related to the office supplies.  Turn to a partner and establish a question together.</a:t>
            </a:r>
          </a:p>
          <a:p>
            <a:r>
              <a:rPr lang="en-US" sz="2200" b="1" dirty="0" smtClean="0">
                <a:effectLst/>
                <a:latin typeface="Cambria"/>
                <a:ea typeface="Cambria"/>
                <a:cs typeface="Cambria"/>
                <a:sym typeface="Cambria"/>
              </a:rPr>
              <a:t> </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Students are asked to create at least one question at a higher level for each presentation.  They must write it down, even if they are not called upon to ask their question.  Students should use different levels for the questions they write for the different group presentations.  The presenting group will take three to four questions from the group.</a:t>
            </a:r>
          </a:p>
          <a:p>
            <a:endParaRPr lang="en-US" sz="2200" dirty="0" smtClean="0">
              <a:effectLst/>
              <a:latin typeface="Cambria"/>
              <a:ea typeface="Cambria"/>
              <a:cs typeface="Cambria"/>
              <a:sym typeface="Cambria"/>
            </a:endParaRPr>
          </a:p>
          <a:p>
            <a:r>
              <a:rPr lang="en-US" sz="2200" b="1" dirty="0" smtClean="0">
                <a:effectLst/>
                <a:latin typeface="Cambria"/>
                <a:ea typeface="Cambria"/>
                <a:cs typeface="Cambria"/>
                <a:sym typeface="Cambria"/>
              </a:rPr>
              <a:t>Presenters Practice </a:t>
            </a:r>
            <a:r>
              <a:rPr lang="en-US" sz="2200" dirty="0" smtClean="0">
                <a:effectLst/>
                <a:latin typeface="Cambria"/>
                <a:ea typeface="Cambria"/>
                <a:cs typeface="Cambria"/>
                <a:sym typeface="Cambria"/>
              </a:rPr>
              <a:t>(15 minutes)</a:t>
            </a:r>
          </a:p>
          <a:p>
            <a:r>
              <a:rPr lang="en-US" sz="2200" dirty="0" smtClean="0">
                <a:effectLst/>
                <a:latin typeface="Cambria"/>
                <a:ea typeface="Cambria"/>
                <a:cs typeface="Cambria"/>
                <a:sym typeface="Cambria"/>
              </a:rPr>
              <a:t>Groups gather and decide which poster they will share.  They practice their presentation, deciding which part each student in the group will say.  They also practice their tableau one more time!  </a:t>
            </a:r>
            <a:r>
              <a:rPr lang="en-US" sz="2200" u="sng" dirty="0" smtClean="0">
                <a:effectLst/>
                <a:latin typeface="Cambria"/>
                <a:ea typeface="Cambria"/>
                <a:cs typeface="Cambria"/>
                <a:sym typeface="Cambria"/>
              </a:rPr>
              <a:t>They should practice timing their presentation so that with the tableau it is not longer than five minutes</a:t>
            </a:r>
            <a:r>
              <a:rPr lang="en-US" sz="2200" dirty="0" smtClean="0">
                <a:effectLst/>
                <a:latin typeface="Cambria"/>
                <a:ea typeface="Cambria"/>
                <a:cs typeface="Cambria"/>
                <a:sym typeface="Cambria"/>
              </a:rPr>
              <a:t>.  Question and answers from the group will be an additional two to three minutes with students in the group answering three to four questions depending on the time.</a:t>
            </a:r>
          </a:p>
          <a:p>
            <a:endParaRPr lang="en-US" sz="2200" dirty="0" smtClean="0">
              <a:effectLst/>
              <a:latin typeface="Cambria"/>
              <a:ea typeface="Cambria"/>
              <a:cs typeface="Cambria"/>
              <a:sym typeface="Cambria"/>
            </a:endParaRPr>
          </a:p>
          <a:p>
            <a:r>
              <a:rPr lang="en-US" sz="2200" b="1" dirty="0" smtClean="0">
                <a:effectLst/>
                <a:latin typeface="Cambria"/>
                <a:ea typeface="Cambria"/>
                <a:cs typeface="Cambria"/>
                <a:sym typeface="Cambria"/>
              </a:rPr>
              <a:t>Presentation Time at the Town Hall Meeting</a:t>
            </a:r>
            <a:r>
              <a:rPr lang="en-US" sz="2200" dirty="0" smtClean="0">
                <a:effectLst/>
                <a:latin typeface="Cambria"/>
                <a:ea typeface="Cambria"/>
                <a:cs typeface="Cambria"/>
                <a:sym typeface="Cambria"/>
              </a:rPr>
              <a:t> (Extra Session 40 minutes)  Students groups are called upon to present their understanding of the structure of the California Government.  They are to share at least one of the social, economic, or political problems of the time and in what ways the branch or branches of government could help to solve the problem.  They are to present their tableau of the three branches of the California Government as established by the California Constitution (all within 5 minutes).  The audience will play their roles and then give their role card to another person who has not played a role yet.  They are all to create questions and three or four will be called upon.  All questions will be collected at the end so that the teacher can see to what level everyone has been engaged, understands questioning, etc.</a:t>
            </a:r>
          </a:p>
          <a:p>
            <a:endParaRPr lang="en-US" sz="2200" dirty="0" smtClean="0">
              <a:effectLst/>
              <a:latin typeface="Cambria"/>
              <a:ea typeface="Cambria"/>
              <a:cs typeface="Cambria"/>
              <a:sym typeface="Cambria"/>
            </a:endParaRPr>
          </a:p>
          <a:p>
            <a:r>
              <a:rPr lang="en-US" sz="2200" b="1" dirty="0" smtClean="0">
                <a:effectLst/>
                <a:latin typeface="Cambria"/>
                <a:ea typeface="Cambria"/>
                <a:cs typeface="Cambria"/>
                <a:sym typeface="Cambria"/>
              </a:rPr>
              <a:t>Closure:  Podcast C</a:t>
            </a:r>
            <a:endParaRPr lang="en-US" sz="2200" dirty="0" smtClean="0">
              <a:effectLst/>
              <a:latin typeface="Cambria"/>
              <a:ea typeface="Cambria"/>
              <a:cs typeface="Cambria"/>
              <a:sym typeface="Cambria"/>
            </a:endParaRPr>
          </a:p>
          <a:p>
            <a:r>
              <a:rPr lang="en-US" sz="2200" b="1" dirty="0" smtClean="0">
                <a:effectLst/>
                <a:latin typeface="Cambria"/>
                <a:ea typeface="Cambria"/>
                <a:cs typeface="Cambria"/>
                <a:sym typeface="Cambria"/>
              </a:rPr>
              <a:t> </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Podcast C closes this lesson.  Synopsis:</a:t>
            </a:r>
          </a:p>
          <a:p>
            <a:r>
              <a:rPr lang="en-US" sz="2200" dirty="0" smtClean="0">
                <a:effectLst/>
                <a:latin typeface="Cambria"/>
                <a:ea typeface="Cambria"/>
                <a:cs typeface="Cambria"/>
                <a:sym typeface="Cambria"/>
              </a:rPr>
              <a:t>On their way home from the Town Hall Meeting, the children learn from Louise Clapp that Cut Eye Higgins has kidnapped their family friends.  Praiseworthy seeks out their help to find some legal answers through studying the recent laws of the Executive Branch. The children investigate: in what ways can the Legislative, Executive Branch and Judicial Branch help to solve the problem ~ their friends are free slaves and they have been kidnapped! </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 </a:t>
            </a:r>
          </a:p>
          <a:p>
            <a:r>
              <a:rPr lang="en-US" sz="2200" smtClean="0">
                <a:effectLst/>
                <a:latin typeface="Cambria"/>
                <a:ea typeface="Cambria"/>
                <a:cs typeface="Cambria"/>
                <a:sym typeface="Cambria"/>
              </a:rPr>
              <a:t> </a:t>
            </a:r>
          </a:p>
          <a:p>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 </a:t>
            </a:r>
          </a:p>
          <a:p>
            <a:endParaRPr lang="en-US" sz="2200" dirty="0" smtClean="0">
              <a:effectLst/>
              <a:latin typeface="Cambria"/>
              <a:ea typeface="Cambria"/>
              <a:cs typeface="Cambria"/>
              <a:sym typeface="Cambria"/>
            </a:endParaRPr>
          </a:p>
          <a:p>
            <a:endParaRPr lang="en-US" sz="2200" dirty="0" smtClean="0">
              <a:effectLst/>
              <a:latin typeface="Cambria"/>
              <a:ea typeface="Cambria"/>
              <a:cs typeface="Cambria"/>
              <a:sym typeface="Cambria"/>
            </a:endParaRPr>
          </a:p>
        </p:txBody>
      </p:sp>
    </p:spTree>
    <p:extLst>
      <p:ext uri="{BB962C8B-B14F-4D97-AF65-F5344CB8AC3E}">
        <p14:creationId xmlns:p14="http://schemas.microsoft.com/office/powerpoint/2010/main" val="3318601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pPr>
              <a:defRPr sz="1600" b="1"/>
            </a:pPr>
            <a:r>
              <a:rPr dirty="0"/>
              <a:t>Slide </a:t>
            </a:r>
            <a:r>
              <a:rPr dirty="0" smtClean="0"/>
              <a:t>3</a:t>
            </a:r>
            <a:r>
              <a:rPr lang="en-US" dirty="0" smtClean="0"/>
              <a:t>1</a:t>
            </a:r>
            <a:endParaRPr dirty="0"/>
          </a:p>
          <a:p>
            <a:pPr>
              <a:defRPr sz="1600"/>
            </a:pPr>
            <a:r>
              <a:rPr b="1" dirty="0"/>
              <a:t>Lesson 7:  </a:t>
            </a:r>
          </a:p>
          <a:p>
            <a:pPr>
              <a:defRPr sz="1600"/>
            </a:pPr>
            <a:endParaRPr b="1" dirty="0"/>
          </a:p>
          <a:p>
            <a:r>
              <a:rPr b="1" dirty="0"/>
              <a:t>Hook:  </a:t>
            </a:r>
            <a:r>
              <a:rPr lang="en-US" sz="2200" dirty="0" smtClean="0">
                <a:effectLst/>
                <a:latin typeface="Cambria"/>
                <a:ea typeface="Cambria"/>
                <a:cs typeface="Cambria"/>
                <a:sym typeface="Cambria"/>
              </a:rPr>
              <a:t>What does it mean to </a:t>
            </a:r>
            <a:r>
              <a:rPr lang="en-US" sz="2200" i="1" dirty="0" smtClean="0">
                <a:effectLst/>
                <a:latin typeface="Cambria"/>
                <a:ea typeface="Cambria"/>
                <a:cs typeface="Cambria"/>
                <a:sym typeface="Cambria"/>
              </a:rPr>
              <a:t>compromise?  Talk to your partner.  </a:t>
            </a:r>
            <a:r>
              <a:rPr lang="en-US" sz="2200" dirty="0" smtClean="0">
                <a:effectLst/>
                <a:latin typeface="Cambria"/>
                <a:ea typeface="Cambria"/>
                <a:cs typeface="Cambria"/>
                <a:sym typeface="Cambria"/>
              </a:rPr>
              <a:t>Can you think of an example of a way these individuals on this slide could </a:t>
            </a:r>
            <a:r>
              <a:rPr lang="en-US" sz="2200" i="1" dirty="0" smtClean="0">
                <a:effectLst/>
                <a:latin typeface="Cambria"/>
                <a:ea typeface="Cambria"/>
                <a:cs typeface="Cambria"/>
                <a:sym typeface="Cambria"/>
              </a:rPr>
              <a:t>compromise </a:t>
            </a:r>
            <a:r>
              <a:rPr lang="en-US" sz="2200" dirty="0" smtClean="0">
                <a:effectLst/>
                <a:latin typeface="Cambria"/>
                <a:ea typeface="Cambria"/>
                <a:cs typeface="Cambria"/>
                <a:sym typeface="Cambria"/>
              </a:rPr>
              <a:t>in a situation where they both have a problem but want this bridge to work?? Look at the picture, imagine what they would be saying.  (Example, “You put your rock in first.”  “I want credit for this bridge.”  (“What about if we both take credit and lodge our rocks together at the same time?”)</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How might they </a:t>
            </a:r>
            <a:r>
              <a:rPr lang="en-US" sz="2200" i="1" dirty="0" smtClean="0">
                <a:effectLst/>
                <a:latin typeface="Cambria"/>
                <a:ea typeface="Cambria"/>
                <a:cs typeface="Cambria"/>
                <a:sym typeface="Cambria"/>
              </a:rPr>
              <a:t>compromise, </a:t>
            </a:r>
            <a:r>
              <a:rPr lang="en-US" sz="2200" dirty="0" smtClean="0">
                <a:effectLst/>
                <a:latin typeface="Cambria"/>
                <a:ea typeface="Cambria"/>
                <a:cs typeface="Cambria"/>
                <a:sym typeface="Cambria"/>
              </a:rPr>
              <a:t>both giving up something they wanted, but figuring out a way to make the issue work for both sides?</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Compromise!  </a:t>
            </a:r>
            <a:r>
              <a:rPr lang="en-US" sz="2200" i="1" dirty="0" smtClean="0">
                <a:effectLst/>
                <a:latin typeface="Cambria"/>
                <a:ea typeface="Cambria"/>
                <a:cs typeface="Cambria"/>
                <a:sym typeface="Cambria"/>
              </a:rPr>
              <a:t>Find something in common or that you agree upon.  Each side has to give up something, but at least there is at least one part that will work for everyo</a:t>
            </a:r>
            <a:r>
              <a:rPr lang="en-US" sz="2200" dirty="0" smtClean="0">
                <a:effectLst/>
                <a:latin typeface="Cambria"/>
                <a:ea typeface="Cambria"/>
                <a:cs typeface="Cambria"/>
                <a:sym typeface="Cambria"/>
              </a:rPr>
              <a:t>ne.</a:t>
            </a:r>
          </a:p>
          <a:p>
            <a:r>
              <a:rPr lang="en-US" sz="2200" i="1" dirty="0" smtClean="0">
                <a:effectLst/>
                <a:latin typeface="Cambria"/>
                <a:ea typeface="Cambria"/>
                <a:cs typeface="Cambria"/>
                <a:sym typeface="Cambria"/>
              </a:rPr>
              <a:t> </a:t>
            </a:r>
            <a:endParaRPr lang="en-US" sz="2200" dirty="0">
              <a:effectLst/>
              <a:latin typeface="Cambria"/>
              <a:ea typeface="Cambria"/>
              <a:cs typeface="Cambria"/>
              <a:sym typeface="Cambri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pPr>
              <a:defRPr sz="1400" b="1"/>
            </a:pPr>
            <a:r>
              <a:rPr dirty="0"/>
              <a:t>Lesson 7 Compromise and Fugitive</a:t>
            </a:r>
          </a:p>
          <a:p>
            <a:r>
              <a:rPr lang="en-US" sz="2200" b="1" dirty="0" smtClean="0">
                <a:effectLst/>
                <a:latin typeface="Cambria"/>
                <a:ea typeface="Cambria"/>
                <a:cs typeface="Cambria"/>
                <a:sym typeface="Cambria"/>
              </a:rPr>
              <a:t>Slide 32:  </a:t>
            </a:r>
            <a:r>
              <a:rPr lang="en-US" sz="2200" dirty="0" smtClean="0">
                <a:effectLst/>
                <a:latin typeface="Cambria"/>
                <a:ea typeface="Cambria"/>
                <a:cs typeface="Cambria"/>
                <a:sym typeface="Cambria"/>
              </a:rPr>
              <a:t>We are going to learn about a very important compromise that took place in California that will have an important impact in the case of Thomas’s family being taken away, The Compromise of 1850.  Look at this map:  Turn to your partner and discuss what the difference is between the bright green states, and the yellow states, and the purple areas.  Do you know what this means?  (</a:t>
            </a:r>
            <a:r>
              <a:rPr lang="en-US" sz="2200" i="1" dirty="0" smtClean="0">
                <a:effectLst/>
                <a:latin typeface="Cambria"/>
                <a:ea typeface="Cambria"/>
                <a:cs typeface="Cambria"/>
                <a:sym typeface="Cambria"/>
              </a:rPr>
              <a:t>Free, Slave states.) Utah and New Mexico are not states yet, they are territories.</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 </a:t>
            </a:r>
          </a:p>
          <a:p>
            <a:pPr marL="0" marR="0" indent="0" defTabSz="457200" eaLnBrk="1" fontAlgn="auto" latinLnBrk="0" hangingPunct="1">
              <a:lnSpc>
                <a:spcPct val="117999"/>
              </a:lnSpc>
              <a:spcBef>
                <a:spcPts val="0"/>
              </a:spcBef>
              <a:spcAft>
                <a:spcPts val="0"/>
              </a:spcAft>
              <a:buClrTx/>
              <a:buSzTx/>
              <a:buFontTx/>
              <a:buNone/>
              <a:tabLst/>
              <a:defRPr/>
            </a:pPr>
            <a:r>
              <a:rPr lang="en-US" sz="2200" dirty="0" smtClean="0">
                <a:effectLst/>
                <a:latin typeface="Cambria"/>
                <a:ea typeface="Cambria"/>
                <a:cs typeface="Cambria"/>
                <a:sym typeface="Cambria"/>
              </a:rPr>
              <a:t>Why do you think the states needed to find a compromise?  What was the argument?  </a:t>
            </a:r>
            <a:r>
              <a:rPr lang="en-US" sz="2200" i="1" dirty="0" smtClean="0">
                <a:effectLst/>
                <a:latin typeface="Cambria"/>
                <a:ea typeface="Cambria"/>
                <a:cs typeface="Cambria"/>
                <a:sym typeface="Cambria"/>
              </a:rPr>
              <a:t>There was a big argument about whether or not the US should have slavery.  The Africans were bought and sold like property.  Many people in the North and the South bought slaves and used them to work on their plantations and in their homes. The southern states were very much pro slavery – or for slavery. </a:t>
            </a:r>
            <a:endParaRPr lang="en-US" sz="2200" dirty="0" smtClean="0">
              <a:effectLst/>
              <a:latin typeface="Cambria"/>
              <a:ea typeface="Cambria"/>
              <a:cs typeface="Cambria"/>
              <a:sym typeface="Cambria"/>
            </a:endParaRPr>
          </a:p>
          <a:p>
            <a:endParaRPr lang="en-US" sz="2200" dirty="0" smtClean="0">
              <a:effectLst/>
              <a:latin typeface="Cambria"/>
              <a:ea typeface="Cambria"/>
              <a:cs typeface="Cambria"/>
              <a:sym typeface="Cambria"/>
            </a:endParaRPr>
          </a:p>
          <a:p>
            <a:r>
              <a:rPr lang="en-US" sz="2200" i="1" dirty="0" smtClean="0">
                <a:effectLst/>
                <a:latin typeface="Cambria"/>
                <a:ea typeface="Cambria"/>
                <a:cs typeface="Cambria"/>
                <a:sym typeface="Cambria"/>
              </a:rPr>
              <a:t> </a:t>
            </a:r>
            <a:endParaRPr lang="en-US" sz="2200" dirty="0" smtClean="0">
              <a:effectLst/>
              <a:latin typeface="Cambria"/>
              <a:ea typeface="Cambria"/>
              <a:cs typeface="Cambria"/>
              <a:sym typeface="Cambria"/>
            </a:endParaRPr>
          </a:p>
          <a:p>
            <a:r>
              <a:rPr lang="en-US" sz="2200" b="1" dirty="0" smtClean="0">
                <a:effectLst/>
                <a:latin typeface="Cambria"/>
                <a:ea typeface="Cambria"/>
                <a:cs typeface="Cambria"/>
                <a:sym typeface="Cambria"/>
              </a:rPr>
              <a:t>Against Slavery</a:t>
            </a:r>
            <a:r>
              <a:rPr lang="en-US" sz="2200" dirty="0" smtClean="0">
                <a:effectLst/>
                <a:latin typeface="Cambria"/>
                <a:ea typeface="Cambria"/>
                <a:cs typeface="Cambria"/>
                <a:sym typeface="Cambria"/>
              </a:rPr>
              <a:t>: Some people felt slavery was wrong, others, including those in California, did not want California to be a slave state for other reasons, mostly involving money.  Partner Talk:  Can you think of a reason miners in California would be against slavery?  (Probe:  Again, it involves money…)  </a:t>
            </a:r>
            <a:r>
              <a:rPr lang="en-US" sz="2200" i="1" dirty="0" smtClean="0">
                <a:effectLst/>
                <a:latin typeface="Cambria"/>
                <a:ea typeface="Cambria"/>
                <a:cs typeface="Cambria"/>
                <a:sym typeface="Cambria"/>
              </a:rPr>
              <a:t>If California became a slave state people who had enough money to own slaves could use their slaves to find more gold than the other people.</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 </a:t>
            </a:r>
          </a:p>
          <a:p>
            <a:r>
              <a:rPr lang="en-US" sz="2200" b="1" dirty="0" smtClean="0">
                <a:effectLst/>
                <a:latin typeface="Cambria"/>
                <a:ea typeface="Cambria"/>
                <a:cs typeface="Cambria"/>
                <a:sym typeface="Cambria"/>
              </a:rPr>
              <a:t>For Slavery: </a:t>
            </a:r>
            <a:r>
              <a:rPr lang="en-US" sz="2200" dirty="0" smtClean="0">
                <a:effectLst/>
                <a:latin typeface="Cambria"/>
                <a:ea typeface="Cambria"/>
                <a:cs typeface="Cambria"/>
                <a:sym typeface="Cambria"/>
              </a:rPr>
              <a:t> Partner Talk:  </a:t>
            </a:r>
            <a:r>
              <a:rPr lang="en-US" sz="2200" i="1" dirty="0" smtClean="0">
                <a:effectLst/>
                <a:latin typeface="Cambria"/>
                <a:ea typeface="Cambria"/>
                <a:cs typeface="Cambria"/>
                <a:sym typeface="Cambria"/>
              </a:rPr>
              <a:t>They can have free labor to work their plantations and serve them in their homes.</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If more states became free states as part of the United States, there would be more free states than slave states.  The pro-slavery states were afraid that slavery could be voted against and would eventually become illegal in the United States. </a:t>
            </a:r>
          </a:p>
          <a:p>
            <a:endParaRPr lang="en-US" sz="2200" dirty="0" smtClean="0">
              <a:effectLst/>
              <a:latin typeface="Cambria"/>
              <a:ea typeface="Cambria"/>
              <a:cs typeface="Cambria"/>
              <a:sym typeface="Cambria"/>
            </a:endParaRPr>
          </a:p>
          <a:p>
            <a:r>
              <a:rPr lang="en-US" sz="2200" i="0" dirty="0" smtClean="0">
                <a:effectLst/>
                <a:latin typeface="Cambria"/>
                <a:ea typeface="Cambria"/>
                <a:cs typeface="Cambria"/>
                <a:sym typeface="Cambria"/>
              </a:rPr>
              <a:t>In addition, many people were prejudiced against Africans and did not feel that they were equal to whites or Caucasians.  They felt that they had paid for them, and that they were property they had paid for and should not be taken away.</a:t>
            </a:r>
          </a:p>
          <a:p>
            <a:r>
              <a:rPr lang="en-US" sz="2200" i="1" dirty="0" smtClean="0">
                <a:effectLst/>
                <a:latin typeface="Cambria"/>
                <a:ea typeface="Cambria"/>
                <a:cs typeface="Cambria"/>
                <a:sym typeface="Cambria"/>
              </a:rPr>
              <a:t> </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At the same time as California was about to become part of the United States and the war ended, there were about the same number of free and slave states, so this compromise (of having California as a free state and leaving the territories alone) kept the number of slave and free states equal.  </a:t>
            </a:r>
          </a:p>
          <a:p>
            <a:pPr>
              <a:defRPr sz="1400"/>
            </a:pPr>
            <a:endParaRPr dirty="0">
              <a:solidFill>
                <a:schemeClr val="accent5"/>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Lesson 7</a:t>
            </a:r>
          </a:p>
          <a:p>
            <a:r>
              <a:rPr lang="en-US" b="1" dirty="0" smtClean="0"/>
              <a:t>Slide 33:  </a:t>
            </a:r>
            <a:r>
              <a:rPr lang="en-US" sz="2200" dirty="0" smtClean="0">
                <a:effectLst/>
                <a:latin typeface="Cambria"/>
                <a:ea typeface="Cambria"/>
                <a:cs typeface="Cambria"/>
                <a:sym typeface="Cambria"/>
              </a:rPr>
              <a:t>This is why a compromise was needed by the United States ~ the balance of power between free and slave would be upset if California entered as a free state without anything to make the slave states happy.</a:t>
            </a:r>
          </a:p>
          <a:p>
            <a:r>
              <a:rPr lang="en-US" sz="2200" b="1" dirty="0" smtClean="0">
                <a:effectLst/>
                <a:latin typeface="Cambria"/>
                <a:ea typeface="Cambria"/>
                <a:cs typeface="Cambria"/>
                <a:sym typeface="Cambria"/>
              </a:rPr>
              <a:t> </a:t>
            </a:r>
            <a:endParaRPr lang="en-US" sz="2200" dirty="0">
              <a:effectLst/>
              <a:latin typeface="Cambria"/>
              <a:ea typeface="Cambria"/>
              <a:cs typeface="Cambria"/>
              <a:sym typeface="Cambria"/>
            </a:endParaRPr>
          </a:p>
        </p:txBody>
      </p:sp>
    </p:spTree>
    <p:extLst>
      <p:ext uri="{BB962C8B-B14F-4D97-AF65-F5344CB8AC3E}">
        <p14:creationId xmlns:p14="http://schemas.microsoft.com/office/powerpoint/2010/main" val="1534985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Cambria"/>
                <a:ea typeface="Cambria"/>
                <a:cs typeface="Cambria"/>
                <a:sym typeface="Cambria"/>
              </a:rPr>
              <a:t> Lesson 7</a:t>
            </a:r>
            <a:endParaRPr lang="en-US" sz="2200" dirty="0" smtClean="0">
              <a:effectLst/>
              <a:latin typeface="Cambria"/>
              <a:ea typeface="Cambria"/>
              <a:cs typeface="Cambria"/>
              <a:sym typeface="Cambria"/>
            </a:endParaRPr>
          </a:p>
          <a:p>
            <a:r>
              <a:rPr lang="en-US" sz="2200" b="1" dirty="0" smtClean="0">
                <a:effectLst/>
                <a:latin typeface="Cambria"/>
                <a:ea typeface="Cambria"/>
                <a:cs typeface="Cambria"/>
                <a:sym typeface="Cambria"/>
              </a:rPr>
              <a:t>Slide 34:  The Compromise of 1850</a:t>
            </a:r>
            <a:r>
              <a:rPr lang="en-US" sz="2200" dirty="0" smtClean="0">
                <a:effectLst/>
                <a:latin typeface="Cambria"/>
                <a:ea typeface="Cambria"/>
                <a:cs typeface="Cambria"/>
                <a:sym typeface="Cambria"/>
              </a:rPr>
              <a:t>: California finally became part of the United States ~ as a free state, (no slavery), the 31st state in the new nation.  The agreement for the compromise was that New Mexico and Utah would remain as territories, not states, and they could decide for themselves whether or not to have slavery.  The U.S. had the same amount of free and slave states. The legislators (what is their job?  </a:t>
            </a:r>
            <a:r>
              <a:rPr lang="en-US" sz="2200" i="1" dirty="0" smtClean="0">
                <a:effectLst/>
                <a:latin typeface="Cambria"/>
                <a:ea typeface="Cambria"/>
                <a:cs typeface="Cambria"/>
                <a:sym typeface="Cambria"/>
              </a:rPr>
              <a:t>To write the la</a:t>
            </a:r>
            <a:r>
              <a:rPr lang="en-US" sz="2200" dirty="0" smtClean="0">
                <a:effectLst/>
                <a:latin typeface="Cambria"/>
                <a:ea typeface="Cambria"/>
                <a:cs typeface="Cambria"/>
                <a:sym typeface="Cambria"/>
              </a:rPr>
              <a:t>ws) Which legislative branch wrote this law?  The U.S. (federal) or California legislature (state)?  Federal.  Why do you say this? This was a federal law.   Which executive branch (federal or state) would have to be sure this was followed?  Federal and state!  </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California’s executive branch would need to be cooperative as they were now part of the U.S. and their Constitution must also follow the U.S. Constitution. (remember slide 23 and 24). </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  This is the way the legislators “compromised”, or worked it out so that California could be brought into the United States as a free state.  </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With slavery against the law in California, people could not bring slaves into the state from another state and expect them to continue to be slaves.  In California, and all the free states, no one could be held as a slave.</a:t>
            </a:r>
          </a:p>
          <a:p>
            <a:r>
              <a:rPr lang="en-US" sz="2200" dirty="0" smtClean="0">
                <a:effectLst/>
                <a:latin typeface="Cambria"/>
                <a:ea typeface="Cambria"/>
                <a:cs typeface="Cambria"/>
                <a:sym typeface="Cambria"/>
              </a:rPr>
              <a:t> </a:t>
            </a:r>
            <a:endParaRPr lang="en-US" sz="2200" dirty="0">
              <a:effectLst/>
              <a:latin typeface="Cambria"/>
              <a:ea typeface="Cambria"/>
              <a:cs typeface="Cambria"/>
              <a:sym typeface="Cambria"/>
            </a:endParaRPr>
          </a:p>
        </p:txBody>
      </p:sp>
    </p:spTree>
    <p:extLst>
      <p:ext uri="{BB962C8B-B14F-4D97-AF65-F5344CB8AC3E}">
        <p14:creationId xmlns:p14="http://schemas.microsoft.com/office/powerpoint/2010/main" val="1046235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Lesson 7</a:t>
            </a:r>
          </a:p>
          <a:p>
            <a:r>
              <a:rPr lang="en-US" b="1" dirty="0" smtClean="0"/>
              <a:t>Slide 35: The Fugitive</a:t>
            </a:r>
            <a:r>
              <a:rPr lang="en-US" b="1" baseline="0" dirty="0" smtClean="0"/>
              <a:t> Slave Act</a:t>
            </a:r>
          </a:p>
          <a:p>
            <a:endParaRPr lang="en-US" b="1" baseline="0" dirty="0" smtClean="0"/>
          </a:p>
          <a:p>
            <a:r>
              <a:rPr lang="en-US" sz="2200" dirty="0" smtClean="0">
                <a:effectLst/>
                <a:latin typeface="Cambria"/>
                <a:ea typeface="Cambria"/>
                <a:cs typeface="Cambria"/>
                <a:sym typeface="Cambria"/>
              </a:rPr>
              <a:t>An important part of the Compromise of 1850 was the Fugitive Slave Act.  This act was written to help the slave states from losing their slaves.  Slaves were not allowed to escape to a free state ~ if they did, they were considered “fugitives”. They could be hunted down and taken back to their owners.  There were people referred to as “Bloodhounds”, “Slave Speculators, or Slavers” who would search for escaped slaves and receive money when they brought them back.  This became a problem because in order to make money, some would seize any African American they could find, even if they were free, and sell them at a slave market!  Even if a slave was free they were not allowed to testify in court and prove this to a judge.  In fact, if anyone tried to help a fugitive, they would be given a fine and put in prison.</a:t>
            </a:r>
            <a:endParaRPr lang="en-US" sz="2200" dirty="0">
              <a:effectLst/>
              <a:latin typeface="Cambria"/>
              <a:ea typeface="Cambria"/>
              <a:cs typeface="Cambria"/>
              <a:sym typeface="Cambria"/>
            </a:endParaRPr>
          </a:p>
        </p:txBody>
      </p:sp>
    </p:spTree>
    <p:extLst>
      <p:ext uri="{BB962C8B-B14F-4D97-AF65-F5344CB8AC3E}">
        <p14:creationId xmlns:p14="http://schemas.microsoft.com/office/powerpoint/2010/main" val="1483748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Cambria"/>
                <a:ea typeface="Cambria"/>
                <a:cs typeface="Cambria"/>
                <a:sym typeface="Cambria"/>
              </a:rPr>
              <a:t>Lesson 7</a:t>
            </a:r>
          </a:p>
          <a:p>
            <a:r>
              <a:rPr lang="en-US" sz="2200" b="1" dirty="0" smtClean="0">
                <a:effectLst/>
                <a:latin typeface="Cambria"/>
                <a:ea typeface="Cambria"/>
                <a:cs typeface="Cambria"/>
                <a:sym typeface="Cambria"/>
              </a:rPr>
              <a:t>Student Investigation  </a:t>
            </a:r>
            <a:r>
              <a:rPr lang="en-US" sz="2200" dirty="0" smtClean="0">
                <a:effectLst/>
                <a:latin typeface="Cambria"/>
                <a:ea typeface="Cambria"/>
                <a:cs typeface="Cambria"/>
                <a:sym typeface="Cambria"/>
              </a:rPr>
              <a:t>(10 minutes)</a:t>
            </a:r>
          </a:p>
          <a:p>
            <a:r>
              <a:rPr lang="en-US" sz="2200" b="1" dirty="0" smtClean="0">
                <a:effectLst/>
                <a:latin typeface="Cambria"/>
                <a:ea typeface="Cambria"/>
                <a:cs typeface="Cambria"/>
                <a:sym typeface="Cambria"/>
              </a:rPr>
              <a:t>Slide 36: :  </a:t>
            </a:r>
            <a:r>
              <a:rPr lang="en-US" sz="2200" dirty="0" smtClean="0">
                <a:effectLst/>
                <a:latin typeface="Cambria"/>
                <a:ea typeface="Cambria"/>
                <a:cs typeface="Cambria"/>
                <a:sym typeface="Cambria"/>
              </a:rPr>
              <a:t>Teachers:</a:t>
            </a:r>
            <a:r>
              <a:rPr lang="en-US" sz="2200" b="1" dirty="0" smtClean="0">
                <a:effectLst/>
                <a:latin typeface="Cambria"/>
                <a:ea typeface="Cambria"/>
                <a:cs typeface="Cambria"/>
                <a:sym typeface="Cambria"/>
              </a:rPr>
              <a:t> </a:t>
            </a:r>
            <a:r>
              <a:rPr lang="en-US" sz="2200" dirty="0" smtClean="0">
                <a:effectLst/>
                <a:latin typeface="Cambria"/>
                <a:ea typeface="Cambria"/>
                <a:cs typeface="Cambria"/>
                <a:sym typeface="Cambria"/>
              </a:rPr>
              <a:t>Give students the handout that basically duplicates the slides about the Compromise of 1850 and the Fugitive Slave Act</a:t>
            </a:r>
            <a:r>
              <a:rPr lang="en-US" sz="2200" b="1" dirty="0" smtClean="0">
                <a:effectLst/>
                <a:latin typeface="Cambria"/>
                <a:ea typeface="Cambria"/>
                <a:cs typeface="Cambria"/>
                <a:sym typeface="Cambria"/>
              </a:rPr>
              <a:t>.  </a:t>
            </a:r>
            <a:r>
              <a:rPr lang="en-US" sz="2200" dirty="0" smtClean="0">
                <a:effectLst/>
                <a:latin typeface="Cambria"/>
                <a:ea typeface="Cambria"/>
                <a:cs typeface="Cambria"/>
                <a:sym typeface="Cambria"/>
              </a:rPr>
              <a:t>Ask them to “think out loud” as they talk to a partner about the Compromise of 1850, the Fugitive Slave Act, and how the law relates to the Jacksons being seized by Cut Eye Higgins.  They may use this handout to take notes.  Have a whole group discussion (Reminder: The first podcast gave information about the Jackson family, and how Praiseworthy had helped them gain their freedom from slavery).</a:t>
            </a:r>
            <a:endParaRPr lang="en-US" sz="2200" dirty="0">
              <a:effectLst/>
              <a:latin typeface="Cambria"/>
              <a:ea typeface="Cambria"/>
              <a:cs typeface="Cambria"/>
              <a:sym typeface="Cambria"/>
            </a:endParaRPr>
          </a:p>
        </p:txBody>
      </p:sp>
    </p:spTree>
    <p:extLst>
      <p:ext uri="{BB962C8B-B14F-4D97-AF65-F5344CB8AC3E}">
        <p14:creationId xmlns:p14="http://schemas.microsoft.com/office/powerpoint/2010/main" val="1400088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Cambria"/>
                <a:ea typeface="Cambria"/>
                <a:cs typeface="Cambria"/>
                <a:sym typeface="Cambria"/>
              </a:rPr>
              <a:t>Lesson 7</a:t>
            </a:r>
          </a:p>
          <a:p>
            <a:endParaRPr lang="en-US" sz="2200" b="1" dirty="0" smtClean="0">
              <a:effectLst/>
              <a:latin typeface="Cambria"/>
              <a:ea typeface="Cambria"/>
              <a:cs typeface="Cambria"/>
              <a:sym typeface="Cambria"/>
            </a:endParaRPr>
          </a:p>
          <a:p>
            <a:r>
              <a:rPr lang="en-US" sz="2200" b="1" dirty="0" smtClean="0">
                <a:effectLst/>
                <a:latin typeface="Cambria"/>
                <a:ea typeface="Cambria"/>
                <a:cs typeface="Cambria"/>
                <a:sym typeface="Cambria"/>
              </a:rPr>
              <a:t>Slide 37:</a:t>
            </a:r>
            <a:r>
              <a:rPr lang="en-US" sz="2200" b="1" baseline="0" dirty="0" smtClean="0">
                <a:effectLst/>
                <a:latin typeface="Cambria"/>
                <a:ea typeface="Cambria"/>
                <a:cs typeface="Cambria"/>
                <a:sym typeface="Cambria"/>
              </a:rPr>
              <a:t>  </a:t>
            </a:r>
            <a:r>
              <a:rPr lang="en-US" sz="2200" b="1" dirty="0" smtClean="0">
                <a:effectLst/>
                <a:latin typeface="Cambria"/>
                <a:ea typeface="Cambria"/>
                <a:cs typeface="Cambria"/>
                <a:sym typeface="Cambria"/>
              </a:rPr>
              <a:t>Slide 37:  </a:t>
            </a:r>
            <a:r>
              <a:rPr lang="en-US" sz="2200" dirty="0" smtClean="0">
                <a:effectLst/>
                <a:latin typeface="Cambria"/>
                <a:ea typeface="Cambria"/>
                <a:cs typeface="Cambria"/>
                <a:sym typeface="Cambria"/>
              </a:rPr>
              <a:t>This is a description of the California Penal Code for kidnapping.  You may use it with your other handouts involving the law.  The wording of this document must be analyzed and considered in this case, in order to support your arguments</a:t>
            </a:r>
          </a:p>
          <a:p>
            <a:r>
              <a:rPr lang="en-US" sz="2200" dirty="0" smtClean="0">
                <a:effectLst/>
                <a:latin typeface="Cambria"/>
                <a:ea typeface="Cambria"/>
                <a:cs typeface="Cambria"/>
                <a:sym typeface="Cambria"/>
              </a:rPr>
              <a:t> </a:t>
            </a:r>
          </a:p>
          <a:p>
            <a:endParaRPr lang="en-US" sz="2200" b="0" dirty="0" smtClean="0">
              <a:effectLst/>
              <a:latin typeface="Cambria"/>
              <a:ea typeface="Cambria"/>
              <a:cs typeface="Cambria"/>
              <a:sym typeface="Cambria"/>
            </a:endParaRPr>
          </a:p>
          <a:p>
            <a:r>
              <a:rPr lang="en-US" sz="2200" dirty="0" smtClean="0">
                <a:effectLst/>
                <a:latin typeface="Cambria"/>
                <a:ea typeface="Cambria"/>
                <a:cs typeface="Cambria"/>
                <a:sym typeface="Cambria"/>
              </a:rPr>
              <a:t> </a:t>
            </a:r>
          </a:p>
        </p:txBody>
      </p:sp>
    </p:spTree>
    <p:extLst>
      <p:ext uri="{BB962C8B-B14F-4D97-AF65-F5344CB8AC3E}">
        <p14:creationId xmlns:p14="http://schemas.microsoft.com/office/powerpoint/2010/main" val="511279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Cambria"/>
                <a:ea typeface="Cambria"/>
                <a:cs typeface="Cambria"/>
                <a:sym typeface="Cambria"/>
              </a:rPr>
              <a:t>Lesson 7</a:t>
            </a:r>
          </a:p>
          <a:p>
            <a:r>
              <a:rPr lang="en-US" sz="2200" b="1" dirty="0" smtClean="0">
                <a:effectLst/>
                <a:latin typeface="Cambria"/>
                <a:ea typeface="Cambria"/>
                <a:cs typeface="Cambria"/>
                <a:sym typeface="Cambria"/>
              </a:rPr>
              <a:t>Slide 38:  </a:t>
            </a:r>
            <a:r>
              <a:rPr lang="en-US" sz="2200" dirty="0" smtClean="0">
                <a:effectLst/>
                <a:latin typeface="Cambria"/>
                <a:ea typeface="Cambria"/>
                <a:cs typeface="Cambria"/>
                <a:sym typeface="Cambria"/>
              </a:rPr>
              <a:t>Some will be writing persuasive/opinion essays providing facts and evidence that Praiseworthy may be able to use in court as he argues that the Jacksons are free.  The prosecution must prove that Cut Eye Higgins is a Bloodhound who kidnapped the family, knowing they were free African Americans. Those of you who write on this side, will be writing to support the Prosecution.  Praiseworthy will be the state attorney for the prosecution.</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Others in class will be assigned to write essays to represent the Defense of Cut Eye Higgins.  You must convince the jury of all the reasons related to the law, that Cut Eye is not guilty of kidnapping.   Remember, everyone has a right to a representation at a trial, even Cut Eye Higgins!</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Both groups should use all of your handouts, consider the laws first, gathering facts related to the laws and information from the podcasts.  Outline your persuasive/opinion essays and back them up!  </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Teachers: You can hand out the graphic organizer, or “process piece” (for extra assistance) for persuasive/opinion writing.  Be sure students use details to back up their claims, and that details relate to the laws – the Rule of Law!</a:t>
            </a:r>
            <a:endParaRPr lang="en-US" sz="2200" dirty="0">
              <a:effectLst/>
              <a:latin typeface="Cambria"/>
              <a:ea typeface="Cambria"/>
              <a:cs typeface="Cambria"/>
              <a:sym typeface="Cambria"/>
            </a:endParaRPr>
          </a:p>
        </p:txBody>
      </p:sp>
    </p:spTree>
    <p:extLst>
      <p:ext uri="{BB962C8B-B14F-4D97-AF65-F5344CB8AC3E}">
        <p14:creationId xmlns:p14="http://schemas.microsoft.com/office/powerpoint/2010/main" val="4013085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b="1" dirty="0" smtClean="0">
                <a:effectLst/>
                <a:latin typeface="Cambria"/>
                <a:ea typeface="Cambria"/>
                <a:cs typeface="Cambria"/>
                <a:sym typeface="Cambria"/>
              </a:rPr>
              <a:t>Lesson 7</a:t>
            </a:r>
          </a:p>
          <a:p>
            <a:pPr marL="0" marR="0" indent="0" defTabSz="457200" eaLnBrk="1" fontAlgn="auto" latinLnBrk="0" hangingPunct="1">
              <a:lnSpc>
                <a:spcPct val="117999"/>
              </a:lnSpc>
              <a:spcBef>
                <a:spcPts val="0"/>
              </a:spcBef>
              <a:spcAft>
                <a:spcPts val="0"/>
              </a:spcAft>
              <a:buClrTx/>
              <a:buSzTx/>
              <a:buFontTx/>
              <a:buNone/>
              <a:tabLst/>
              <a:defRPr/>
            </a:pPr>
            <a:r>
              <a:rPr lang="en-US" sz="2200" b="1" dirty="0" smtClean="0">
                <a:effectLst/>
                <a:latin typeface="Cambria"/>
                <a:ea typeface="Cambria"/>
                <a:cs typeface="Cambria"/>
                <a:sym typeface="Cambria"/>
              </a:rPr>
              <a:t>Slide 39:</a:t>
            </a:r>
            <a:r>
              <a:rPr lang="en-US" sz="2200" dirty="0" smtClean="0">
                <a:effectLst/>
                <a:latin typeface="Cambria"/>
                <a:ea typeface="Cambria"/>
                <a:cs typeface="Cambria"/>
                <a:sym typeface="Cambria"/>
              </a:rPr>
              <a:t>  The defense must convince the jury of all the reasons related to the law, that Cut Eye is not guilty of kidnapping.   Remember, everyone has a right to a representation at a trial, even Cut Eye Higgins!  What might the defense argue?  </a:t>
            </a:r>
          </a:p>
          <a:p>
            <a:pPr marL="0" marR="0" indent="0" defTabSz="457200" eaLnBrk="1" fontAlgn="auto" latinLnBrk="0" hangingPunct="1">
              <a:lnSpc>
                <a:spcPct val="117999"/>
              </a:lnSpc>
              <a:spcBef>
                <a:spcPts val="0"/>
              </a:spcBef>
              <a:spcAft>
                <a:spcPts val="0"/>
              </a:spcAft>
              <a:buClrTx/>
              <a:buSzTx/>
              <a:buFontTx/>
              <a:buNone/>
              <a:tabLst/>
              <a:defRPr/>
            </a:pPr>
            <a:endParaRPr lang="en-US" sz="2200" dirty="0" smtClean="0">
              <a:effectLst/>
              <a:latin typeface="Cambria"/>
              <a:ea typeface="Cambria"/>
              <a:cs typeface="Cambria"/>
              <a:sym typeface="Cambria"/>
            </a:endParaRPr>
          </a:p>
          <a:p>
            <a:pPr marL="0" marR="0" indent="0" defTabSz="457200" eaLnBrk="1" fontAlgn="auto" latinLnBrk="0" hangingPunct="1">
              <a:lnSpc>
                <a:spcPct val="117999"/>
              </a:lnSpc>
              <a:spcBef>
                <a:spcPts val="0"/>
              </a:spcBef>
              <a:spcAft>
                <a:spcPts val="0"/>
              </a:spcAft>
              <a:buClrTx/>
              <a:buSzTx/>
              <a:buFontTx/>
              <a:buNone/>
              <a:tabLst/>
              <a:defRPr/>
            </a:pPr>
            <a:r>
              <a:rPr lang="en-US" sz="2200" dirty="0" smtClean="0">
                <a:effectLst/>
                <a:latin typeface="Cambria"/>
                <a:ea typeface="Cambria"/>
                <a:cs typeface="Cambria"/>
                <a:sym typeface="Cambria"/>
              </a:rPr>
              <a:t>(Examples:  </a:t>
            </a:r>
            <a:r>
              <a:rPr lang="en-US" sz="2200" i="1" dirty="0" smtClean="0">
                <a:effectLst/>
                <a:latin typeface="Cambria"/>
                <a:ea typeface="Cambria"/>
                <a:cs typeface="Cambria"/>
                <a:sym typeface="Cambria"/>
              </a:rPr>
              <a:t>African Americans are fugitives if they escape from a slave state and go to a free state, (California), Cut Eye had a warrant, Cut Eye did not even need a warrant, as they can be taken to court, the Fugitive Slave Act says you may not “rescue” a fugitive) </a:t>
            </a:r>
          </a:p>
          <a:p>
            <a:pPr marL="0" marR="0" indent="0" defTabSz="457200" eaLnBrk="1" fontAlgn="auto" latinLnBrk="0" hangingPunct="1">
              <a:lnSpc>
                <a:spcPct val="117999"/>
              </a:lnSpc>
              <a:spcBef>
                <a:spcPts val="0"/>
              </a:spcBef>
              <a:spcAft>
                <a:spcPts val="0"/>
              </a:spcAft>
              <a:buClrTx/>
              <a:buSzTx/>
              <a:buFontTx/>
              <a:buNone/>
              <a:tabLst/>
              <a:defRPr/>
            </a:pPr>
            <a:endParaRPr lang="en-US" sz="2200" i="1" dirty="0" smtClean="0">
              <a:effectLst/>
              <a:latin typeface="Cambria"/>
              <a:ea typeface="Cambria"/>
              <a:cs typeface="Cambria"/>
              <a:sym typeface="Cambria"/>
            </a:endParaRPr>
          </a:p>
          <a:p>
            <a:pPr marL="0" marR="0" indent="0" defTabSz="457200" eaLnBrk="1" fontAlgn="auto" latinLnBrk="0" hangingPunct="1">
              <a:lnSpc>
                <a:spcPct val="117999"/>
              </a:lnSpc>
              <a:spcBef>
                <a:spcPts val="0"/>
              </a:spcBef>
              <a:spcAft>
                <a:spcPts val="0"/>
              </a:spcAft>
              <a:buClrTx/>
              <a:buSzTx/>
              <a:buFontTx/>
              <a:buNone/>
              <a:tabLst/>
              <a:defRPr/>
            </a:pPr>
            <a:r>
              <a:rPr lang="en-US" sz="2200" dirty="0" smtClean="0">
                <a:effectLst/>
                <a:latin typeface="Cambria"/>
                <a:ea typeface="Cambria"/>
                <a:cs typeface="Cambria"/>
                <a:sym typeface="Cambria"/>
              </a:rPr>
              <a:t>These arguments by the defense will be used in the trial.  How well will you be prepared to help with </a:t>
            </a:r>
            <a:r>
              <a:rPr lang="en-US" sz="2200" dirty="0" err="1" smtClean="0">
                <a:effectLst/>
                <a:latin typeface="Cambria"/>
                <a:ea typeface="Cambria"/>
                <a:cs typeface="Cambria"/>
                <a:sym typeface="Cambria"/>
              </a:rPr>
              <a:t>Praiseworthy’s</a:t>
            </a:r>
            <a:r>
              <a:rPr lang="en-US" sz="2200" dirty="0" smtClean="0">
                <a:effectLst/>
                <a:latin typeface="Cambria"/>
                <a:ea typeface="Cambria"/>
                <a:cs typeface="Cambria"/>
                <a:sym typeface="Cambria"/>
              </a:rPr>
              <a:t> prosecution?</a:t>
            </a:r>
          </a:p>
          <a:p>
            <a:pPr marL="0" marR="0" indent="0" defTabSz="457200" eaLnBrk="1" fontAlgn="auto" latinLnBrk="0" hangingPunct="1">
              <a:lnSpc>
                <a:spcPct val="117999"/>
              </a:lnSpc>
              <a:spcBef>
                <a:spcPts val="0"/>
              </a:spcBef>
              <a:spcAft>
                <a:spcPts val="0"/>
              </a:spcAft>
              <a:buClrTx/>
              <a:buSzTx/>
              <a:buFontTx/>
              <a:buNone/>
              <a:tabLst/>
              <a:defRPr/>
            </a:pPr>
            <a:endParaRPr lang="en-US" sz="2200" dirty="0" smtClean="0">
              <a:effectLst/>
              <a:latin typeface="Cambria"/>
              <a:ea typeface="Cambria"/>
              <a:cs typeface="Cambria"/>
              <a:sym typeface="Cambria"/>
            </a:endParaRPr>
          </a:p>
        </p:txBody>
      </p:sp>
    </p:spTree>
    <p:extLst>
      <p:ext uri="{BB962C8B-B14F-4D97-AF65-F5344CB8AC3E}">
        <p14:creationId xmlns:p14="http://schemas.microsoft.com/office/powerpoint/2010/main" val="171506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a:defRPr sz="1600" b="1"/>
            </a:pPr>
            <a:r>
              <a:t>Lesson 1</a:t>
            </a:r>
          </a:p>
          <a:p>
            <a:pPr>
              <a:defRPr sz="1600" b="1"/>
            </a:pPr>
            <a:r>
              <a:t>Slide 4:  </a:t>
            </a:r>
          </a:p>
          <a:p>
            <a:pPr>
              <a:defRPr sz="1600"/>
            </a:pPr>
            <a:endParaRPr/>
          </a:p>
          <a:p>
            <a:pPr>
              <a:defRPr sz="1600"/>
            </a:pPr>
            <a:r>
              <a:t>Students get in pairs again, A and B.  “A” says the first statement in character,  and “B” responds to the first character.</a:t>
            </a:r>
          </a:p>
          <a:p>
            <a:pPr>
              <a:defRPr sz="1600"/>
            </a:pPr>
            <a:endParaRPr/>
          </a:p>
          <a:p>
            <a:pPr>
              <a:defRPr sz="1600"/>
            </a:pPr>
            <a:r>
              <a:t>Students trade off, each time using the dialogue with the emotion required.  If students can add the movements and gestures at the same time, that is terrific!</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Cambria"/>
                <a:ea typeface="Cambria"/>
                <a:cs typeface="Cambria"/>
                <a:sym typeface="Cambria"/>
              </a:rPr>
              <a:t>Lesson 7:</a:t>
            </a:r>
          </a:p>
          <a:p>
            <a:endParaRPr lang="en-US" sz="2200" b="1" dirty="0" smtClean="0">
              <a:effectLst/>
              <a:latin typeface="Cambria"/>
              <a:ea typeface="Cambria"/>
              <a:cs typeface="Cambria"/>
              <a:sym typeface="Cambria"/>
            </a:endParaRPr>
          </a:p>
          <a:p>
            <a:r>
              <a:rPr lang="en-US" sz="2200" b="1" dirty="0" smtClean="0">
                <a:effectLst/>
                <a:latin typeface="Cambria"/>
                <a:ea typeface="Cambria"/>
                <a:cs typeface="Cambria"/>
                <a:sym typeface="Cambria"/>
              </a:rPr>
              <a:t>Slide 40:  </a:t>
            </a:r>
            <a:r>
              <a:rPr lang="en-US" sz="2200" dirty="0" smtClean="0">
                <a:effectLst/>
                <a:latin typeface="Cambria"/>
                <a:ea typeface="Cambria"/>
                <a:cs typeface="Cambria"/>
                <a:sym typeface="Cambria"/>
              </a:rPr>
              <a:t>Teachers: You can hand out the graphic organizer that is basically an</a:t>
            </a:r>
            <a:r>
              <a:rPr lang="en-US" sz="2200" baseline="0" dirty="0" smtClean="0">
                <a:effectLst/>
                <a:latin typeface="Cambria"/>
                <a:ea typeface="Cambria"/>
                <a:cs typeface="Cambria"/>
                <a:sym typeface="Cambria"/>
              </a:rPr>
              <a:t> outline</a:t>
            </a:r>
            <a:r>
              <a:rPr lang="en-US" sz="2200" dirty="0" smtClean="0">
                <a:effectLst/>
                <a:latin typeface="Cambria"/>
                <a:ea typeface="Cambria"/>
                <a:cs typeface="Cambria"/>
                <a:sym typeface="Cambria"/>
              </a:rPr>
              <a:t>, or the organizer that is the “process piece” (for extra assistance) for persuasive/opinion writing.  Be sure students use details to back up their claims, and that details relate to the laws – the </a:t>
            </a:r>
            <a:r>
              <a:rPr lang="en-US" sz="2200" b="1" dirty="0" smtClean="0">
                <a:effectLst/>
                <a:latin typeface="Cambria"/>
                <a:ea typeface="Cambria"/>
                <a:cs typeface="Cambria"/>
                <a:sym typeface="Cambria"/>
              </a:rPr>
              <a:t>Rule of Law!</a:t>
            </a:r>
          </a:p>
          <a:p>
            <a:endParaRPr lang="en-US" sz="2200" dirty="0" smtClean="0">
              <a:effectLst/>
              <a:latin typeface="Cambria"/>
              <a:ea typeface="Cambria"/>
              <a:cs typeface="Cambria"/>
              <a:sym typeface="Cambria"/>
            </a:endParaRPr>
          </a:p>
          <a:p>
            <a:pPr marL="0" marR="0" indent="0" defTabSz="457200" eaLnBrk="1" fontAlgn="auto" latinLnBrk="0" hangingPunct="1">
              <a:lnSpc>
                <a:spcPct val="117999"/>
              </a:lnSpc>
              <a:spcBef>
                <a:spcPts val="0"/>
              </a:spcBef>
              <a:spcAft>
                <a:spcPts val="0"/>
              </a:spcAft>
              <a:buClrTx/>
              <a:buSzTx/>
              <a:buFontTx/>
              <a:buNone/>
              <a:tabLst/>
              <a:defRPr/>
            </a:pPr>
            <a:r>
              <a:rPr lang="en-US" sz="2200" dirty="0" smtClean="0">
                <a:effectLst/>
                <a:latin typeface="Cambria"/>
                <a:ea typeface="Cambria"/>
                <a:cs typeface="Cambria"/>
                <a:sym typeface="Cambria"/>
              </a:rPr>
              <a:t>If your class needs reinforcement with writing persuasive/opinions, an extra power point is available to help with this, included a teacher edition of a written essay.</a:t>
            </a:r>
            <a:r>
              <a:rPr lang="en-US" sz="2200" baseline="0" dirty="0" smtClean="0">
                <a:effectLst/>
                <a:latin typeface="Cambria"/>
                <a:ea typeface="Cambria"/>
                <a:cs typeface="Cambria"/>
                <a:sym typeface="Cambria"/>
              </a:rPr>
              <a:t>. </a:t>
            </a:r>
            <a:r>
              <a:rPr lang="en-US" sz="2200" dirty="0" smtClean="0">
                <a:effectLst/>
                <a:latin typeface="Cambria"/>
                <a:ea typeface="Cambria"/>
                <a:cs typeface="Cambria"/>
                <a:sym typeface="Cambria"/>
              </a:rPr>
              <a:t>This will be helpful for differentiation and meeting individual needs. If this is the beginning of your teaching of persuasive/opinion writing, you may want to do at least part of the essay as a whole group.  Or work with half the class as the Prosecution while the others get started, and then switch.</a:t>
            </a:r>
          </a:p>
          <a:p>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 </a:t>
            </a:r>
          </a:p>
          <a:p>
            <a:endParaRPr lang="en-US" sz="2200" dirty="0" smtClean="0">
              <a:effectLst/>
              <a:latin typeface="Cambria"/>
              <a:ea typeface="Cambria"/>
              <a:cs typeface="Cambria"/>
              <a:sym typeface="Cambria"/>
            </a:endParaRPr>
          </a:p>
          <a:p>
            <a:pPr marL="0" marR="0" indent="0" defTabSz="457200" eaLnBrk="1" fontAlgn="auto" latinLnBrk="0" hangingPunct="1">
              <a:lnSpc>
                <a:spcPct val="117999"/>
              </a:lnSpc>
              <a:spcBef>
                <a:spcPts val="0"/>
              </a:spcBef>
              <a:spcAft>
                <a:spcPts val="0"/>
              </a:spcAft>
              <a:buClrTx/>
              <a:buSzTx/>
              <a:buFontTx/>
              <a:buNone/>
              <a:tabLst/>
              <a:defRPr/>
            </a:pPr>
            <a:r>
              <a:rPr lang="en-US" sz="2200" b="1" dirty="0" smtClean="0">
                <a:effectLst/>
                <a:latin typeface="Cambria"/>
                <a:ea typeface="Cambria"/>
                <a:cs typeface="Cambria"/>
                <a:sym typeface="Cambria"/>
              </a:rPr>
              <a:t>Closure for the lesson:  Podcast D </a:t>
            </a:r>
            <a:r>
              <a:rPr lang="en-US" sz="2200" dirty="0" smtClean="0">
                <a:effectLst/>
                <a:latin typeface="Cambria"/>
                <a:ea typeface="Cambria"/>
                <a:cs typeface="Cambria"/>
                <a:sym typeface="Cambria"/>
              </a:rPr>
              <a:t>(which further prepares students for their writing challenge.)</a:t>
            </a:r>
          </a:p>
          <a:p>
            <a:endParaRPr lang="en-US" sz="2200" b="1" dirty="0" smtClean="0">
              <a:effectLst/>
              <a:latin typeface="Cambria"/>
              <a:ea typeface="Cambria"/>
              <a:cs typeface="Cambria"/>
              <a:sym typeface="Cambria"/>
            </a:endParaRPr>
          </a:p>
          <a:p>
            <a:endParaRPr lang="en-US" sz="6600" dirty="0" smtClean="0">
              <a:effectLst/>
              <a:latin typeface="Cambria"/>
              <a:ea typeface="Cambria"/>
              <a:cs typeface="Cambria"/>
              <a:sym typeface="Cambria"/>
            </a:endParaRPr>
          </a:p>
          <a:p>
            <a:endParaRPr lang="en-US" sz="6600" dirty="0" smtClean="0">
              <a:effectLst/>
              <a:latin typeface="Cambria"/>
              <a:ea typeface="Cambria"/>
              <a:cs typeface="Cambria"/>
              <a:sym typeface="Cambria"/>
            </a:endParaRPr>
          </a:p>
          <a:p>
            <a:r>
              <a:rPr lang="en-US" sz="2200" dirty="0" smtClean="0">
                <a:effectLst/>
                <a:latin typeface="Cambria"/>
                <a:ea typeface="Cambria"/>
                <a:cs typeface="Cambria"/>
                <a:sym typeface="Cambria"/>
              </a:rPr>
              <a:t>             </a:t>
            </a:r>
            <a:r>
              <a:rPr lang="en-US" sz="2200" b="1" dirty="0" smtClean="0">
                <a:effectLst/>
                <a:latin typeface="Cambria"/>
                <a:ea typeface="Cambria"/>
                <a:cs typeface="Cambria"/>
                <a:sym typeface="Cambria"/>
              </a:rPr>
              <a:t>  Teachers:  </a:t>
            </a:r>
            <a:r>
              <a:rPr lang="en-US" sz="2200" dirty="0" smtClean="0">
                <a:effectLst/>
                <a:latin typeface="Cambria"/>
                <a:ea typeface="Cambria"/>
                <a:cs typeface="Cambria"/>
                <a:sym typeface="Cambria"/>
              </a:rPr>
              <a:t>If your class needs reinforcement with writing persuasive/opinions, an extra power point is available to help, using a different subject ~ a cake!  See Materials and Resources at beginning of the lesson plan, including a teacher edition of a written persuasive essay about the cake.  In addition, there is a “process piece” with beginning words to help support the writing of this essay if necessary.  This will be helpful for differentiation and meeting individual needs.</a:t>
            </a:r>
          </a:p>
          <a:p>
            <a:r>
              <a:rPr lang="en-US" sz="2200" dirty="0" smtClean="0">
                <a:effectLst/>
                <a:latin typeface="Cambria"/>
                <a:ea typeface="Cambria"/>
                <a:cs typeface="Cambria"/>
                <a:sym typeface="Cambria"/>
              </a:rPr>
              <a:t>	If this is the beginning of your teaching of persuasive/opinion writing, you may want to do at least part of the essay as a whole group.  Or work with half the class as the Prosecution while the others get started, and then switch.</a:t>
            </a:r>
          </a:p>
          <a:p>
            <a:r>
              <a:rPr lang="en-US" sz="2200" dirty="0" smtClean="0">
                <a:effectLst/>
                <a:latin typeface="Cambria"/>
                <a:ea typeface="Cambria"/>
                <a:cs typeface="Cambria"/>
                <a:sym typeface="Cambria"/>
              </a:rPr>
              <a:t> </a:t>
            </a:r>
          </a:p>
          <a:p>
            <a:r>
              <a:rPr lang="en-US" sz="2200" b="1" dirty="0" smtClean="0">
                <a:effectLst/>
                <a:latin typeface="Cambria"/>
                <a:ea typeface="Cambria"/>
                <a:cs typeface="Cambria"/>
                <a:sym typeface="Cambria"/>
              </a:rPr>
              <a:t>Writing</a:t>
            </a:r>
            <a:r>
              <a:rPr lang="en-US" sz="2200" dirty="0" smtClean="0">
                <a:effectLst/>
                <a:latin typeface="Cambria"/>
                <a:ea typeface="Cambria"/>
                <a:cs typeface="Cambria"/>
                <a:sym typeface="Cambria"/>
              </a:rPr>
              <a:t>:  Extra sessions, homework, time for editing, and the writing process.</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 </a:t>
            </a:r>
          </a:p>
          <a:p>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 </a:t>
            </a:r>
          </a:p>
          <a:p>
            <a:endParaRPr lang="en-US" dirty="0"/>
          </a:p>
        </p:txBody>
      </p:sp>
    </p:spTree>
    <p:extLst>
      <p:ext uri="{BB962C8B-B14F-4D97-AF65-F5344CB8AC3E}">
        <p14:creationId xmlns:p14="http://schemas.microsoft.com/office/powerpoint/2010/main" val="5817993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Lesson 8</a:t>
            </a:r>
          </a:p>
          <a:p>
            <a:r>
              <a:rPr lang="en-US" b="1" dirty="0" smtClean="0"/>
              <a:t>Slide 41:</a:t>
            </a:r>
          </a:p>
          <a:p>
            <a:r>
              <a:rPr lang="en-US" dirty="0" smtClean="0"/>
              <a:t>This is</a:t>
            </a:r>
            <a:r>
              <a:rPr lang="en-US" baseline="0" dirty="0" smtClean="0"/>
              <a:t> a </a:t>
            </a:r>
            <a:r>
              <a:rPr lang="en-US" dirty="0" smtClean="0"/>
              <a:t>photo of an actual</a:t>
            </a:r>
            <a:r>
              <a:rPr lang="en-US" baseline="0" dirty="0" smtClean="0"/>
              <a:t> courtroom from the days of the days of the early development of California.  Other rooms in the building were the general store which sold hardware, tools and firearms! </a:t>
            </a:r>
          </a:p>
          <a:p>
            <a:endParaRPr lang="en-US" baseline="0" dirty="0" smtClean="0"/>
          </a:p>
          <a:p>
            <a:r>
              <a:rPr lang="en-US" baseline="0" dirty="0" smtClean="0"/>
              <a:t>Imagine yourselves in this courtroom as you present your mock trial!</a:t>
            </a:r>
          </a:p>
          <a:p>
            <a:endParaRPr lang="en-US" baseline="0" dirty="0" smtClean="0"/>
          </a:p>
          <a:p>
            <a:endParaRPr lang="en-US" dirty="0"/>
          </a:p>
        </p:txBody>
      </p:sp>
    </p:spTree>
    <p:extLst>
      <p:ext uri="{BB962C8B-B14F-4D97-AF65-F5344CB8AC3E}">
        <p14:creationId xmlns:p14="http://schemas.microsoft.com/office/powerpoint/2010/main" val="1542288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Lesson 8</a:t>
            </a:r>
          </a:p>
          <a:p>
            <a:r>
              <a:rPr lang="en-US" b="1" dirty="0" smtClean="0"/>
              <a:t>Slide 42:</a:t>
            </a:r>
            <a:r>
              <a:rPr lang="en-US" dirty="0" smtClean="0"/>
              <a:t> Have students share out and review:  Compromise of 1850 – California is a free state, Fugitive Slave Act ~ if a fugitive slave escapes, even to a free state, he/she can be captured with a warrant, or without a warrant (if taken to the court), African Americans cannot testify in court, or have a court trial by jury; this case is about kidnapping</a:t>
            </a:r>
            <a:r>
              <a:rPr lang="en-US" baseline="0" dirty="0" smtClean="0"/>
              <a:t> by Cut Eye</a:t>
            </a:r>
            <a:r>
              <a:rPr lang="en-US" dirty="0" smtClean="0"/>
              <a:t>.  Remember that  kidnapping is taking someone forcefully, aware that they were not fugitives. </a:t>
            </a:r>
            <a:endParaRPr lang="en-US" dirty="0"/>
          </a:p>
        </p:txBody>
      </p:sp>
    </p:spTree>
    <p:extLst>
      <p:ext uri="{BB962C8B-B14F-4D97-AF65-F5344CB8AC3E}">
        <p14:creationId xmlns:p14="http://schemas.microsoft.com/office/powerpoint/2010/main" val="40672944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smtClean="0">
                <a:effectLst/>
                <a:latin typeface="Cambria"/>
                <a:ea typeface="Cambria"/>
                <a:cs typeface="Cambria"/>
                <a:sym typeface="Cambria"/>
              </a:rPr>
              <a:t>Under the Rule of Law, even Cut Eye Higgins, whom we have known to be a scoundrel in the past, is deserving of a fair trial.  The prosecution has the </a:t>
            </a:r>
            <a:r>
              <a:rPr lang="en-US" sz="2200" u="sng" dirty="0" smtClean="0">
                <a:effectLst/>
                <a:latin typeface="Cambria"/>
                <a:ea typeface="Cambria"/>
                <a:cs typeface="Cambria"/>
                <a:sym typeface="Cambria"/>
              </a:rPr>
              <a:t>Burden of Proof.</a:t>
            </a:r>
            <a:r>
              <a:rPr lang="en-US" sz="2200" dirty="0" smtClean="0">
                <a:effectLst/>
                <a:latin typeface="Cambria"/>
                <a:ea typeface="Cambria"/>
                <a:cs typeface="Cambria"/>
                <a:sym typeface="Cambria"/>
              </a:rPr>
              <a:t>  Cut Eye is  </a:t>
            </a:r>
            <a:r>
              <a:rPr lang="en-US" sz="2200" u="sng" dirty="0" smtClean="0">
                <a:effectLst/>
                <a:latin typeface="Cambria"/>
                <a:ea typeface="Cambria"/>
                <a:cs typeface="Cambria"/>
                <a:sym typeface="Cambria"/>
              </a:rPr>
              <a:t>innocent until proven gu</a:t>
            </a:r>
            <a:r>
              <a:rPr lang="en-US" sz="2200" dirty="0" smtClean="0">
                <a:effectLst/>
                <a:latin typeface="Cambria"/>
                <a:ea typeface="Cambria"/>
                <a:cs typeface="Cambria"/>
                <a:sym typeface="Cambria"/>
              </a:rPr>
              <a:t>ilty.  He is not “guilty” until proven so, </a:t>
            </a:r>
            <a:r>
              <a:rPr lang="en-US" sz="2200" u="sng" dirty="0" smtClean="0">
                <a:effectLst/>
                <a:latin typeface="Cambria"/>
                <a:ea typeface="Cambria"/>
                <a:cs typeface="Cambria"/>
                <a:sym typeface="Cambria"/>
              </a:rPr>
              <a:t>beyond a reasonable doubt</a:t>
            </a:r>
            <a:r>
              <a:rPr lang="en-US" sz="2200" dirty="0" smtClean="0">
                <a:effectLst/>
                <a:latin typeface="Cambria"/>
                <a:ea typeface="Cambria"/>
                <a:cs typeface="Cambria"/>
                <a:sym typeface="Cambria"/>
              </a:rPr>
              <a:t> by the jury.  Discuss (this means each juror may have a small amount of doubt, but are </a:t>
            </a:r>
            <a:r>
              <a:rPr lang="en-US" sz="2200" b="1" dirty="0" smtClean="0">
                <a:effectLst/>
                <a:latin typeface="Cambria"/>
                <a:ea typeface="Cambria"/>
                <a:cs typeface="Cambria"/>
                <a:sym typeface="Cambria"/>
              </a:rPr>
              <a:t>almost positive</a:t>
            </a:r>
            <a:r>
              <a:rPr lang="en-US" sz="2200" dirty="0" smtClean="0">
                <a:effectLst/>
                <a:latin typeface="Cambria"/>
                <a:ea typeface="Cambria"/>
                <a:cs typeface="Cambria"/>
                <a:sym typeface="Cambria"/>
              </a:rPr>
              <a:t> that he committed the kidnapping)  </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What is the role of the jury?  The jury is to be made up of regular citizens, and not those who would be on one side or the other without listening to facts (Impartial)</a:t>
            </a:r>
          </a:p>
          <a:p>
            <a:r>
              <a:rPr lang="en-US" sz="2200" dirty="0" smtClean="0">
                <a:effectLst/>
                <a:latin typeface="Cambria"/>
                <a:ea typeface="Cambria"/>
                <a:cs typeface="Cambria"/>
                <a:sym typeface="Cambria"/>
              </a:rPr>
              <a:t>(In most court cases, the jury decides on the verdict, and the judge decides on the sentence)</a:t>
            </a:r>
          </a:p>
          <a:p>
            <a:r>
              <a:rPr lang="en-US" sz="2200" dirty="0" smtClean="0">
                <a:effectLst/>
                <a:latin typeface="Cambria"/>
                <a:ea typeface="Cambria"/>
                <a:cs typeface="Cambria"/>
                <a:sym typeface="Cambria"/>
              </a:rPr>
              <a:t> </a:t>
            </a:r>
          </a:p>
          <a:p>
            <a:r>
              <a:rPr lang="en-US" sz="2200" i="1" dirty="0" smtClean="0">
                <a:effectLst/>
                <a:latin typeface="Cambria"/>
                <a:ea typeface="Cambria"/>
                <a:cs typeface="Cambria"/>
                <a:sym typeface="Cambria"/>
              </a:rPr>
              <a:t>Discussion</a:t>
            </a:r>
            <a:r>
              <a:rPr lang="en-US" sz="2200" dirty="0" smtClean="0">
                <a:effectLst/>
                <a:latin typeface="Cambria"/>
                <a:ea typeface="Cambria"/>
                <a:cs typeface="Cambria"/>
                <a:sym typeface="Cambria"/>
              </a:rPr>
              <a:t>: What if citizens did not show up, or refused to serve jury duty?  Do citizens have a responsibility to get involved?  What if it is not convenient for them?  </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Our government depends on its’ citizens to work together for it to be successful, just as you have worked together to make this unit successful.</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Remember our civil discourse practice?  Sentence starters?  Roles in groups?  Use all of these tools to be effective in helping to finish writing this mock trial</a:t>
            </a:r>
            <a:r>
              <a:rPr lang="mr-IN" sz="2200" dirty="0" smtClean="0">
                <a:effectLst/>
                <a:latin typeface="Cambria"/>
                <a:ea typeface="Cambria"/>
                <a:cs typeface="Cambria"/>
                <a:sym typeface="Cambria"/>
              </a:rPr>
              <a:t>…</a:t>
            </a:r>
            <a:r>
              <a:rPr lang="en-US" sz="2200" dirty="0" smtClean="0">
                <a:effectLst/>
                <a:latin typeface="Cambria"/>
                <a:ea typeface="Cambria"/>
                <a:cs typeface="Cambria"/>
                <a:sym typeface="Cambria"/>
              </a:rPr>
              <a:t>.and later, as jurors!</a:t>
            </a:r>
          </a:p>
          <a:p>
            <a:r>
              <a:rPr lang="en-US" sz="2200" dirty="0" smtClean="0">
                <a:effectLst/>
                <a:latin typeface="Cambria"/>
                <a:ea typeface="Cambria"/>
                <a:cs typeface="Cambria"/>
                <a:sym typeface="Cambria"/>
              </a:rPr>
              <a:t> </a:t>
            </a:r>
          </a:p>
          <a:p>
            <a:endParaRPr lang="en-US" dirty="0"/>
          </a:p>
        </p:txBody>
      </p:sp>
    </p:spTree>
    <p:extLst>
      <p:ext uri="{BB962C8B-B14F-4D97-AF65-F5344CB8AC3E}">
        <p14:creationId xmlns:p14="http://schemas.microsoft.com/office/powerpoint/2010/main" val="32148323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b="1" dirty="0" smtClean="0">
                <a:effectLst/>
                <a:latin typeface="Cambria"/>
                <a:ea typeface="Times New Roman"/>
              </a:rPr>
              <a:t>Lesson 8:</a:t>
            </a:r>
            <a:r>
              <a:rPr lang="en-US" sz="2200" b="1" baseline="0" dirty="0" smtClean="0">
                <a:effectLst/>
                <a:latin typeface="Cambria"/>
                <a:ea typeface="Times New Roman"/>
              </a:rPr>
              <a:t> Slide 44:  </a:t>
            </a:r>
            <a:r>
              <a:rPr lang="en-US" sz="2200" dirty="0" smtClean="0">
                <a:effectLst/>
                <a:latin typeface="Cambria"/>
                <a:ea typeface="Times New Roman"/>
              </a:rPr>
              <a:t>The opening statements in this trial will give a summary of the facts of the case and what your position will be as one of the attorneys.  Each student should write their own opening statement, with half the group assigned to prosecution,</a:t>
            </a:r>
            <a:r>
              <a:rPr lang="en-US" sz="2200" baseline="0" dirty="0" smtClean="0">
                <a:effectLst/>
                <a:latin typeface="Cambria"/>
                <a:ea typeface="Times New Roman"/>
              </a:rPr>
              <a:t> and half to the defense.  This will give the teacher the opportunity to check the writing of individual students.  They may then meet in the two attorney groups, prosecution and defense, and make decisions on their final opening statement as an attorney group.</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baseline="0" dirty="0" smtClean="0">
              <a:effectLst/>
              <a:latin typeface="Cambria"/>
              <a:ea typeface="Times New Roman"/>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dirty="0" smtClean="0">
                <a:effectLst/>
                <a:latin typeface="Cambria"/>
                <a:ea typeface="Times New Roman"/>
              </a:rPr>
              <a:t>The final summary</a:t>
            </a:r>
            <a:r>
              <a:rPr lang="en-US" sz="2200" baseline="0" dirty="0" smtClean="0">
                <a:effectLst/>
                <a:latin typeface="Cambria"/>
                <a:ea typeface="Times New Roman"/>
              </a:rPr>
              <a:t> may be one </a:t>
            </a:r>
            <a:r>
              <a:rPr lang="en-US" sz="2200" dirty="0" smtClean="0">
                <a:effectLst/>
                <a:latin typeface="Cambria"/>
                <a:ea typeface="Times New Roman"/>
              </a:rPr>
              <a:t>of your teammates, and/or a combination of some of your group’s summaries.  Discuss together and have your decision made for an opening statement.  Write-in your group’s very best opening statement.</a:t>
            </a:r>
            <a:endParaRPr lang="en-US" sz="2200" dirty="0" smtClean="0">
              <a:effectLst/>
              <a:latin typeface="Times New Roman"/>
              <a:ea typeface="Times New Roman"/>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b="1" dirty="0" smtClean="0">
                <a:effectLst/>
                <a:latin typeface="Cambria"/>
                <a:ea typeface="Times New Roman"/>
              </a:rPr>
              <a:t> </a:t>
            </a:r>
            <a:endParaRPr lang="en-US" sz="2200" dirty="0" smtClean="0">
              <a:effectLst/>
              <a:latin typeface="Times New Roman"/>
              <a:ea typeface="Times New Roman"/>
            </a:endParaRPr>
          </a:p>
          <a:p>
            <a:endParaRPr lang="en-US" dirty="0"/>
          </a:p>
        </p:txBody>
      </p:sp>
    </p:spTree>
    <p:extLst>
      <p:ext uri="{BB962C8B-B14F-4D97-AF65-F5344CB8AC3E}">
        <p14:creationId xmlns:p14="http://schemas.microsoft.com/office/powerpoint/2010/main" val="696370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Cambria"/>
                <a:ea typeface="Cambria"/>
                <a:cs typeface="Cambria"/>
                <a:sym typeface="Cambria"/>
              </a:rPr>
              <a:t>Lesson 8: Slide 45 </a:t>
            </a:r>
          </a:p>
          <a:p>
            <a:r>
              <a:rPr lang="en-US" sz="2200" dirty="0" smtClean="0">
                <a:effectLst/>
                <a:latin typeface="Cambria"/>
                <a:ea typeface="Cambria"/>
                <a:cs typeface="Cambria"/>
                <a:sym typeface="Cambria"/>
              </a:rPr>
              <a:t>For this first read-through, your opening statement will be used and your group will be reading </a:t>
            </a:r>
            <a:r>
              <a:rPr lang="en-US" sz="2200" u="sng" dirty="0" smtClean="0">
                <a:effectLst/>
                <a:latin typeface="Cambria"/>
                <a:ea typeface="Cambria"/>
                <a:cs typeface="Cambria"/>
                <a:sym typeface="Cambria"/>
              </a:rPr>
              <a:t>up until the judge calls a recess.</a:t>
            </a:r>
            <a:r>
              <a:rPr lang="en-US" sz="2200" dirty="0" smtClean="0">
                <a:effectLst/>
                <a:latin typeface="Cambria"/>
                <a:ea typeface="Cambria"/>
                <a:cs typeface="Cambria"/>
                <a:sym typeface="Cambria"/>
              </a:rPr>
              <a:t>  A read-through means that everyone takes a turn reading and is important in becoming familiar with the drama storyline.  You are not on stage yet, acting it out, you are reading through the dialogue together in partners.  In this case, the read-through is important to learn and become familiar with new vocabulary.  We will discuss vocabulary after the read-through.</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Your scripts will show additional missing dialogue, specifically the attorney’s, opening (and closing arguments we will address later).  You have written your own opening, giving a summary of the case to the jurors from the attorneys. </a:t>
            </a:r>
            <a:r>
              <a:rPr lang="en-US" sz="2200" b="1" u="sng" dirty="0" smtClean="0">
                <a:effectLst/>
                <a:latin typeface="Cambria"/>
                <a:ea typeface="Cambria"/>
                <a:cs typeface="Cambria"/>
                <a:sym typeface="Cambria"/>
              </a:rPr>
              <a:t>Stop the Read-Through at the recess</a:t>
            </a:r>
            <a:r>
              <a:rPr lang="en-US" sz="2200" b="1" dirty="0" smtClean="0">
                <a:effectLst/>
                <a:latin typeface="Cambria"/>
                <a:ea typeface="Cambria"/>
                <a:cs typeface="Cambria"/>
                <a:sym typeface="Cambria"/>
              </a:rPr>
              <a:t> </a:t>
            </a:r>
            <a:r>
              <a:rPr lang="en-US" sz="2200" b="1" u="sng" dirty="0" smtClean="0">
                <a:effectLst/>
                <a:latin typeface="Cambria"/>
                <a:ea typeface="Cambria"/>
                <a:cs typeface="Cambria"/>
                <a:sym typeface="Cambria"/>
              </a:rPr>
              <a:t>called by the judge as shown on the script</a:t>
            </a:r>
            <a:r>
              <a:rPr lang="en-US" sz="2200" b="1" dirty="0" smtClean="0">
                <a:effectLst/>
                <a:latin typeface="Cambria"/>
                <a:ea typeface="Cambria"/>
                <a:cs typeface="Cambria"/>
                <a:sym typeface="Cambria"/>
              </a:rPr>
              <a:t>.</a:t>
            </a:r>
            <a:endParaRPr lang="en-US" sz="2200" dirty="0" smtClean="0">
              <a:effectLst/>
              <a:latin typeface="Cambria"/>
              <a:ea typeface="Cambria"/>
              <a:cs typeface="Cambria"/>
              <a:sym typeface="Cambria"/>
            </a:endParaRPr>
          </a:p>
          <a:p>
            <a:r>
              <a:rPr lang="en-US" sz="2200" b="1" dirty="0" smtClean="0">
                <a:effectLst/>
                <a:latin typeface="Cambria"/>
                <a:ea typeface="Cambria"/>
                <a:cs typeface="Cambria"/>
                <a:sym typeface="Cambria"/>
              </a:rPr>
              <a:t> </a:t>
            </a:r>
            <a:endParaRPr lang="en-US" sz="2200" dirty="0">
              <a:effectLst/>
              <a:latin typeface="Cambria"/>
              <a:ea typeface="Cambria"/>
              <a:cs typeface="Cambria"/>
              <a:sym typeface="Cambria"/>
            </a:endParaRPr>
          </a:p>
        </p:txBody>
      </p:sp>
    </p:spTree>
    <p:extLst>
      <p:ext uri="{BB962C8B-B14F-4D97-AF65-F5344CB8AC3E}">
        <p14:creationId xmlns:p14="http://schemas.microsoft.com/office/powerpoint/2010/main" val="2449645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Lesson</a:t>
            </a:r>
            <a:r>
              <a:rPr lang="en-US" b="1" baseline="0" dirty="0" smtClean="0"/>
              <a:t> 8: Slide 46</a:t>
            </a:r>
          </a:p>
          <a:p>
            <a:endParaRPr lang="en-US" b="1" baseline="0" dirty="0" smtClean="0"/>
          </a:p>
          <a:p>
            <a:r>
              <a:rPr lang="en-US" sz="2200" dirty="0" smtClean="0">
                <a:effectLst/>
                <a:latin typeface="Cambria"/>
                <a:ea typeface="Cambria"/>
                <a:cs typeface="Cambria"/>
                <a:sym typeface="Cambria"/>
              </a:rPr>
              <a:t>Pull group back to your attention:</a:t>
            </a:r>
          </a:p>
          <a:p>
            <a:r>
              <a:rPr lang="en-US" sz="2200" dirty="0" smtClean="0">
                <a:effectLst/>
                <a:latin typeface="Cambria"/>
                <a:ea typeface="Cambria"/>
                <a:cs typeface="Cambria"/>
                <a:sym typeface="Cambria"/>
              </a:rPr>
              <a:t>After learning of new information at the trial,  you must spend some time analyzing Exhibit A, the Warrant, and Exhibit B, the Free Papers.  Examine them both very carefully.  What do you notice that may have an affect on the arguments you make, or that the defense attorney might make?</a:t>
            </a:r>
          </a:p>
          <a:p>
            <a:r>
              <a:rPr lang="en-US" sz="2200" dirty="0" smtClean="0">
                <a:effectLst/>
                <a:latin typeface="Cambria"/>
                <a:ea typeface="Cambria"/>
                <a:cs typeface="Cambria"/>
                <a:sym typeface="Cambria"/>
              </a:rPr>
              <a:t>Teachers:  Delving questions as needed:</a:t>
            </a:r>
            <a:r>
              <a:rPr lang="en-US" sz="2200" b="1" dirty="0" smtClean="0">
                <a:effectLst/>
                <a:latin typeface="Cambria"/>
                <a:ea typeface="Cambria"/>
                <a:cs typeface="Cambria"/>
                <a:sym typeface="Cambria"/>
              </a:rPr>
              <a:t>  </a:t>
            </a:r>
            <a:endParaRPr lang="en-US" sz="2200" dirty="0" smtClean="0">
              <a:effectLst/>
              <a:latin typeface="Cambria"/>
              <a:ea typeface="Cambria"/>
              <a:cs typeface="Cambria"/>
              <a:sym typeface="Cambria"/>
            </a:endParaRPr>
          </a:p>
          <a:p>
            <a:r>
              <a:rPr lang="en-US" sz="2200" i="1" dirty="0" smtClean="0">
                <a:effectLst/>
                <a:latin typeface="Cambria"/>
                <a:ea typeface="Cambria"/>
                <a:cs typeface="Cambria"/>
                <a:sym typeface="Cambria"/>
              </a:rPr>
              <a:t>Which came first, the warrant, or the Free Papers?  Would this make a difference? How? Do the exhibits look official?  What do you know about the exhibits?  In what way would this help the defense or the prosecution?  Will Exhibit A and/or B influence your closing arguments?</a:t>
            </a:r>
            <a:endParaRPr lang="en-US" sz="2200" dirty="0" smtClean="0">
              <a:effectLst/>
              <a:latin typeface="Cambria"/>
              <a:ea typeface="Cambria"/>
              <a:cs typeface="Cambria"/>
              <a:sym typeface="Cambria"/>
            </a:endParaRPr>
          </a:p>
          <a:p>
            <a:endParaRPr lang="en-US" b="1" dirty="0"/>
          </a:p>
        </p:txBody>
      </p:sp>
    </p:spTree>
    <p:extLst>
      <p:ext uri="{BB962C8B-B14F-4D97-AF65-F5344CB8AC3E}">
        <p14:creationId xmlns:p14="http://schemas.microsoft.com/office/powerpoint/2010/main" val="29278500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b="1" dirty="0" smtClean="0">
                <a:effectLst/>
                <a:latin typeface="Cambria"/>
                <a:ea typeface="Times New Roman"/>
              </a:rPr>
              <a:t>Lesson 8: Slide 47</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b="1" dirty="0" smtClean="0">
              <a:effectLst/>
              <a:latin typeface="Cambria"/>
              <a:ea typeface="Times New Roman"/>
            </a:endParaRPr>
          </a:p>
          <a:p>
            <a:r>
              <a:rPr lang="en-US" sz="2200" dirty="0" smtClean="0">
                <a:effectLst/>
                <a:latin typeface="Cambria"/>
                <a:ea typeface="Cambria"/>
                <a:cs typeface="Cambria"/>
                <a:sym typeface="Cambria"/>
              </a:rPr>
              <a:t>The closing arguments in a courtroom are very much like the three details and facts you used to persuade in your essay.   After reading the remainder of the trial, and filling in what you think should be in the missing dialogue sections, decide upon the best closing arguments.  Use the arguments from your essays, or change what you had written for the trial ~ you have new evidence! </a:t>
            </a:r>
            <a:r>
              <a:rPr lang="en-US" sz="2200" u="sng" dirty="0" smtClean="0">
                <a:effectLst/>
                <a:latin typeface="Cambria"/>
                <a:ea typeface="Cambria"/>
                <a:cs typeface="Cambria"/>
                <a:sym typeface="Cambria"/>
              </a:rPr>
              <a:t>And turn your final script to me.</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Our next read-through will be using the most detailed scripts, so work carefully to consider the facts, the law, and solid persuasion based on both the evidence and law!  </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Teacher Note:  Groups of 8 will play roles in the next read through which will include the closing statements and the trial that </a:t>
            </a:r>
            <a:r>
              <a:rPr lang="en-US" sz="2200" u="sng" dirty="0" smtClean="0">
                <a:effectLst/>
                <a:latin typeface="Cambria"/>
                <a:ea typeface="Cambria"/>
                <a:cs typeface="Cambria"/>
                <a:sym typeface="Cambria"/>
              </a:rPr>
              <a:t>follows the Recess</a:t>
            </a:r>
            <a:r>
              <a:rPr lang="en-US" sz="2200" dirty="0" smtClean="0">
                <a:effectLst/>
                <a:latin typeface="Cambria"/>
                <a:ea typeface="Cambria"/>
                <a:cs typeface="Cambria"/>
                <a:sym typeface="Cambria"/>
              </a:rPr>
              <a:t> where you left off before (and include the new exhibits).  Choose as many well-written versions of the trial (with student’s arguments as the number of groups you will have.  Make copies for students in each group (there are 8 parts).  If you already know which roles each student will play, they may bring props from home for the read-through in character, and/or you can bring small items such as neck ties (Praiseworthy or defense attorney), or jackets for woman attorney, plaid shirts, funky hats (which Judge should ask them to remove in court), etc.</a:t>
            </a:r>
          </a:p>
          <a:p>
            <a:r>
              <a:rPr lang="en-US" sz="2200" dirty="0" smtClean="0">
                <a:effectLst/>
                <a:latin typeface="Cambria"/>
                <a:ea typeface="Cambria"/>
                <a:cs typeface="Cambria"/>
                <a:sym typeface="Cambria"/>
              </a:rPr>
              <a:t>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b="1" dirty="0" smtClean="0">
              <a:effectLst/>
              <a:latin typeface="Cambria"/>
              <a:ea typeface="Times New Roman"/>
            </a:endParaRPr>
          </a:p>
          <a:p>
            <a:endParaRPr lang="en-US" sz="2200" dirty="0" smtClean="0">
              <a:effectLst/>
              <a:latin typeface="Cambria"/>
              <a:ea typeface="Cambria"/>
              <a:cs typeface="Cambria"/>
              <a:sym typeface="Cambria"/>
            </a:endParaRPr>
          </a:p>
          <a:p>
            <a:endParaRPr lang="en-US" sz="2200" dirty="0" smtClean="0">
              <a:effectLst/>
              <a:latin typeface="Cambria"/>
              <a:ea typeface="Cambria"/>
              <a:cs typeface="Cambria"/>
              <a:sym typeface="Cambria"/>
            </a:endParaRPr>
          </a:p>
          <a:p>
            <a:endParaRPr lang="en-US" dirty="0"/>
          </a:p>
        </p:txBody>
      </p:sp>
    </p:spTree>
    <p:extLst>
      <p:ext uri="{BB962C8B-B14F-4D97-AF65-F5344CB8AC3E}">
        <p14:creationId xmlns:p14="http://schemas.microsoft.com/office/powerpoint/2010/main" val="40022176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Cambria"/>
                <a:ea typeface="Cambria"/>
                <a:cs typeface="Cambria"/>
                <a:sym typeface="Cambria"/>
              </a:rPr>
              <a:t>Slide 48:</a:t>
            </a:r>
            <a:r>
              <a:rPr lang="en-US" sz="2200" b="1" baseline="0" dirty="0" smtClean="0">
                <a:effectLst/>
                <a:latin typeface="Cambria"/>
                <a:ea typeface="Cambria"/>
                <a:cs typeface="Cambria"/>
                <a:sym typeface="Cambria"/>
              </a:rPr>
              <a:t> Hook:  Character Exercise</a:t>
            </a:r>
          </a:p>
          <a:p>
            <a:endParaRPr lang="en-US" sz="2200" b="1" baseline="0" dirty="0" smtClean="0">
              <a:effectLst/>
              <a:latin typeface="Cambria"/>
              <a:ea typeface="Cambria"/>
              <a:cs typeface="Cambria"/>
              <a:sym typeface="Cambria"/>
            </a:endParaRPr>
          </a:p>
          <a:p>
            <a:r>
              <a:rPr lang="en-US" sz="2200" dirty="0" smtClean="0">
                <a:effectLst/>
                <a:latin typeface="Cambria"/>
                <a:ea typeface="Cambria"/>
                <a:cs typeface="Cambria"/>
                <a:sym typeface="Cambria"/>
              </a:rPr>
              <a:t> I need a volunteer to come to the front and decide on a way to demonstrate the character of Cut Eye Higgins as he steals money from a person’s back pocket.</a:t>
            </a:r>
          </a:p>
          <a:p>
            <a:r>
              <a:rPr lang="en-US" sz="2200" dirty="0" smtClean="0">
                <a:effectLst/>
                <a:latin typeface="Cambria"/>
                <a:ea typeface="Cambria"/>
                <a:cs typeface="Cambria"/>
                <a:sym typeface="Cambria"/>
              </a:rPr>
              <a:t>(Class discusses “character”: motivation, objective, physical movements, emotional, facial expression, dialogue (if applicable) For example, Cut Eye might laugh in an evil way after slipping the money from the pocket –or say something such as, “Ha, they will never know what happened.”</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Have everyone stand – walk about the room as Thomas, who has just discovered his family is gone! (no dialogue)</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Pose or freeze as Mrs. Clapp, who is watching the Jacksons being driven away in the back of the wagon.</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Walk as if you are Praiseworthy, entering court as the prosecuting attorney.</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Everyone sits:  Have a  “review” discussion about staying in character, analyzing the individual’s motivation, objective, looks, feelings, speaks, and moves.  (In order to be believable)</a:t>
            </a:r>
          </a:p>
          <a:p>
            <a:endParaRPr lang="en-US" sz="2200" dirty="0" smtClean="0">
              <a:effectLst/>
              <a:latin typeface="Cambria"/>
              <a:ea typeface="Cambria"/>
              <a:cs typeface="Cambria"/>
              <a:sym typeface="Cambria"/>
            </a:endParaRPr>
          </a:p>
          <a:p>
            <a:endParaRPr lang="en-US" sz="2200" dirty="0" smtClean="0">
              <a:effectLst/>
              <a:latin typeface="Cambria"/>
              <a:ea typeface="Cambria"/>
              <a:cs typeface="Cambria"/>
              <a:sym typeface="Cambria"/>
            </a:endParaRPr>
          </a:p>
          <a:p>
            <a:r>
              <a:rPr lang="en-US" sz="2200" b="1" dirty="0" smtClean="0">
                <a:effectLst/>
                <a:latin typeface="Cambria"/>
                <a:ea typeface="Cambria"/>
                <a:cs typeface="Cambria"/>
                <a:sym typeface="Cambria"/>
              </a:rPr>
              <a:t>Read Through in Character: (</a:t>
            </a:r>
            <a:r>
              <a:rPr lang="en-US" sz="2200" dirty="0" smtClean="0">
                <a:effectLst/>
                <a:latin typeface="Cambria"/>
                <a:ea typeface="Cambria"/>
                <a:cs typeface="Cambria"/>
                <a:sym typeface="Cambria"/>
              </a:rPr>
              <a:t>15 minutes</a:t>
            </a:r>
            <a:r>
              <a:rPr lang="en-US" sz="2200" b="1" dirty="0" smtClean="0">
                <a:effectLst/>
                <a:latin typeface="Cambria"/>
                <a:ea typeface="Cambria"/>
                <a:cs typeface="Cambria"/>
                <a:sym typeface="Cambria"/>
              </a:rPr>
              <a:t>)</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In groups of 8, have students complete</a:t>
            </a:r>
            <a:r>
              <a:rPr lang="en-US" sz="2200" baseline="0" dirty="0" smtClean="0">
                <a:effectLst/>
                <a:latin typeface="Cambria"/>
                <a:ea typeface="Cambria"/>
                <a:cs typeface="Cambria"/>
                <a:sym typeface="Cambria"/>
              </a:rPr>
              <a:t> </a:t>
            </a:r>
            <a:r>
              <a:rPr lang="en-US" sz="2200" dirty="0" smtClean="0">
                <a:effectLst/>
                <a:latin typeface="Cambria"/>
                <a:ea typeface="Cambria"/>
                <a:cs typeface="Cambria"/>
                <a:sym typeface="Cambria"/>
              </a:rPr>
              <a:t>the mock trial in character</a:t>
            </a:r>
            <a:r>
              <a:rPr lang="en-US" sz="2200" baseline="0" dirty="0" smtClean="0">
                <a:effectLst/>
                <a:latin typeface="Cambria"/>
                <a:ea typeface="Cambria"/>
                <a:cs typeface="Cambria"/>
                <a:sym typeface="Cambria"/>
              </a:rPr>
              <a:t> where they left off before recess.</a:t>
            </a:r>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 </a:t>
            </a:r>
          </a:p>
          <a:p>
            <a:r>
              <a:rPr lang="en-US" sz="2200" b="1" dirty="0" smtClean="0">
                <a:effectLst/>
                <a:latin typeface="Cambria"/>
                <a:ea typeface="Cambria"/>
                <a:cs typeface="Cambria"/>
                <a:sym typeface="Cambria"/>
              </a:rPr>
              <a:t>	</a:t>
            </a:r>
            <a:endParaRPr lang="en-US" sz="2200" dirty="0">
              <a:effectLst/>
              <a:latin typeface="Cambria"/>
              <a:ea typeface="Cambria"/>
              <a:cs typeface="Cambria"/>
              <a:sym typeface="Cambria"/>
            </a:endParaRPr>
          </a:p>
        </p:txBody>
      </p:sp>
    </p:spTree>
    <p:extLst>
      <p:ext uri="{BB962C8B-B14F-4D97-AF65-F5344CB8AC3E}">
        <p14:creationId xmlns:p14="http://schemas.microsoft.com/office/powerpoint/2010/main" val="5835965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effectLst/>
                <a:latin typeface="Cambria"/>
                <a:ea typeface="Cambria"/>
                <a:cs typeface="Cambria"/>
                <a:sym typeface="Cambria"/>
              </a:rPr>
              <a:t>Lesson 8, Slide</a:t>
            </a:r>
            <a:r>
              <a:rPr lang="en-US" sz="2200" b="1" baseline="0" dirty="0" smtClean="0">
                <a:effectLst/>
                <a:latin typeface="Cambria"/>
                <a:ea typeface="Cambria"/>
                <a:cs typeface="Cambria"/>
                <a:sym typeface="Cambria"/>
              </a:rPr>
              <a:t> 49   </a:t>
            </a:r>
            <a:r>
              <a:rPr lang="en-US" sz="2200" b="1" dirty="0" smtClean="0">
                <a:effectLst/>
                <a:latin typeface="Cambria"/>
                <a:ea typeface="Cambria"/>
                <a:cs typeface="Cambria"/>
                <a:sym typeface="Cambria"/>
              </a:rPr>
              <a:t>Jury:  </a:t>
            </a:r>
            <a:r>
              <a:rPr lang="en-US" sz="2200" dirty="0" smtClean="0">
                <a:effectLst/>
                <a:latin typeface="Cambria"/>
                <a:ea typeface="Cambria"/>
                <a:cs typeface="Cambria"/>
                <a:sym typeface="Cambria"/>
              </a:rPr>
              <a:t>Using a civil discussion, either use whole group discussion or small group on the guilt or innocence of Cut-Eye.  Each point made, must be related to the Kidnapping Law, Fugitive Slave Act, Compromise of 1850, and how the details and actions of the case relate to the same.</a:t>
            </a:r>
          </a:p>
          <a:p>
            <a:r>
              <a:rPr lang="en-US" sz="2200" dirty="0" smtClean="0">
                <a:effectLst/>
                <a:latin typeface="Cambria"/>
                <a:ea typeface="Cambria"/>
                <a:cs typeface="Cambria"/>
                <a:sym typeface="Cambria"/>
              </a:rPr>
              <a:t> </a:t>
            </a:r>
          </a:p>
          <a:p>
            <a:r>
              <a:rPr lang="en-US" sz="2200" dirty="0" smtClean="0">
                <a:effectLst/>
                <a:latin typeface="Cambria"/>
                <a:ea typeface="Cambria"/>
                <a:cs typeface="Cambria"/>
                <a:sym typeface="Cambria"/>
              </a:rPr>
              <a:t>It is assumed that Cut-Eye will be found guilty by the class!  Follow the following podcast to bring closure to the unit.</a:t>
            </a:r>
          </a:p>
          <a:p>
            <a:r>
              <a:rPr lang="en-US" sz="2200" dirty="0" smtClean="0">
                <a:effectLst/>
                <a:latin typeface="Cambria"/>
                <a:ea typeface="Cambria"/>
                <a:cs typeface="Cambria"/>
                <a:sym typeface="Cambria"/>
              </a:rPr>
              <a:t> </a:t>
            </a:r>
          </a:p>
          <a:p>
            <a:r>
              <a:rPr lang="en-US" sz="2200" b="1" dirty="0" smtClean="0">
                <a:effectLst/>
                <a:latin typeface="Cambria"/>
                <a:ea typeface="Cambria"/>
                <a:cs typeface="Cambria"/>
                <a:sym typeface="Cambria"/>
              </a:rPr>
              <a:t>Closing: </a:t>
            </a:r>
            <a:r>
              <a:rPr lang="en-US" sz="2200" dirty="0" smtClean="0">
                <a:effectLst/>
                <a:latin typeface="Cambria"/>
                <a:ea typeface="Cambria"/>
                <a:cs typeface="Cambria"/>
                <a:sym typeface="Cambria"/>
              </a:rPr>
              <a:t>(Podcast)</a:t>
            </a:r>
          </a:p>
          <a:p>
            <a:r>
              <a:rPr lang="en-US" sz="2200" dirty="0" smtClean="0">
                <a:effectLst/>
                <a:latin typeface="Cambria"/>
                <a:ea typeface="Cambria"/>
                <a:cs typeface="Cambria"/>
                <a:sym typeface="Cambria"/>
              </a:rPr>
              <a:t>Pass out the podcast script for students to read along ~ and this time, Sing-a-long!  After the song and laughter, the podcast closes the unit closes with a final letter from Louise Clapp.  </a:t>
            </a:r>
            <a:r>
              <a:rPr lang="en-US" sz="2200" b="1" dirty="0" smtClean="0">
                <a:effectLst/>
                <a:latin typeface="Cambria"/>
                <a:ea typeface="Cambria"/>
                <a:cs typeface="Cambria"/>
                <a:sym typeface="Cambria"/>
              </a:rPr>
              <a:t>This is an important closure and reflection for the unit.</a:t>
            </a:r>
            <a:endParaRPr lang="en-US" sz="2200" dirty="0" smtClean="0">
              <a:effectLst/>
              <a:latin typeface="Cambria"/>
              <a:ea typeface="Cambria"/>
              <a:cs typeface="Cambria"/>
              <a:sym typeface="Cambria"/>
            </a:endParaRPr>
          </a:p>
          <a:p>
            <a:r>
              <a:rPr lang="en-US" sz="2200" b="1" dirty="0" smtClean="0">
                <a:effectLst/>
                <a:latin typeface="Cambria"/>
                <a:ea typeface="Cambria"/>
                <a:cs typeface="Cambria"/>
                <a:sym typeface="Cambria"/>
              </a:rPr>
              <a:t> </a:t>
            </a:r>
            <a:endParaRPr lang="en-US" sz="2200" dirty="0" smtClean="0">
              <a:effectLst/>
              <a:latin typeface="Cambria"/>
              <a:ea typeface="Cambria"/>
              <a:cs typeface="Cambria"/>
              <a:sym typeface="Cambria"/>
            </a:endParaRPr>
          </a:p>
          <a:p>
            <a:r>
              <a:rPr lang="en-US" sz="2200" dirty="0" smtClean="0">
                <a:effectLst/>
                <a:latin typeface="Cambria"/>
                <a:ea typeface="Cambria"/>
                <a:cs typeface="Cambria"/>
                <a:sym typeface="Cambria"/>
              </a:rPr>
              <a:t>A positive outcome for African Americans was rare – this  case with Praiseworthy and the children taking civic action for the Jackson family would not have likely happened at the time.  Without the ability to use the judicial system, laws were broken, minorities were not represented, and justice was NOT equal for all.</a:t>
            </a:r>
          </a:p>
          <a:p>
            <a:r>
              <a:rPr lang="en-US" sz="2200" dirty="0" smtClean="0">
                <a:effectLst/>
                <a:latin typeface="Cambria"/>
                <a:ea typeface="Cambria"/>
                <a:cs typeface="Cambria"/>
                <a:sym typeface="Cambria"/>
              </a:rPr>
              <a:t> </a:t>
            </a:r>
          </a:p>
          <a:p>
            <a:endParaRPr lang="en-US" dirty="0"/>
          </a:p>
        </p:txBody>
      </p:sp>
    </p:spTree>
    <p:extLst>
      <p:ext uri="{BB962C8B-B14F-4D97-AF65-F5344CB8AC3E}">
        <p14:creationId xmlns:p14="http://schemas.microsoft.com/office/powerpoint/2010/main" val="2953743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pPr>
              <a:defRPr sz="1600" b="1"/>
            </a:pPr>
            <a:r>
              <a:t>Lesson 1</a:t>
            </a:r>
          </a:p>
          <a:p>
            <a:pPr>
              <a:defRPr sz="1600" b="1"/>
            </a:pPr>
            <a:r>
              <a:t>Slide 5:</a:t>
            </a:r>
          </a:p>
          <a:p>
            <a:pPr>
              <a:defRPr sz="1600" b="1"/>
            </a:pPr>
            <a:endParaRPr/>
          </a:p>
          <a:p>
            <a:pPr>
              <a:defRPr sz="1600"/>
            </a:pPr>
            <a:r>
              <a:t>Student interaction in pairs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Lesson 8: Slide 50</a:t>
            </a:r>
          </a:p>
          <a:p>
            <a:endParaRPr lang="en-US" b="1" dirty="0" smtClean="0"/>
          </a:p>
          <a:p>
            <a:r>
              <a:rPr lang="en-US" b="0" dirty="0" smtClean="0"/>
              <a:t>Handout</a:t>
            </a:r>
            <a:r>
              <a:rPr lang="en-US" b="0" baseline="0" dirty="0" smtClean="0"/>
              <a:t> available.  This written reflection, when given the time, can be valuable as an assessment tool ~ and also cements learning!  You may wish to have students write individually and then share with a partner. </a:t>
            </a:r>
            <a:endParaRPr lang="en-US" b="0" dirty="0" smtClean="0"/>
          </a:p>
          <a:p>
            <a:endParaRPr lang="en-US" b="1" dirty="0" smtClean="0"/>
          </a:p>
          <a:p>
            <a:endParaRPr lang="en-US" b="1" dirty="0" smtClean="0"/>
          </a:p>
          <a:p>
            <a:endParaRPr lang="en-US" b="1" dirty="0" smtClean="0"/>
          </a:p>
          <a:p>
            <a:endParaRPr lang="en-US" b="1" dirty="0"/>
          </a:p>
        </p:txBody>
      </p:sp>
    </p:spTree>
    <p:extLst>
      <p:ext uri="{BB962C8B-B14F-4D97-AF65-F5344CB8AC3E}">
        <p14:creationId xmlns:p14="http://schemas.microsoft.com/office/powerpoint/2010/main" val="1469665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a:defRPr sz="1600" b="1"/>
            </a:pPr>
            <a:r>
              <a:t>Lesson 1</a:t>
            </a:r>
          </a:p>
          <a:p>
            <a:pPr>
              <a:defRPr sz="1600" b="1"/>
            </a:pPr>
            <a:r>
              <a:t>Slide 6:</a:t>
            </a:r>
          </a:p>
          <a:p>
            <a:pPr>
              <a:defRPr sz="1600"/>
            </a:pPr>
            <a:r>
              <a:t>After finishing the last partner dialogue:</a:t>
            </a:r>
          </a:p>
          <a:p>
            <a:pPr>
              <a:defRPr sz="1600"/>
            </a:pPr>
            <a:endParaRPr/>
          </a:p>
          <a:p>
            <a:pPr>
              <a:defRPr sz="1600"/>
            </a:pPr>
            <a:r>
              <a:rPr b="1"/>
              <a:t>Closure:</a:t>
            </a:r>
            <a:r>
              <a:t> Call up a couple of the pairs and have them show one of their “dialogues”.  Using the rubric as a guide for valuing the work, the class can describe what they observed the pair demonstrate in terms of movement, gestures, expression, speech (clarity), projection  and interaction. Students analyze how the pair has made their character believable.</a:t>
            </a:r>
          </a:p>
          <a:p>
            <a:pPr>
              <a:defRPr sz="1600"/>
            </a:pPr>
            <a:endParaRPr/>
          </a:p>
          <a:p>
            <a:pPr marR="4572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pPr>
              <a:defRPr sz="1600"/>
            </a:pPr>
            <a:r>
              <a:rPr b="1"/>
              <a:t>Lesson 2</a:t>
            </a:r>
            <a:r>
              <a:t>: </a:t>
            </a:r>
          </a:p>
          <a:p>
            <a:pPr>
              <a:defRPr sz="1600"/>
            </a:pPr>
            <a:r>
              <a:rPr b="1"/>
              <a:t>Slide 7</a:t>
            </a:r>
            <a:r>
              <a:t>: Have a discussion with students.  You can ask them to start by describing what happened and how it made them feel.  You can probe if necessary, with the following questions:</a:t>
            </a:r>
          </a:p>
          <a:p>
            <a:pPr>
              <a:defRPr sz="1600"/>
            </a:pPr>
            <a:endParaRPr/>
          </a:p>
          <a:p>
            <a:pPr>
              <a:defRPr sz="1600"/>
            </a:pPr>
            <a:r>
              <a:t>Did you have trouble getting as much gold as you wanted?</a:t>
            </a:r>
          </a:p>
          <a:p>
            <a:pPr>
              <a:defRPr sz="1600"/>
            </a:pPr>
            <a:endParaRPr/>
          </a:p>
          <a:p>
            <a:pPr>
              <a:defRPr sz="1600"/>
            </a:pPr>
            <a:r>
              <a:t>Did you feel that others were getting more than you?</a:t>
            </a:r>
          </a:p>
          <a:p>
            <a:pPr>
              <a:defRPr sz="1600"/>
            </a:pPr>
            <a:endParaRPr/>
          </a:p>
          <a:p>
            <a:pPr>
              <a:defRPr sz="1600"/>
            </a:pPr>
            <a:r>
              <a:t>How did that make you feel?</a:t>
            </a:r>
          </a:p>
          <a:p>
            <a:pPr>
              <a:defRPr sz="1600"/>
            </a:pPr>
            <a:endParaRPr/>
          </a:p>
          <a:p>
            <a:pPr>
              <a:defRPr sz="1600"/>
            </a:pPr>
            <a:r>
              <a:t>Why do you think this happened?</a:t>
            </a:r>
          </a:p>
          <a:p>
            <a:pPr>
              <a:defRPr sz="1600"/>
            </a:pPr>
            <a:endParaRPr/>
          </a:p>
          <a:p>
            <a:pPr>
              <a:defRPr sz="1600"/>
            </a:pPr>
            <a:r>
              <a:t>What if someone from another classroom happened to walk by, and then started to grab gold?  How would you feel?</a:t>
            </a:r>
          </a:p>
          <a:p>
            <a:pPr>
              <a:defRPr sz="1600"/>
            </a:pPr>
            <a:endParaRPr/>
          </a:p>
          <a:p>
            <a:pPr>
              <a:defRPr sz="1600" b="1"/>
            </a:pPr>
            <a:r>
              <a:t>Play the podcast (15 minutes)</a:t>
            </a:r>
          </a:p>
          <a:p>
            <a:pPr>
              <a:defRPr sz="1600"/>
            </a:pPr>
            <a:endParaRPr/>
          </a:p>
          <a:p>
            <a:pPr>
              <a:defRPr sz="1600"/>
            </a:pPr>
            <a:r>
              <a:t>Do you see any connections to the problems discussed by the children, Praiseworthy and Mrs. Clapp, and what just happened here in our classroom as we scrambled for gold?  (</a:t>
            </a:r>
            <a:r>
              <a:rPr i="1"/>
              <a:t>people get anxious when they are anxious to get a limited amount of something; some “take over” and don’t give others a chance.  When there aren’t any rules, people can act pretty wild!</a:t>
            </a:r>
            <a:r>
              <a:t>)</a:t>
            </a:r>
          </a:p>
          <a:p>
            <a:pPr>
              <a:defRPr sz="1600"/>
            </a:pPr>
            <a:endParaRPr/>
          </a:p>
          <a:p>
            <a:pPr>
              <a:defRPr sz="1600"/>
            </a:pPr>
            <a: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defRPr sz="1600" b="1"/>
            </a:pPr>
            <a:r>
              <a:t>Lesson 2 </a:t>
            </a:r>
          </a:p>
          <a:p>
            <a:pPr>
              <a:defRPr sz="1600" b="1"/>
            </a:pPr>
            <a:r>
              <a:t>Slide 8:</a:t>
            </a:r>
          </a:p>
          <a:p>
            <a:pPr>
              <a:defRPr sz="1600"/>
            </a:pPr>
            <a:r>
              <a:t>Teacher:  You heard Praiseworthy tell the children that they were going to need to learn more about the details of the issues affecting daily life if any problems were going to be solved.  In order to be informed, will need to do some research on your own, (or in pairs).</a:t>
            </a:r>
          </a:p>
          <a:p>
            <a:pPr>
              <a:defRPr sz="1600"/>
            </a:pPr>
            <a:endParaRPr/>
          </a:p>
          <a:p>
            <a:pPr>
              <a:defRPr sz="1600"/>
            </a:pPr>
            <a:r>
              <a:t>After the research you will “become” these children: Sarah, Jack, Thomas, and Constance, and in groups, you will face a “challenge” given to you.  The challenge begins by reading and collecting research individually about your assigned issue.  So individually, (or in pairs) I am asking you to read the handout I have given you.  Please take notes on the details on the  graphic organizer you will also be given.  Do your best thinking, and search through the resources I have given you to find the details and facts!</a:t>
            </a:r>
          </a:p>
          <a:p>
            <a:pPr>
              <a:defRPr sz="1600"/>
            </a:pPr>
            <a:endParaRPr/>
          </a:p>
          <a:p>
            <a:pPr>
              <a:defRPr sz="1600"/>
            </a:pPr>
            <a:r>
              <a:t>After you have read by yourself and again, with the group, I will give you your “challenge”!</a:t>
            </a:r>
          </a:p>
          <a:p>
            <a:pPr>
              <a:defRPr sz="1600"/>
            </a:pPr>
            <a:endParaRPr/>
          </a:p>
          <a:p>
            <a:pPr>
              <a:defRPr sz="1600"/>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pPr>
              <a:defRPr sz="1600" b="1"/>
            </a:pPr>
            <a:r>
              <a:t>Lesson 2</a:t>
            </a:r>
          </a:p>
          <a:p>
            <a:pPr>
              <a:defRPr sz="1600" b="1"/>
            </a:pPr>
            <a:r>
              <a:t>Slide 9</a:t>
            </a:r>
          </a:p>
          <a:p>
            <a:pPr>
              <a:defRPr sz="1600"/>
            </a:pPr>
            <a:r>
              <a:t>Please read the article(s) I have given you, ( either separately or in pairs), and complete the graphic organizer to the best of your ability.</a:t>
            </a:r>
          </a:p>
          <a:p>
            <a:pPr>
              <a:defRPr sz="1600"/>
            </a:pPr>
            <a:endParaRPr/>
          </a:p>
          <a:p>
            <a:pPr>
              <a:defRPr sz="1600"/>
            </a:pPr>
            <a:r>
              <a:t>Teacher:  If you have access to the internet, or additional books that apply to their topic, it would be great for them to add to the information offered in their handout by doing further research.</a:t>
            </a:r>
          </a:p>
          <a:p>
            <a:pPr>
              <a:defRPr sz="1600"/>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016000" y="2032000"/>
            <a:ext cx="10972800" cy="3225800"/>
          </a:xfrm>
          <a:prstGeom prst="rect">
            <a:avLst/>
          </a:prstGeom>
        </p:spPr>
        <p:txBody>
          <a:bodyPr anchor="b"/>
          <a:lstStyle>
            <a:lvl1pPr>
              <a:defRPr>
                <a:solidFill>
                  <a:srgbClr val="FFFCF2"/>
                </a:solidFill>
                <a:effectLst>
                  <a:outerShdw blurRad="25400" dist="50800" dir="13500000" rotWithShape="0">
                    <a:srgbClr val="424242">
                      <a:alpha val="50000"/>
                    </a:srgbClr>
                  </a:outerShdw>
                </a:effectLst>
              </a:defRPr>
            </a:lvl1pPr>
          </a:lstStyle>
          <a:p>
            <a:r>
              <a:t>Title Text</a:t>
            </a:r>
          </a:p>
        </p:txBody>
      </p:sp>
      <p:sp>
        <p:nvSpPr>
          <p:cNvPr id="12" name="Body Level One…"/>
          <p:cNvSpPr txBox="1">
            <a:spLocks noGrp="1"/>
          </p:cNvSpPr>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r>
              <a:t>-Johnny Appleseed</a:t>
            </a:r>
          </a:p>
        </p:txBody>
      </p:sp>
      <p:sp>
        <p:nvSpPr>
          <p:cNvPr id="94" name="“Type a quote here.”"/>
          <p:cNvSpPr txBox="1">
            <a:spLocks noGrp="1"/>
          </p:cNvSpPr>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sz="4800" i="1">
                <a:latin typeface="Baskerville SemiBold"/>
                <a:ea typeface="Baskerville SemiBold"/>
                <a:cs typeface="Baskerville SemiBold"/>
                <a:sym typeface="Baskerville SemiBold"/>
              </a:defRPr>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028700" y="6743700"/>
            <a:ext cx="10972800" cy="1524000"/>
          </a:xfrm>
          <a:prstGeom prst="rect">
            <a:avLst/>
          </a:prstGeom>
        </p:spPr>
        <p:txBody>
          <a:bodyPr anchor="b"/>
          <a:lstStyle>
            <a:lvl1pPr>
              <a:defRPr>
                <a:solidFill>
                  <a:srgbClr val="FFFCF2"/>
                </a:solidFill>
                <a:effectLst>
                  <a:outerShdw blurRad="25400" dist="50800" dir="13500000" rotWithShape="0">
                    <a:srgbClr val="424242">
                      <a:alpha val="50000"/>
                    </a:srgbClr>
                  </a:outerShdw>
                </a:effectLst>
              </a:defRPr>
            </a:lvl1pPr>
          </a:lstStyle>
          <a:p>
            <a:r>
              <a:t>Title Text</a:t>
            </a:r>
          </a:p>
        </p:txBody>
      </p:sp>
      <p:sp>
        <p:nvSpPr>
          <p:cNvPr id="22" name="Body Level One…"/>
          <p:cNvSpPr txBox="1">
            <a:spLocks noGrp="1"/>
          </p:cNvSpPr>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016000" y="3263900"/>
            <a:ext cx="10972800" cy="3225800"/>
          </a:xfrm>
          <a:prstGeom prst="rect">
            <a:avLst/>
          </a:prstGeom>
        </p:spPr>
        <p:txBody>
          <a:bodyPr/>
          <a:lstStyle>
            <a:lvl1pPr>
              <a:defRPr>
                <a:solidFill>
                  <a:srgbClr val="FFFCF2"/>
                </a:solidFill>
                <a:effectLst>
                  <a:outerShdw blurRad="25400" dist="50800" dir="13500000" rotWithShape="0">
                    <a:srgbClr val="424242">
                      <a:alpha val="50000"/>
                    </a:srgbClr>
                  </a:outerShdw>
                </a:effectLst>
              </a:defRPr>
            </a:lvl1pPr>
          </a:lstStyle>
          <a:p>
            <a:r>
              <a:t>Title Text</a:t>
            </a:r>
          </a:p>
        </p:txBody>
      </p:sp>
      <p:sp>
        <p:nvSpPr>
          <p:cNvPr id="31" name="Slide Number"/>
          <p:cNvSpPr txBox="1">
            <a:spLocks noGrp="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Image"/>
          <p:cNvSpPr>
            <a:spLocks noGrp="1"/>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762000" y="2311400"/>
            <a:ext cx="6324600" cy="3187700"/>
          </a:xfrm>
          <a:prstGeom prst="rect">
            <a:avLst/>
          </a:prstGeom>
        </p:spPr>
        <p:txBody>
          <a:bodyPr anchor="b"/>
          <a:lstStyle>
            <a:lvl1pPr>
              <a:defRPr>
                <a:solidFill>
                  <a:srgbClr val="FFFCF2"/>
                </a:solidFill>
                <a:effectLst>
                  <a:outerShdw blurRad="25400" dist="50800" dir="13500000" rotWithShape="0">
                    <a:srgbClr val="424242">
                      <a:alpha val="50000"/>
                    </a:srgbClr>
                  </a:outerShdw>
                </a:effectLst>
              </a:defRPr>
            </a:lvl1pPr>
          </a:lstStyle>
          <a:p>
            <a:r>
              <a:t>Title Text</a:t>
            </a:r>
          </a:p>
        </p:txBody>
      </p:sp>
      <p:sp>
        <p:nvSpPr>
          <p:cNvPr id="40" name="Body Level One…"/>
          <p:cNvSpPr txBox="1">
            <a:spLocks noGrp="1"/>
          </p:cNvSpPr>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1016000" y="2768600"/>
            <a:ext cx="10972800" cy="5715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endParaRPr/>
          </a:p>
        </p:txBody>
      </p:sp>
      <p:sp>
        <p:nvSpPr>
          <p:cNvPr id="85" name="Image"/>
          <p:cNvSpPr>
            <a:spLocks noGrp="1"/>
          </p:cNvSpPr>
          <p:nvPr>
            <p:ph type="pic" sz="half" idx="15"/>
          </p:nvPr>
        </p:nvSpPr>
        <p:spPr>
          <a:xfrm>
            <a:off x="914400" y="927100"/>
            <a:ext cx="5626100" cy="7861300"/>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xfrm>
            <a:off x="6324599" y="9004300"/>
            <a:ext cx="342901" cy="368300"/>
          </a:xfrm>
          <a:prstGeom prst="rect">
            <a:avLst/>
          </a:prstGeom>
        </p:spPr>
        <p:txBody>
          <a:bodyPr/>
          <a:lstStyle>
            <a:lvl1pPr algn="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8.tif"/></Relationships>
</file>

<file path=ppt/slides/_rels/slide15.xml.rels><?xml version="1.0" encoding="UTF-8" standalone="yes"?>
<Relationships xmlns="http://schemas.openxmlformats.org/package/2006/relationships"><Relationship Id="rId3" Type="http://schemas.openxmlformats.org/officeDocument/2006/relationships/image" Target="../media/image19.tif"/><Relationship Id="rId4" Type="http://schemas.openxmlformats.org/officeDocument/2006/relationships/image" Target="../media/image20.tif"/><Relationship Id="rId5"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2.tif"/></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tif"/><Relationship Id="rId4" Type="http://schemas.openxmlformats.org/officeDocument/2006/relationships/image" Target="../media/image27.png"/><Relationship Id="rId5"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tif"/><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9.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1.png"/><Relationship Id="rId5"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7.png"/><Relationship Id="rId7" Type="http://schemas.openxmlformats.org/officeDocument/2006/relationships/image" Target="../media/image37.png"/><Relationship Id="rId8" Type="http://schemas.openxmlformats.org/officeDocument/2006/relationships/image" Target="../media/image38.jpeg"/><Relationship Id="rId9" Type="http://schemas.openxmlformats.org/officeDocument/2006/relationships/image" Target="../media/image39.jpeg"/><Relationship Id="rId10"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1.tif"/><Relationship Id="rId4" Type="http://schemas.openxmlformats.org/officeDocument/2006/relationships/image" Target="../media/image29.tif"/><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42.jpeg"/><Relationship Id="rId5" Type="http://schemas.openxmlformats.org/officeDocument/2006/relationships/image" Target="../media/image43.png"/><Relationship Id="rId6"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5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5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5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5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5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5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tif"/><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6.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Beyond the Great Horn Spoon…"/>
          <p:cNvSpPr>
            <a:spLocks noGrp="1"/>
          </p:cNvSpPr>
          <p:nvPr>
            <p:ph type="title"/>
          </p:nvPr>
        </p:nvSpPr>
        <p:spPr>
          <a:xfrm>
            <a:off x="1223119" y="546100"/>
            <a:ext cx="10972801" cy="1854200"/>
          </a:xfrm>
          <a:prstGeom prst="rect">
            <a:avLst/>
          </a:prstGeom>
          <a:ln w="9525">
            <a:round/>
          </a:ln>
        </p:spPr>
        <p:txBody>
          <a:bodyPr/>
          <a:lstStyle/>
          <a:p>
            <a:pPr>
              <a:defRPr sz="5800">
                <a:latin typeface="Baskerville Old Face"/>
                <a:ea typeface="Baskerville Old Face"/>
                <a:cs typeface="Baskerville Old Face"/>
                <a:sym typeface="Baskerville Old Face"/>
              </a:defRPr>
            </a:pPr>
            <a:r>
              <a:t>Beyond the Great Horn Spoon</a:t>
            </a:r>
          </a:p>
          <a:p>
            <a:pPr>
              <a:defRPr sz="4200">
                <a:latin typeface="Baskerville Old Face"/>
                <a:ea typeface="Baskerville Old Face"/>
                <a:cs typeface="Baskerville Old Face"/>
                <a:sym typeface="Baskerville Old Face"/>
              </a:defRPr>
            </a:pPr>
            <a:r>
              <a:t>What Happened Next?</a:t>
            </a:r>
          </a:p>
        </p:txBody>
      </p:sp>
      <p:sp>
        <p:nvSpPr>
          <p:cNvPr id="120" name="Body"/>
          <p:cNvSpPr txBox="1">
            <a:spLocks noGrp="1"/>
          </p:cNvSpPr>
          <p:nvPr>
            <p:ph type="body" idx="1"/>
          </p:nvPr>
        </p:nvSpPr>
        <p:spPr>
          <a:xfrm>
            <a:off x="1016000" y="2933700"/>
            <a:ext cx="10972800" cy="6108452"/>
          </a:xfrm>
          <a:prstGeom prst="rect">
            <a:avLst/>
          </a:prstGeom>
          <a:ln w="9525">
            <a:round/>
          </a:ln>
          <a:effectLst>
            <a:outerShdw blurRad="342900" rotWithShape="0">
              <a:srgbClr val="000000">
                <a:alpha val="75000"/>
              </a:srgbClr>
            </a:outerShdw>
          </a:effectLst>
        </p:spPr>
        <p:txBody>
          <a:bodyPr/>
          <a:lstStyle/>
          <a:p>
            <a:endParaRPr/>
          </a:p>
        </p:txBody>
      </p:sp>
      <p:pic>
        <p:nvPicPr>
          <p:cNvPr id="121" name="pasted-image.tiff" descr="pasted-image.tiff"/>
          <p:cNvPicPr>
            <a:picLocks noChangeAspect="1"/>
          </p:cNvPicPr>
          <p:nvPr/>
        </p:nvPicPr>
        <p:blipFill>
          <a:blip r:embed="rId3">
            <a:extLst/>
          </a:blip>
          <a:stretch>
            <a:fillRect/>
          </a:stretch>
        </p:blipFill>
        <p:spPr>
          <a:xfrm>
            <a:off x="6631137" y="3305813"/>
            <a:ext cx="4441455" cy="2793565"/>
          </a:xfrm>
          <a:prstGeom prst="rect">
            <a:avLst/>
          </a:prstGeom>
          <a:ln w="12700">
            <a:miter lim="400000"/>
          </a:ln>
        </p:spPr>
      </p:pic>
      <p:pic>
        <p:nvPicPr>
          <p:cNvPr id="122" name="pasted-image.tiff" descr="pasted-image.tiff"/>
          <p:cNvPicPr>
            <a:picLocks noChangeAspect="1"/>
          </p:cNvPicPr>
          <p:nvPr/>
        </p:nvPicPr>
        <p:blipFill>
          <a:blip r:embed="rId4">
            <a:extLst/>
          </a:blip>
          <a:stretch>
            <a:fillRect/>
          </a:stretch>
        </p:blipFill>
        <p:spPr>
          <a:xfrm>
            <a:off x="2461468" y="3305813"/>
            <a:ext cx="4175165" cy="2793565"/>
          </a:xfrm>
          <a:prstGeom prst="rect">
            <a:avLst/>
          </a:prstGeom>
          <a:ln w="12700">
            <a:miter lim="400000"/>
          </a:ln>
        </p:spPr>
      </p:pic>
      <p:pic>
        <p:nvPicPr>
          <p:cNvPr id="123" name="pasted-image.tiff" descr="pasted-image.tiff"/>
          <p:cNvPicPr>
            <a:picLocks noChangeAspect="1"/>
          </p:cNvPicPr>
          <p:nvPr/>
        </p:nvPicPr>
        <p:blipFill>
          <a:blip r:embed="rId5">
            <a:extLst/>
          </a:blip>
          <a:stretch>
            <a:fillRect/>
          </a:stretch>
        </p:blipFill>
        <p:spPr>
          <a:xfrm>
            <a:off x="4268347" y="6078335"/>
            <a:ext cx="4882344" cy="2794608"/>
          </a:xfrm>
          <a:prstGeom prst="rect">
            <a:avLst/>
          </a:prstGeom>
          <a:ln w="12700">
            <a:miter lim="400000"/>
          </a:ln>
        </p:spPr>
      </p:pic>
      <p:sp>
        <p:nvSpPr>
          <p:cNvPr id="124" name="Text"/>
          <p:cNvSpPr txBox="1"/>
          <p:nvPr/>
        </p:nvSpPr>
        <p:spPr>
          <a:xfrm>
            <a:off x="2412925" y="8528050"/>
            <a:ext cx="8178950" cy="723901"/>
          </a:xfrm>
          <a:prstGeom prst="rect">
            <a:avLst/>
          </a:prstGeom>
          <a:ln w="12700">
            <a:miter lim="400000"/>
          </a:ln>
        </p:spPr>
        <p:txBody>
          <a:bodyPr lIns="50800" tIns="50800" rIns="50800" bIns="50800" anchor="ctr">
            <a:spAutoFit/>
          </a:bodyPr>
          <a:lstStyle/>
          <a:p>
            <a:pPr>
              <a:defRPr b="1"/>
            </a:pPr>
            <a:endParaRPr/>
          </a:p>
        </p:txBody>
      </p:sp>
      <p:sp>
        <p:nvSpPr>
          <p:cNvPr id="125" name="Text"/>
          <p:cNvSpPr txBox="1"/>
          <p:nvPr/>
        </p:nvSpPr>
        <p:spPr>
          <a:xfrm>
            <a:off x="5966804" y="4521199"/>
            <a:ext cx="1071192" cy="711201"/>
          </a:xfrm>
          <a:prstGeom prst="rect">
            <a:avLst/>
          </a:prstGeom>
          <a:ln w="12700">
            <a:miter lim="400000"/>
          </a:ln>
        </p:spPr>
        <p:txBody>
          <a:bodyPr wrap="none" lIns="50800" tIns="50800" rIns="50800" bIns="50800" anchor="ctr">
            <a:spAutoFit/>
          </a:bodyPr>
          <a:lstStyle/>
          <a:p>
            <a:endParaRP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Line"/>
          <p:cNvSpPr/>
          <p:nvPr/>
        </p:nvSpPr>
        <p:spPr>
          <a:xfrm flipV="1">
            <a:off x="1903702" y="600479"/>
            <a:ext cx="1" cy="1113643"/>
          </a:xfrm>
          <a:prstGeom prst="line">
            <a:avLst/>
          </a:prstGeom>
          <a:ln w="25400">
            <a:solidFill>
              <a:schemeClr val="accent2"/>
            </a:solidFill>
            <a:miter lim="400000"/>
          </a:ln>
        </p:spPr>
        <p:txBody>
          <a:bodyPr lIns="50800" tIns="50800" rIns="50800" bIns="50800" anchor="ctr"/>
          <a:lstStyle/>
          <a:p>
            <a:pPr>
              <a:defRPr sz="5800">
                <a:latin typeface="Baskerville Old Face"/>
                <a:ea typeface="Baskerville Old Face"/>
                <a:cs typeface="Baskerville Old Face"/>
                <a:sym typeface="Baskerville Old Face"/>
              </a:defRPr>
            </a:pPr>
            <a:endParaRPr/>
          </a:p>
        </p:txBody>
      </p:sp>
      <p:sp>
        <p:nvSpPr>
          <p:cNvPr id="196" name="Rectangle"/>
          <p:cNvSpPr/>
          <p:nvPr/>
        </p:nvSpPr>
        <p:spPr>
          <a:xfrm>
            <a:off x="1789403" y="999604"/>
            <a:ext cx="9425994" cy="1270001"/>
          </a:xfrm>
          <a:prstGeom prst="rect">
            <a:avLst/>
          </a:prstGeom>
          <a:solidFill>
            <a:schemeClr val="accent2">
              <a:satOff val="7626"/>
              <a:lumOff val="13767"/>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97" name="Theme"/>
          <p:cNvSpPr txBox="1"/>
          <p:nvPr/>
        </p:nvSpPr>
        <p:spPr>
          <a:xfrm>
            <a:off x="3815674" y="364381"/>
            <a:ext cx="3215209"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r>
              <a:t>          Theme</a:t>
            </a:r>
          </a:p>
        </p:txBody>
      </p:sp>
      <p:sp>
        <p:nvSpPr>
          <p:cNvPr id="198" name="Rectangle"/>
          <p:cNvSpPr/>
          <p:nvPr/>
        </p:nvSpPr>
        <p:spPr>
          <a:xfrm>
            <a:off x="110381" y="3378902"/>
            <a:ext cx="2154327" cy="3861233"/>
          </a:xfrm>
          <a:prstGeom prst="rect">
            <a:avLst/>
          </a:prstGeom>
          <a:solidFill>
            <a:schemeClr val="accent2">
              <a:satOff val="7626"/>
              <a:lumOff val="13767"/>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99" name="Rectangle"/>
          <p:cNvSpPr/>
          <p:nvPr/>
        </p:nvSpPr>
        <p:spPr>
          <a:xfrm>
            <a:off x="2688576" y="3330642"/>
            <a:ext cx="2154326" cy="3957753"/>
          </a:xfrm>
          <a:prstGeom prst="rect">
            <a:avLst/>
          </a:prstGeom>
          <a:solidFill>
            <a:schemeClr val="accent2">
              <a:satOff val="7626"/>
              <a:lumOff val="13767"/>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200" name="Rectangle"/>
          <p:cNvSpPr/>
          <p:nvPr/>
        </p:nvSpPr>
        <p:spPr>
          <a:xfrm>
            <a:off x="5310586" y="3330642"/>
            <a:ext cx="2154326" cy="3957753"/>
          </a:xfrm>
          <a:prstGeom prst="rect">
            <a:avLst/>
          </a:prstGeom>
          <a:solidFill>
            <a:schemeClr val="accent2">
              <a:satOff val="7626"/>
              <a:lumOff val="13767"/>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201" name="Rectangle"/>
          <p:cNvSpPr/>
          <p:nvPr/>
        </p:nvSpPr>
        <p:spPr>
          <a:xfrm>
            <a:off x="7907222" y="3330642"/>
            <a:ext cx="2154327" cy="3957753"/>
          </a:xfrm>
          <a:prstGeom prst="rect">
            <a:avLst/>
          </a:prstGeom>
          <a:solidFill>
            <a:schemeClr val="accent2">
              <a:satOff val="7626"/>
              <a:lumOff val="13767"/>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202" name="Rectangle"/>
          <p:cNvSpPr/>
          <p:nvPr/>
        </p:nvSpPr>
        <p:spPr>
          <a:xfrm>
            <a:off x="10510790" y="3330642"/>
            <a:ext cx="2154326" cy="3957753"/>
          </a:xfrm>
          <a:prstGeom prst="rect">
            <a:avLst/>
          </a:prstGeom>
          <a:solidFill>
            <a:schemeClr val="accent2">
              <a:satOff val="7626"/>
              <a:lumOff val="13767"/>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203" name="Who"/>
          <p:cNvSpPr txBox="1"/>
          <p:nvPr/>
        </p:nvSpPr>
        <p:spPr>
          <a:xfrm>
            <a:off x="426599" y="2656434"/>
            <a:ext cx="108451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vl1pPr>
          </a:lstStyle>
          <a:p>
            <a:r>
              <a:t>Who</a:t>
            </a:r>
          </a:p>
        </p:txBody>
      </p:sp>
      <p:sp>
        <p:nvSpPr>
          <p:cNvPr id="204" name="What"/>
          <p:cNvSpPr txBox="1"/>
          <p:nvPr/>
        </p:nvSpPr>
        <p:spPr>
          <a:xfrm>
            <a:off x="2868315" y="2656434"/>
            <a:ext cx="1251274"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vl1pPr>
          </a:lstStyle>
          <a:p>
            <a:r>
              <a:t>What</a:t>
            </a:r>
          </a:p>
        </p:txBody>
      </p:sp>
      <p:sp>
        <p:nvSpPr>
          <p:cNvPr id="205" name="Where"/>
          <p:cNvSpPr txBox="1"/>
          <p:nvPr/>
        </p:nvSpPr>
        <p:spPr>
          <a:xfrm>
            <a:off x="5476794" y="2656434"/>
            <a:ext cx="1514029"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vl1pPr>
          </a:lstStyle>
          <a:p>
            <a:r>
              <a:t>Where</a:t>
            </a:r>
          </a:p>
        </p:txBody>
      </p:sp>
      <p:sp>
        <p:nvSpPr>
          <p:cNvPr id="206" name="When"/>
          <p:cNvSpPr txBox="1"/>
          <p:nvPr/>
        </p:nvSpPr>
        <p:spPr>
          <a:xfrm>
            <a:off x="8101965" y="2656434"/>
            <a:ext cx="134168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vl1pPr>
          </a:lstStyle>
          <a:p>
            <a:r>
              <a:t>When</a:t>
            </a:r>
          </a:p>
        </p:txBody>
      </p:sp>
      <p:sp>
        <p:nvSpPr>
          <p:cNvPr id="207" name="Why"/>
          <p:cNvSpPr txBox="1"/>
          <p:nvPr/>
        </p:nvSpPr>
        <p:spPr>
          <a:xfrm>
            <a:off x="10776697" y="2656434"/>
            <a:ext cx="1070224"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lvl1pPr>
          </a:lstStyle>
          <a:p>
            <a:r>
              <a:t>Why</a:t>
            </a:r>
          </a:p>
        </p:txBody>
      </p:sp>
      <p:sp>
        <p:nvSpPr>
          <p:cNvPr id="208" name="Rectangle"/>
          <p:cNvSpPr/>
          <p:nvPr/>
        </p:nvSpPr>
        <p:spPr>
          <a:xfrm>
            <a:off x="1505693" y="8068952"/>
            <a:ext cx="2352527" cy="1270001"/>
          </a:xfrm>
          <a:prstGeom prst="rect">
            <a:avLst/>
          </a:prstGeom>
          <a:solidFill>
            <a:schemeClr val="accent2">
              <a:satOff val="7626"/>
              <a:lumOff val="13767"/>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209" name="Three less important details in these boxes"/>
          <p:cNvSpPr txBox="1"/>
          <p:nvPr/>
        </p:nvSpPr>
        <p:spPr>
          <a:xfrm>
            <a:off x="1424911" y="7243782"/>
            <a:ext cx="9617795"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pPr>
            <a:r>
              <a:t> </a:t>
            </a:r>
            <a:r>
              <a:rPr sz="3600"/>
              <a:t> Three less important details in these boxes</a:t>
            </a:r>
          </a:p>
        </p:txBody>
      </p:sp>
      <p:sp>
        <p:nvSpPr>
          <p:cNvPr id="210" name="Rectangle"/>
          <p:cNvSpPr/>
          <p:nvPr/>
        </p:nvSpPr>
        <p:spPr>
          <a:xfrm>
            <a:off x="5057545" y="8068952"/>
            <a:ext cx="2352527" cy="1270001"/>
          </a:xfrm>
          <a:prstGeom prst="rect">
            <a:avLst/>
          </a:prstGeom>
          <a:solidFill>
            <a:schemeClr val="accent2">
              <a:satOff val="7626"/>
              <a:lumOff val="13767"/>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211" name="Rectangle"/>
          <p:cNvSpPr/>
          <p:nvPr/>
        </p:nvSpPr>
        <p:spPr>
          <a:xfrm>
            <a:off x="8609397" y="8068952"/>
            <a:ext cx="2352528" cy="1270001"/>
          </a:xfrm>
          <a:prstGeom prst="rect">
            <a:avLst/>
          </a:prstGeom>
          <a:solidFill>
            <a:schemeClr val="accent2">
              <a:satOff val="7626"/>
              <a:lumOff val="13767"/>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ooperative Group Roles"/>
          <p:cNvSpPr txBox="1">
            <a:spLocks noGrp="1"/>
          </p:cNvSpPr>
          <p:nvPr>
            <p:ph type="title"/>
          </p:nvPr>
        </p:nvSpPr>
        <p:spPr>
          <a:xfrm>
            <a:off x="1016000" y="-360420"/>
            <a:ext cx="10972800" cy="2676640"/>
          </a:xfrm>
          <a:prstGeom prst="rect">
            <a:avLst/>
          </a:prstGeom>
        </p:spPr>
        <p:txBody>
          <a:bodyPr/>
          <a:lstStyle>
            <a:lvl1pPr>
              <a:defRPr sz="5200" b="1"/>
            </a:lvl1pPr>
          </a:lstStyle>
          <a:p>
            <a:r>
              <a:t>Cooperative Group Roles </a:t>
            </a:r>
          </a:p>
        </p:txBody>
      </p:sp>
      <p:sp>
        <p:nvSpPr>
          <p:cNvPr id="216" name="Body"/>
          <p:cNvSpPr txBox="1">
            <a:spLocks noGrp="1"/>
          </p:cNvSpPr>
          <p:nvPr>
            <p:ph type="body" idx="1"/>
          </p:nvPr>
        </p:nvSpPr>
        <p:spPr>
          <a:xfrm>
            <a:off x="796848" y="1775079"/>
            <a:ext cx="11097735" cy="6708521"/>
          </a:xfrm>
          <a:prstGeom prst="rect">
            <a:avLst/>
          </a:prstGeom>
        </p:spPr>
        <p:txBody>
          <a:bodyPr/>
          <a:lstStyle/>
          <a:p>
            <a:endParaRPr/>
          </a:p>
        </p:txBody>
      </p:sp>
      <p:graphicFrame>
        <p:nvGraphicFramePr>
          <p:cNvPr id="217" name="Table"/>
          <p:cNvGraphicFramePr/>
          <p:nvPr/>
        </p:nvGraphicFramePr>
        <p:xfrm>
          <a:off x="1445963" y="1602635"/>
          <a:ext cx="10322269" cy="8156381"/>
        </p:xfrm>
        <a:graphic>
          <a:graphicData uri="http://schemas.openxmlformats.org/drawingml/2006/table">
            <a:tbl>
              <a:tblPr>
                <a:tableStyleId>{4C3C2611-4C71-4FC5-86AE-919BDF0F9419}</a:tableStyleId>
              </a:tblPr>
              <a:tblGrid>
                <a:gridCol w="10322269"/>
              </a:tblGrid>
              <a:tr h="2935230">
                <a:tc>
                  <a:txBody>
                    <a:bodyPr/>
                    <a:lstStyle/>
                    <a:p>
                      <a:pPr defTabSz="914400">
                        <a:tabLst>
                          <a:tab pos="914400" algn="l"/>
                        </a:tabLst>
                        <a:defRPr sz="3000" b="1">
                          <a:sym typeface="Baskerville"/>
                        </a:defRPr>
                      </a:pPr>
                      <a:r>
                        <a:rPr dirty="0"/>
                        <a:t>LEADER</a:t>
                      </a:r>
                    </a:p>
                    <a:p>
                      <a:pPr defTabSz="914400">
                        <a:tabLst>
                          <a:tab pos="914400" algn="l"/>
                        </a:tabLst>
                        <a:defRPr sz="3000">
                          <a:sym typeface="Baskerville"/>
                        </a:defRPr>
                      </a:pPr>
                      <a:r>
                        <a:rPr dirty="0"/>
                        <a:t>Makes sure every voice is heard</a:t>
                      </a:r>
                    </a:p>
                    <a:p>
                      <a:pPr defTabSz="914400">
                        <a:tabLst>
                          <a:tab pos="914400" algn="l"/>
                        </a:tabLst>
                        <a:defRPr sz="3000">
                          <a:sym typeface="Baskerville"/>
                        </a:defRPr>
                      </a:pPr>
                      <a:r>
                        <a:rPr dirty="0"/>
                        <a:t>Focuses work around the learning task</a:t>
                      </a:r>
                    </a:p>
                    <a:p>
                      <a:pPr algn="l" defTabSz="914400">
                        <a:tabLst>
                          <a:tab pos="914400" algn="l"/>
                        </a:tabLst>
                        <a:defRPr sz="2800" b="1" i="1">
                          <a:sym typeface="Baskerville"/>
                        </a:defRPr>
                      </a:pPr>
                      <a:r>
                        <a:rPr dirty="0"/>
                        <a:t>Sound bites:</a:t>
                      </a:r>
                    </a:p>
                    <a:p>
                      <a:pPr algn="l" defTabSz="914400">
                        <a:tabLst>
                          <a:tab pos="914400" algn="l"/>
                        </a:tabLst>
                        <a:defRPr sz="2800" b="1" i="1">
                          <a:sym typeface="Baskerville"/>
                        </a:defRPr>
                      </a:pPr>
                      <a:r>
                        <a:rPr dirty="0"/>
                        <a:t>“Let’s hear from ____next.”     </a:t>
                      </a:r>
                    </a:p>
                    <a:p>
                      <a:pPr algn="l" defTabSz="914400">
                        <a:tabLst>
                          <a:tab pos="914400" algn="l"/>
                        </a:tabLst>
                        <a:defRPr sz="2800" b="1" i="1">
                          <a:sym typeface="Baskerville"/>
                        </a:defRPr>
                      </a:pPr>
                      <a:r>
                        <a:rPr dirty="0"/>
                        <a:t>“Interesting, but let’s get back to our task.”</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tcPr>
                </a:tc>
              </a:tr>
              <a:tr h="2467791">
                <a:tc>
                  <a:txBody>
                    <a:bodyPr/>
                    <a:lstStyle/>
                    <a:p>
                      <a:pPr defTabSz="914400">
                        <a:tabLst>
                          <a:tab pos="914400" algn="l"/>
                        </a:tabLst>
                        <a:defRPr sz="3000" b="1">
                          <a:sym typeface="Baskerville"/>
                        </a:defRPr>
                      </a:pPr>
                      <a:r>
                        <a:t>RECORDER</a:t>
                      </a:r>
                    </a:p>
                    <a:p>
                      <a:pPr defTabSz="914400">
                        <a:tabLst>
                          <a:tab pos="914400" algn="l"/>
                        </a:tabLst>
                        <a:defRPr sz="3000">
                          <a:sym typeface="Baskerville"/>
                        </a:defRPr>
                      </a:pPr>
                      <a:r>
                        <a:t>Compiles ideas from group on graphic organizer</a:t>
                      </a:r>
                    </a:p>
                    <a:p>
                      <a:pPr algn="l" defTabSz="914400">
                        <a:tabLst>
                          <a:tab pos="914400" algn="l"/>
                        </a:tabLst>
                        <a:defRPr sz="3000" b="1" i="1">
                          <a:sym typeface="Baskerville"/>
                        </a:defRPr>
                      </a:pPr>
                      <a:r>
                        <a:t>S</a:t>
                      </a:r>
                      <a:r>
                        <a:rPr sz="2800"/>
                        <a:t>ound bites: </a:t>
                      </a:r>
                    </a:p>
                    <a:p>
                      <a:pPr algn="l" defTabSz="914400">
                        <a:tabLst>
                          <a:tab pos="914400" algn="l"/>
                        </a:tabLst>
                        <a:defRPr sz="2800" b="1" i="1">
                          <a:sym typeface="Baskerville"/>
                        </a:defRPr>
                      </a:pPr>
                      <a:r>
                        <a:t>“I think I heard you say ____; is that right”?</a:t>
                      </a:r>
                    </a:p>
                    <a:p>
                      <a:pPr algn="l" defTabSz="914400">
                        <a:tabLst>
                          <a:tab pos="914400" algn="l"/>
                        </a:tabLst>
                        <a:defRPr sz="2800" b="1" i="1">
                          <a:sym typeface="Baskerville"/>
                        </a:defRPr>
                      </a:pPr>
                      <a:r>
                        <a:t>“How would you like me to write this?”</a:t>
                      </a:r>
                    </a:p>
                  </a:txBody>
                  <a:tcPr marL="50800" marR="50800" marT="50800" marB="50800" anchor="ctr" horzOverflow="overflow">
                    <a:lnL w="12700">
                      <a:solidFill>
                        <a:srgbClr val="000000"/>
                      </a:solidFill>
                      <a:miter lim="400000"/>
                    </a:lnL>
                    <a:lnR w="12700">
                      <a:solidFill>
                        <a:srgbClr val="000000"/>
                      </a:solidFill>
                      <a:miter lim="400000"/>
                    </a:lnR>
                  </a:tcPr>
                </a:tc>
              </a:tr>
              <a:tr h="2260600">
                <a:tc>
                  <a:txBody>
                    <a:bodyPr/>
                    <a:lstStyle/>
                    <a:p>
                      <a:pPr defTabSz="914400">
                        <a:tabLst>
                          <a:tab pos="914400" algn="l"/>
                        </a:tabLst>
                        <a:defRPr sz="3000" b="1">
                          <a:sym typeface="Baskerville"/>
                        </a:defRPr>
                      </a:pPr>
                      <a:r>
                        <a:rPr dirty="0"/>
                        <a:t>TIMEKEEPER</a:t>
                      </a:r>
                    </a:p>
                    <a:p>
                      <a:pPr defTabSz="914400">
                        <a:tabLst>
                          <a:tab pos="914400" algn="l"/>
                        </a:tabLst>
                        <a:defRPr sz="3000">
                          <a:sym typeface="Baskerville"/>
                        </a:defRPr>
                      </a:pPr>
                      <a:r>
                        <a:rPr dirty="0"/>
                        <a:t>Encourages group to stay on task</a:t>
                      </a:r>
                    </a:p>
                    <a:p>
                      <a:pPr defTabSz="914400">
                        <a:tabLst>
                          <a:tab pos="914400" algn="l"/>
                        </a:tabLst>
                        <a:defRPr sz="3000">
                          <a:sym typeface="Baskerville"/>
                        </a:defRPr>
                      </a:pPr>
                      <a:r>
                        <a:rPr dirty="0"/>
                        <a:t>Announces when time is halfway through and nearly up</a:t>
                      </a:r>
                    </a:p>
                    <a:p>
                      <a:pPr algn="l" defTabSz="914400">
                        <a:tabLst>
                          <a:tab pos="914400" algn="l"/>
                        </a:tabLst>
                        <a:defRPr sz="2800" b="1" i="1">
                          <a:sym typeface="Baskerville"/>
                        </a:defRPr>
                      </a:pPr>
                      <a:r>
                        <a:rPr dirty="0"/>
                        <a:t>Sound bite: We only have three minutes left.  Let’s see if we can wrap up by then.”</a:t>
                      </a:r>
                    </a:p>
                    <a:p>
                      <a:pPr algn="l" defTabSz="914400">
                        <a:tabLst>
                          <a:tab pos="914400" algn="l"/>
                        </a:tabLst>
                        <a:defRPr sz="2800" b="1" i="1">
                          <a:sym typeface="Baskerville"/>
                        </a:defRPr>
                      </a:pPr>
                      <a:endParaRPr dirty="0"/>
                    </a:p>
                  </a:txBody>
                  <a:tcPr marL="50800" marR="50800" marT="50800" marB="50800" anchor="ctr" horzOverflow="overflow">
                    <a:lnL w="12700">
                      <a:solidFill>
                        <a:srgbClr val="000000"/>
                      </a:solidFill>
                      <a:miter lim="400000"/>
                    </a:lnL>
                    <a:lnR w="12700">
                      <a:solidFill>
                        <a:srgbClr val="000000"/>
                      </a:solidFill>
                      <a:miter lim="400000"/>
                    </a:lnR>
                    <a:lnB w="12700">
                      <a:solidFill>
                        <a:srgbClr val="000000"/>
                      </a:solidFill>
                      <a:miter lim="400000"/>
                    </a:lnB>
                  </a:tcPr>
                </a:tc>
              </a:tr>
            </a:tbl>
          </a:graphicData>
        </a:graphic>
      </p:graphicFrame>
      <p:sp>
        <p:nvSpPr>
          <p:cNvPr id="218" name="Text"/>
          <p:cNvSpPr txBox="1"/>
          <p:nvPr/>
        </p:nvSpPr>
        <p:spPr>
          <a:xfrm>
            <a:off x="5966804" y="4521199"/>
            <a:ext cx="1071192" cy="711201"/>
          </a:xfrm>
          <a:prstGeom prst="rect">
            <a:avLst/>
          </a:prstGeom>
          <a:ln w="12700">
            <a:miter lim="400000"/>
          </a:ln>
        </p:spPr>
        <p:txBody>
          <a:bodyPr wrap="none" lIns="50800" tIns="50800" rIns="50800" bIns="50800" anchor="ctr">
            <a:spAutoFit/>
          </a:bodyPr>
          <a:lstStyle/>
          <a:p>
            <a:endParaRPr/>
          </a:p>
        </p:txBody>
      </p:sp>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itle"/>
          <p:cNvSpPr txBox="1">
            <a:spLocks noGrp="1"/>
          </p:cNvSpPr>
          <p:nvPr>
            <p:ph type="title"/>
          </p:nvPr>
        </p:nvSpPr>
        <p:spPr>
          <a:prstGeom prst="rect">
            <a:avLst/>
          </a:prstGeom>
        </p:spPr>
        <p:txBody>
          <a:bodyPr/>
          <a:lstStyle/>
          <a:p>
            <a:endParaRPr/>
          </a:p>
        </p:txBody>
      </p:sp>
      <p:graphicFrame>
        <p:nvGraphicFramePr>
          <p:cNvPr id="223" name="Table"/>
          <p:cNvGraphicFramePr/>
          <p:nvPr/>
        </p:nvGraphicFramePr>
        <p:xfrm>
          <a:off x="1022350" y="273050"/>
          <a:ext cx="10960100" cy="6421120"/>
        </p:xfrm>
        <a:graphic>
          <a:graphicData uri="http://schemas.openxmlformats.org/drawingml/2006/table">
            <a:tbl>
              <a:tblPr>
                <a:tableStyleId>{4C3C2611-4C71-4FC5-86AE-919BDF0F9419}</a:tableStyleId>
              </a:tblPr>
              <a:tblGrid>
                <a:gridCol w="10960100"/>
              </a:tblGrid>
              <a:tr h="2629730">
                <a:tc>
                  <a:txBody>
                    <a:bodyPr/>
                    <a:lstStyle/>
                    <a:p>
                      <a:pPr defTabSz="914400">
                        <a:tabLst>
                          <a:tab pos="914400" algn="l"/>
                        </a:tabLst>
                        <a:defRPr sz="3000" b="1">
                          <a:sym typeface="Baskerville"/>
                        </a:defRPr>
                      </a:pPr>
                      <a:r>
                        <a:t>PRESENTER</a:t>
                      </a:r>
                    </a:p>
                    <a:p>
                      <a:pPr defTabSz="914400">
                        <a:tabLst>
                          <a:tab pos="914400" algn="l"/>
                        </a:tabLst>
                        <a:defRPr sz="3000">
                          <a:sym typeface="Baskerville"/>
                        </a:defRPr>
                      </a:pPr>
                      <a:r>
                        <a:t>Presents the group’s finished work to the class</a:t>
                      </a:r>
                    </a:p>
                    <a:p>
                      <a:pPr defTabSz="914400">
                        <a:tabLst>
                          <a:tab pos="914400" algn="l"/>
                        </a:tabLst>
                        <a:defRPr sz="3000" b="1">
                          <a:sym typeface="Baskerville"/>
                        </a:defRPr>
                      </a:pPr>
                      <a:endParaRPr/>
                    </a:p>
                    <a:p>
                      <a:pPr algn="l" defTabSz="914400">
                        <a:tabLst>
                          <a:tab pos="914400" algn="l"/>
                        </a:tabLst>
                        <a:defRPr sz="2800" b="1" i="1">
                          <a:sym typeface="Baskerville"/>
                        </a:defRPr>
                      </a:pPr>
                      <a:r>
                        <a:t>Sound bites:  </a:t>
                      </a:r>
                    </a:p>
                    <a:p>
                      <a:pPr algn="l" defTabSz="914400">
                        <a:tabLst>
                          <a:tab pos="914400" algn="l"/>
                        </a:tabLst>
                        <a:defRPr sz="2800" b="1" i="1">
                          <a:sym typeface="Baskerville"/>
                        </a:defRPr>
                      </a:pPr>
                      <a:r>
                        <a:t>“How would you like this introduction to sound?”</a:t>
                      </a:r>
                    </a:p>
                    <a:p>
                      <a:pPr algn="l" defTabSz="914400">
                        <a:tabLst>
                          <a:tab pos="914400" algn="l"/>
                        </a:tabLst>
                        <a:defRPr sz="2800" b="1" i="1">
                          <a:sym typeface="Baskerville"/>
                        </a:defRPr>
                      </a:pPr>
                      <a:r>
                        <a:t>“How would you like to respond to questions at the end?”</a:t>
                      </a:r>
                    </a:p>
                  </a:txBody>
                  <a:tcPr marL="50800" marR="50800" marT="50800" marB="50800" anchor="ctr" horzOverflow="overflow"/>
                </a:tc>
              </a:tr>
              <a:tr h="3666394">
                <a:tc>
                  <a:txBody>
                    <a:bodyPr/>
                    <a:lstStyle/>
                    <a:p>
                      <a:pPr defTabSz="914400">
                        <a:tabLst>
                          <a:tab pos="914400" algn="l"/>
                        </a:tabLst>
                        <a:defRPr sz="3000" b="1">
                          <a:sym typeface="Baskerville"/>
                        </a:defRPr>
                      </a:pPr>
                      <a:r>
                        <a:t>ERRAND MONITOR</a:t>
                      </a:r>
                    </a:p>
                    <a:p>
                      <a:pPr defTabSz="914400">
                        <a:tabLst>
                          <a:tab pos="914400" algn="l"/>
                        </a:tabLst>
                        <a:defRPr sz="3000">
                          <a:sym typeface="Baskerville"/>
                        </a:defRPr>
                      </a:pPr>
                      <a:r>
                        <a:t>Briefly leaves the group to get supplies or request help when the group agrees they do not have the resources to solve the problem.</a:t>
                      </a:r>
                    </a:p>
                    <a:p>
                      <a:pPr defTabSz="914400">
                        <a:tabLst>
                          <a:tab pos="914400" algn="l"/>
                        </a:tabLst>
                        <a:defRPr sz="3000" b="1">
                          <a:sym typeface="Baskerville"/>
                        </a:defRPr>
                      </a:pPr>
                      <a:endParaRPr/>
                    </a:p>
                    <a:p>
                      <a:pPr algn="l" defTabSz="914400">
                        <a:tabLst>
                          <a:tab pos="914400" algn="l"/>
                        </a:tabLst>
                        <a:defRPr sz="2800" b="1" i="1">
                          <a:sym typeface="Baskerville"/>
                        </a:defRPr>
                      </a:pPr>
                      <a:r>
                        <a:t>Sound bites:</a:t>
                      </a:r>
                    </a:p>
                    <a:p>
                      <a:pPr algn="l" defTabSz="914400">
                        <a:tabLst>
                          <a:tab pos="914400" algn="l"/>
                        </a:tabLst>
                        <a:defRPr sz="2800" b="1" i="1">
                          <a:sym typeface="Baskerville"/>
                        </a:defRPr>
                      </a:pPr>
                      <a:r>
                        <a:t>“Do you think it’s time to ask the teacher for help?”</a:t>
                      </a:r>
                    </a:p>
                    <a:p>
                      <a:pPr algn="l" defTabSz="914400">
                        <a:tabLst>
                          <a:tab pos="914400" algn="l"/>
                        </a:tabLst>
                        <a:defRPr sz="2800" b="1" i="1">
                          <a:sym typeface="Baskerville"/>
                        </a:defRPr>
                      </a:pPr>
                      <a:r>
                        <a:t>“I’ll get an extra graphic organizer from the shelf.”</a:t>
                      </a:r>
                    </a:p>
                    <a:p>
                      <a:pPr algn="l" defTabSz="914400">
                        <a:tabLst>
                          <a:tab pos="914400" algn="l"/>
                        </a:tabLst>
                        <a:defRPr sz="3000" b="1" i="1">
                          <a:sym typeface="Baskerville"/>
                        </a:defRPr>
                      </a:pPr>
                      <a:endParaRPr/>
                    </a:p>
                  </a:txBody>
                  <a:tcPr marL="50800" marR="50800" marT="50800" marB="50800" anchor="ctr" horzOverflow="overflow"/>
                </a:tc>
              </a:tr>
            </a:tbl>
          </a:graphicData>
        </a:graphic>
      </p:graphicFrame>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asted-image.tiff" descr="pasted-image.tiff"/>
          <p:cNvPicPr>
            <a:picLocks noGrp="1"/>
          </p:cNvPicPr>
          <p:nvPr>
            <p:ph type="pic" idx="13"/>
          </p:nvPr>
        </p:nvPicPr>
        <p:blipFill>
          <a:blip r:embed="rId3">
            <a:extLst/>
          </a:blip>
          <a:stretch>
            <a:fillRect/>
          </a:stretch>
        </p:blipFill>
        <p:spPr>
          <a:xfrm>
            <a:off x="9018448" y="191328"/>
            <a:ext cx="3439205" cy="4336927"/>
          </a:xfrm>
          <a:prstGeom prst="rect">
            <a:avLst/>
          </a:prstGeom>
        </p:spPr>
      </p:pic>
      <p:sp>
        <p:nvSpPr>
          <p:cNvPr id="228" name="In what way do we want to work together?"/>
          <p:cNvSpPr txBox="1">
            <a:spLocks noGrp="1"/>
          </p:cNvSpPr>
          <p:nvPr>
            <p:ph type="title"/>
          </p:nvPr>
        </p:nvSpPr>
        <p:spPr>
          <a:xfrm>
            <a:off x="1257300" y="-393700"/>
            <a:ext cx="6324600" cy="3187700"/>
          </a:xfrm>
          <a:prstGeom prst="rect">
            <a:avLst/>
          </a:prstGeom>
        </p:spPr>
        <p:txBody>
          <a:bodyPr/>
          <a:lstStyle>
            <a:lvl1pPr defTabSz="560831">
              <a:defRPr sz="6144">
                <a:effectLst>
                  <a:outerShdw blurRad="24384" dist="48768" dir="13500000" rotWithShape="0">
                    <a:srgbClr val="424242">
                      <a:alpha val="50000"/>
                    </a:srgbClr>
                  </a:outerShdw>
                </a:effectLst>
              </a:defRPr>
            </a:lvl1pPr>
          </a:lstStyle>
          <a:p>
            <a:r>
              <a:t>In what way do we want to work together?</a:t>
            </a:r>
          </a:p>
        </p:txBody>
      </p:sp>
      <p:sp>
        <p:nvSpPr>
          <p:cNvPr id="229" name="For example:…"/>
          <p:cNvSpPr txBox="1">
            <a:spLocks noGrp="1"/>
          </p:cNvSpPr>
          <p:nvPr>
            <p:ph type="body" sz="half" idx="1"/>
          </p:nvPr>
        </p:nvSpPr>
        <p:spPr>
          <a:xfrm>
            <a:off x="344913" y="3327049"/>
            <a:ext cx="8156165" cy="6283492"/>
          </a:xfrm>
          <a:prstGeom prst="rect">
            <a:avLst/>
          </a:prstGeom>
          <a:blipFill>
            <a:blip r:embed="rId4"/>
          </a:blipFill>
        </p:spPr>
        <p:txBody>
          <a:bodyPr/>
          <a:lstStyle/>
          <a:p>
            <a:pPr algn="l" defTabSz="368045">
              <a:defRPr sz="2520">
                <a:solidFill>
                  <a:srgbClr val="FFFFFF"/>
                </a:solidFill>
                <a:effectLst>
                  <a:outerShdw blurRad="24003" dist="8001" dir="5400000" rotWithShape="0">
                    <a:srgbClr val="000000">
                      <a:alpha val="50000"/>
                    </a:srgbClr>
                  </a:outerShdw>
                </a:effectLst>
                <a:latin typeface="Baskerville"/>
                <a:ea typeface="Baskerville"/>
                <a:cs typeface="Baskerville"/>
                <a:sym typeface="Baskerville"/>
              </a:defRPr>
            </a:pPr>
            <a:r>
              <a:rPr sz="3200" dirty="0"/>
              <a:t>For example:</a:t>
            </a:r>
          </a:p>
          <a:p>
            <a:pPr algn="l" defTabSz="368045">
              <a:defRPr sz="2520">
                <a:solidFill>
                  <a:srgbClr val="FFFFFF"/>
                </a:solidFill>
                <a:effectLst>
                  <a:outerShdw blurRad="24003" dist="8001" dir="5400000" rotWithShape="0">
                    <a:srgbClr val="000000">
                      <a:alpha val="50000"/>
                    </a:srgbClr>
                  </a:outerShdw>
                </a:effectLst>
                <a:latin typeface="Baskerville"/>
                <a:ea typeface="Baskerville"/>
                <a:cs typeface="Baskerville"/>
                <a:sym typeface="Baskerville"/>
              </a:defRPr>
            </a:pPr>
            <a:endParaRPr sz="3200" dirty="0"/>
          </a:p>
          <a:p>
            <a:pPr algn="l" defTabSz="368045">
              <a:defRPr sz="2520" b="1">
                <a:solidFill>
                  <a:srgbClr val="FFFFFF"/>
                </a:solidFill>
                <a:effectLst>
                  <a:outerShdw blurRad="24003" dist="8001" dir="5400000" rotWithShape="0">
                    <a:srgbClr val="000000">
                      <a:alpha val="50000"/>
                    </a:srgbClr>
                  </a:outerShdw>
                </a:effectLst>
                <a:latin typeface="Baskerville"/>
                <a:ea typeface="Baskerville"/>
                <a:cs typeface="Baskerville"/>
                <a:sym typeface="Baskerville"/>
              </a:defRPr>
            </a:pPr>
            <a:r>
              <a:rPr sz="3200" dirty="0"/>
              <a:t>1. Be prepared</a:t>
            </a:r>
          </a:p>
          <a:p>
            <a:pPr algn="l" defTabSz="368045">
              <a:defRPr sz="2520" b="1">
                <a:solidFill>
                  <a:srgbClr val="FFFFFF"/>
                </a:solidFill>
                <a:effectLst>
                  <a:outerShdw blurRad="24003" dist="8001" dir="5400000" rotWithShape="0">
                    <a:srgbClr val="000000">
                      <a:alpha val="50000"/>
                    </a:srgbClr>
                  </a:outerShdw>
                </a:effectLst>
                <a:latin typeface="Baskerville"/>
                <a:ea typeface="Baskerville"/>
                <a:cs typeface="Baskerville"/>
                <a:sym typeface="Baskerville"/>
              </a:defRPr>
            </a:pPr>
            <a:r>
              <a:rPr sz="3200" dirty="0"/>
              <a:t>2. Everyone Participates</a:t>
            </a:r>
          </a:p>
          <a:p>
            <a:pPr algn="l" defTabSz="368045">
              <a:defRPr sz="2520" b="1">
                <a:solidFill>
                  <a:srgbClr val="FFFFFF"/>
                </a:solidFill>
                <a:effectLst>
                  <a:outerShdw blurRad="24003" dist="8001" dir="5400000" rotWithShape="0">
                    <a:srgbClr val="000000">
                      <a:alpha val="50000"/>
                    </a:srgbClr>
                  </a:outerShdw>
                </a:effectLst>
                <a:latin typeface="Baskerville"/>
                <a:ea typeface="Baskerville"/>
                <a:cs typeface="Baskerville"/>
                <a:sym typeface="Baskerville"/>
              </a:defRPr>
            </a:pPr>
            <a:r>
              <a:rPr sz="3200" dirty="0"/>
              <a:t>3.</a:t>
            </a:r>
          </a:p>
          <a:p>
            <a:pPr algn="l" defTabSz="368045">
              <a:defRPr sz="2520" b="1">
                <a:solidFill>
                  <a:srgbClr val="FFFFFF"/>
                </a:solidFill>
                <a:effectLst>
                  <a:outerShdw blurRad="24003" dist="8001" dir="5400000" rotWithShape="0">
                    <a:srgbClr val="000000">
                      <a:alpha val="50000"/>
                    </a:srgbClr>
                  </a:outerShdw>
                </a:effectLst>
                <a:latin typeface="Baskerville"/>
                <a:ea typeface="Baskerville"/>
                <a:cs typeface="Baskerville"/>
                <a:sym typeface="Baskerville"/>
              </a:defRPr>
            </a:pPr>
            <a:r>
              <a:rPr sz="3200" dirty="0"/>
              <a:t>4.</a:t>
            </a:r>
          </a:p>
          <a:p>
            <a:pPr algn="l" defTabSz="368045">
              <a:defRPr sz="2520" b="1">
                <a:solidFill>
                  <a:srgbClr val="FFFFFF"/>
                </a:solidFill>
                <a:effectLst>
                  <a:outerShdw blurRad="24003" dist="8001" dir="5400000" rotWithShape="0">
                    <a:srgbClr val="000000">
                      <a:alpha val="50000"/>
                    </a:srgbClr>
                  </a:outerShdw>
                </a:effectLst>
                <a:latin typeface="Baskerville"/>
                <a:ea typeface="Baskerville"/>
                <a:cs typeface="Baskerville"/>
                <a:sym typeface="Baskerville"/>
              </a:defRPr>
            </a:pPr>
            <a:r>
              <a:rPr sz="3200" dirty="0"/>
              <a:t>5.</a:t>
            </a:r>
          </a:p>
          <a:p>
            <a:pPr algn="l" defTabSz="368045">
              <a:defRPr sz="2520" b="1">
                <a:solidFill>
                  <a:srgbClr val="FFFFFF"/>
                </a:solidFill>
                <a:effectLst>
                  <a:outerShdw blurRad="24003" dist="8001" dir="5400000" rotWithShape="0">
                    <a:srgbClr val="000000">
                      <a:alpha val="50000"/>
                    </a:srgbClr>
                  </a:outerShdw>
                </a:effectLst>
                <a:latin typeface="Baskerville"/>
                <a:ea typeface="Baskerville"/>
                <a:cs typeface="Baskerville"/>
                <a:sym typeface="Baskerville"/>
              </a:defRPr>
            </a:pPr>
            <a:r>
              <a:rPr sz="3200" dirty="0"/>
              <a:t>6.</a:t>
            </a:r>
          </a:p>
          <a:p>
            <a:pPr defTabSz="368045">
              <a:defRPr sz="2520">
                <a:solidFill>
                  <a:srgbClr val="FFFFFF"/>
                </a:solidFill>
                <a:effectLst>
                  <a:outerShdw blurRad="24003" dist="8001" dir="5400000" rotWithShape="0">
                    <a:srgbClr val="000000">
                      <a:alpha val="50000"/>
                    </a:srgbClr>
                  </a:outerShdw>
                </a:effectLst>
                <a:latin typeface="Baskerville"/>
                <a:ea typeface="Baskerville"/>
                <a:cs typeface="Baskerville"/>
                <a:sym typeface="Baskerville"/>
              </a:defRPr>
            </a:pPr>
            <a:endParaRPr dirty="0"/>
          </a:p>
        </p:txBody>
      </p:sp>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ollaborative Practice"/>
          <p:cNvSpPr txBox="1">
            <a:spLocks noGrp="1"/>
          </p:cNvSpPr>
          <p:nvPr>
            <p:ph type="title"/>
          </p:nvPr>
        </p:nvSpPr>
        <p:spPr>
          <a:xfrm>
            <a:off x="1016000" y="330200"/>
            <a:ext cx="10972800" cy="980679"/>
          </a:xfrm>
          <a:prstGeom prst="rect">
            <a:avLst/>
          </a:prstGeom>
          <a:solidFill>
            <a:schemeClr val="accent2">
              <a:satOff val="7626"/>
              <a:lumOff val="13767"/>
            </a:schemeClr>
          </a:solidFill>
        </p:spPr>
        <p:txBody>
          <a:bodyPr/>
          <a:lstStyle>
            <a:lvl1pPr>
              <a:defRPr sz="4000" b="1">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lvl1pPr>
          </a:lstStyle>
          <a:p>
            <a:r>
              <a:t>Collaborative Practice</a:t>
            </a:r>
          </a:p>
        </p:txBody>
      </p:sp>
      <p:pic>
        <p:nvPicPr>
          <p:cNvPr id="234" name="pasted-image.tiff" descr="pasted-image.tiff"/>
          <p:cNvPicPr>
            <a:picLocks noChangeAspect="1"/>
          </p:cNvPicPr>
          <p:nvPr/>
        </p:nvPicPr>
        <p:blipFill>
          <a:blip r:embed="rId3">
            <a:extLst/>
          </a:blip>
          <a:stretch>
            <a:fillRect/>
          </a:stretch>
        </p:blipFill>
        <p:spPr>
          <a:xfrm>
            <a:off x="3104220" y="1408722"/>
            <a:ext cx="6067339" cy="1617109"/>
          </a:xfrm>
          <a:prstGeom prst="rect">
            <a:avLst/>
          </a:prstGeom>
          <a:ln w="12700">
            <a:miter lim="400000"/>
          </a:ln>
        </p:spPr>
      </p:pic>
      <p:sp>
        <p:nvSpPr>
          <p:cNvPr id="235" name="Clarifying:  Do you mind explaining what you meant when you said________?…"/>
          <p:cNvSpPr txBox="1"/>
          <p:nvPr/>
        </p:nvSpPr>
        <p:spPr>
          <a:xfrm>
            <a:off x="381266" y="3013055"/>
            <a:ext cx="12396206" cy="61042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a:spcBef>
                <a:spcPts val="3000"/>
              </a:spcBef>
              <a:defRPr sz="3000" b="1"/>
            </a:pPr>
            <a:r>
              <a:rPr lang="en-US" dirty="0" smtClean="0"/>
              <a:t>Opinion:  In my opinion</a:t>
            </a:r>
            <a:r>
              <a:rPr lang="mr-IN" dirty="0" smtClean="0"/>
              <a:t>…</a:t>
            </a:r>
            <a:endParaRPr lang="en-US" dirty="0"/>
          </a:p>
          <a:p>
            <a:pPr algn="l">
              <a:spcBef>
                <a:spcPts val="3000"/>
              </a:spcBef>
              <a:defRPr sz="3000" b="1"/>
            </a:pPr>
            <a:r>
              <a:rPr dirty="0" smtClean="0"/>
              <a:t>Clarifying</a:t>
            </a:r>
            <a:r>
              <a:rPr dirty="0"/>
              <a:t>:  </a:t>
            </a:r>
            <a:r>
              <a:rPr b="0" dirty="0"/>
              <a:t>Do you mind explaining what you meant when you said________?</a:t>
            </a:r>
          </a:p>
          <a:p>
            <a:pPr algn="l">
              <a:spcBef>
                <a:spcPts val="3000"/>
              </a:spcBef>
              <a:defRPr sz="3000"/>
            </a:pPr>
            <a:r>
              <a:rPr b="1" dirty="0"/>
              <a:t>Paraphrasing:</a:t>
            </a:r>
            <a:r>
              <a:rPr dirty="0"/>
              <a:t>  I understood that you said _______.</a:t>
            </a:r>
          </a:p>
          <a:p>
            <a:pPr algn="l">
              <a:spcBef>
                <a:spcPts val="3000"/>
              </a:spcBef>
              <a:defRPr sz="3000"/>
            </a:pPr>
            <a:r>
              <a:rPr b="1" dirty="0"/>
              <a:t>Agreeing:</a:t>
            </a:r>
            <a:r>
              <a:rPr dirty="0"/>
              <a:t> I agree with _____because…</a:t>
            </a:r>
          </a:p>
          <a:p>
            <a:pPr algn="l">
              <a:spcBef>
                <a:spcPts val="3000"/>
              </a:spcBef>
              <a:defRPr sz="3000" b="1"/>
            </a:pPr>
            <a:r>
              <a:rPr dirty="0"/>
              <a:t>Disagreeing:</a:t>
            </a:r>
            <a:r>
              <a:rPr b="0" dirty="0"/>
              <a:t>  I see it differently than ___because…</a:t>
            </a:r>
          </a:p>
          <a:p>
            <a:pPr algn="l">
              <a:spcBef>
                <a:spcPts val="3000"/>
              </a:spcBef>
              <a:defRPr sz="3000" b="1"/>
            </a:pPr>
            <a:r>
              <a:rPr dirty="0"/>
              <a:t>Building On: </a:t>
            </a:r>
            <a:r>
              <a:rPr b="0" dirty="0"/>
              <a:t> Adding to what ___said…</a:t>
            </a:r>
          </a:p>
          <a:p>
            <a:pPr algn="l">
              <a:spcBef>
                <a:spcPts val="3000"/>
              </a:spcBef>
              <a:defRPr sz="3000" b="1"/>
            </a:pPr>
            <a:r>
              <a:rPr dirty="0"/>
              <a:t>Summarizing:</a:t>
            </a:r>
            <a:r>
              <a:rPr b="0" dirty="0"/>
              <a:t>  Overall, what I’m trying to say is…</a:t>
            </a:r>
          </a:p>
        </p:txBody>
      </p:sp>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asted-image.tiff" descr="pasted-image.tiff"/>
          <p:cNvPicPr>
            <a:picLocks noChangeAspect="1"/>
          </p:cNvPicPr>
          <p:nvPr/>
        </p:nvPicPr>
        <p:blipFill>
          <a:blip r:embed="rId3">
            <a:extLst/>
          </a:blip>
          <a:stretch>
            <a:fillRect/>
          </a:stretch>
        </p:blipFill>
        <p:spPr>
          <a:xfrm>
            <a:off x="-1272779" y="12576274"/>
            <a:ext cx="7683501" cy="5867401"/>
          </a:xfrm>
          <a:prstGeom prst="rect">
            <a:avLst/>
          </a:prstGeom>
          <a:ln w="12700">
            <a:miter lim="400000"/>
          </a:ln>
        </p:spPr>
      </p:pic>
      <p:pic>
        <p:nvPicPr>
          <p:cNvPr id="243" name="pasted-image.tiff" descr="pasted-image.tiff"/>
          <p:cNvPicPr>
            <a:picLocks noChangeAspect="1"/>
          </p:cNvPicPr>
          <p:nvPr/>
        </p:nvPicPr>
        <p:blipFill>
          <a:blip r:embed="rId4">
            <a:extLst/>
          </a:blip>
          <a:stretch>
            <a:fillRect/>
          </a:stretch>
        </p:blipFill>
        <p:spPr>
          <a:xfrm>
            <a:off x="2070999" y="1094218"/>
            <a:ext cx="9045968" cy="4161102"/>
          </a:xfrm>
          <a:prstGeom prst="rect">
            <a:avLst/>
          </a:prstGeom>
          <a:ln w="12700">
            <a:miter lim="400000"/>
          </a:ln>
        </p:spPr>
      </p:pic>
      <p:sp>
        <p:nvSpPr>
          <p:cNvPr id="244" name="Practice Having a Collaborative Discussion"/>
          <p:cNvSpPr txBox="1"/>
          <p:nvPr/>
        </p:nvSpPr>
        <p:spPr>
          <a:xfrm>
            <a:off x="1341821" y="266700"/>
            <a:ext cx="10103025" cy="68580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FFFFFF"/>
                </a:solidFill>
                <a:effectLst>
                  <a:outerShdw blurRad="38100" dist="12700" dir="5400000" rotWithShape="0">
                    <a:srgbClr val="000000">
                      <a:alpha val="50000"/>
                    </a:srgbClr>
                  </a:outerShdw>
                </a:effectLst>
              </a:defRPr>
            </a:lvl1pPr>
          </a:lstStyle>
          <a:p>
            <a:r>
              <a:t>Practice Having a Collaborative Discussion </a:t>
            </a:r>
          </a:p>
        </p:txBody>
      </p:sp>
      <p:sp>
        <p:nvSpPr>
          <p:cNvPr id="2" name="TextBox 1"/>
          <p:cNvSpPr txBox="1"/>
          <p:nvPr/>
        </p:nvSpPr>
        <p:spPr>
          <a:xfrm>
            <a:off x="727592" y="5659068"/>
            <a:ext cx="11027308" cy="333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200" b="0" i="0" u="none" strike="noStrike" cap="none" spc="0" normalizeH="0" baseline="0" dirty="0" smtClean="0">
                <a:ln>
                  <a:noFill/>
                </a:ln>
                <a:solidFill>
                  <a:srgbClr val="6F6A5A"/>
                </a:solidFill>
                <a:effectLst/>
                <a:uFillTx/>
                <a:latin typeface="Baskerville"/>
                <a:ea typeface="Baskerville"/>
                <a:cs typeface="Baskerville"/>
                <a:sym typeface="Baskerville"/>
              </a:rPr>
              <a:t>What is this California</a:t>
            </a:r>
            <a:r>
              <a:rPr kumimoji="0" lang="en-US" sz="4200" b="0" i="0" u="none" strike="noStrike" cap="none" spc="0" normalizeH="0" dirty="0" smtClean="0">
                <a:ln>
                  <a:noFill/>
                </a:ln>
                <a:solidFill>
                  <a:srgbClr val="6F6A5A"/>
                </a:solidFill>
                <a:effectLst/>
                <a:uFillTx/>
                <a:latin typeface="Baskerville"/>
                <a:ea typeface="Baskerville"/>
                <a:cs typeface="Baskerville"/>
                <a:sym typeface="Baskerville"/>
              </a:rPr>
              <a:t> creature called?</a:t>
            </a:r>
          </a:p>
          <a:p>
            <a:pPr marL="0" marR="0" indent="0" algn="ctr" defTabSz="584200" rtl="0" fontAlgn="auto" latinLnBrk="0" hangingPunct="0">
              <a:lnSpc>
                <a:spcPct val="100000"/>
              </a:lnSpc>
              <a:spcBef>
                <a:spcPts val="0"/>
              </a:spcBef>
              <a:spcAft>
                <a:spcPts val="0"/>
              </a:spcAft>
              <a:buClrTx/>
              <a:buSzTx/>
              <a:buFontTx/>
              <a:buNone/>
              <a:tabLst/>
            </a:pPr>
            <a:r>
              <a:rPr lang="en-US" baseline="0" dirty="0" smtClean="0"/>
              <a:t>What type of animal is this?</a:t>
            </a:r>
          </a:p>
          <a:p>
            <a:pPr marL="0" marR="0" indent="0" algn="ctr" defTabSz="584200" rtl="0" fontAlgn="auto" latinLnBrk="0" hangingPunct="0">
              <a:lnSpc>
                <a:spcPct val="100000"/>
              </a:lnSpc>
              <a:spcBef>
                <a:spcPts val="0"/>
              </a:spcBef>
              <a:spcAft>
                <a:spcPts val="0"/>
              </a:spcAft>
              <a:buClrTx/>
              <a:buSzTx/>
              <a:buFontTx/>
              <a:buNone/>
              <a:tabLst/>
            </a:pPr>
            <a:r>
              <a:rPr kumimoji="0" lang="en-US" sz="4200" b="0" i="0" u="none" strike="noStrike" cap="none" spc="0" normalizeH="0" dirty="0" smtClean="0">
                <a:ln>
                  <a:noFill/>
                </a:ln>
                <a:solidFill>
                  <a:srgbClr val="6F6A5A"/>
                </a:solidFill>
                <a:effectLst/>
                <a:uFillTx/>
                <a:latin typeface="Baskerville"/>
                <a:ea typeface="Baskerville"/>
                <a:cs typeface="Baskerville"/>
                <a:sym typeface="Baskerville"/>
              </a:rPr>
              <a:t>Is it dangerous?</a:t>
            </a:r>
          </a:p>
          <a:p>
            <a:pPr marL="0" marR="0" indent="0" algn="ctr" defTabSz="584200" rtl="0" fontAlgn="auto" latinLnBrk="0" hangingPunct="0">
              <a:lnSpc>
                <a:spcPct val="100000"/>
              </a:lnSpc>
              <a:spcBef>
                <a:spcPts val="0"/>
              </a:spcBef>
              <a:spcAft>
                <a:spcPts val="0"/>
              </a:spcAft>
              <a:buClrTx/>
              <a:buSzTx/>
              <a:buFontTx/>
              <a:buNone/>
              <a:tabLst/>
            </a:pPr>
            <a:r>
              <a:rPr lang="en-US" dirty="0" smtClean="0"/>
              <a:t>Is it a sea or land creature?</a:t>
            </a:r>
          </a:p>
          <a:p>
            <a:pPr marL="0" marR="0" indent="0" algn="ctr" defTabSz="584200" rtl="0" fontAlgn="auto" latinLnBrk="0" hangingPunct="0">
              <a:lnSpc>
                <a:spcPct val="100000"/>
              </a:lnSpc>
              <a:spcBef>
                <a:spcPts val="0"/>
              </a:spcBef>
              <a:spcAft>
                <a:spcPts val="0"/>
              </a:spcAft>
              <a:buClrTx/>
              <a:buSzTx/>
              <a:buFontTx/>
              <a:buNone/>
              <a:tabLst/>
            </a:pPr>
            <a:r>
              <a:rPr kumimoji="0" lang="en-US" sz="4200" b="0" i="0" u="none" strike="noStrike" cap="none" spc="0" normalizeH="0" baseline="0" dirty="0" smtClean="0">
                <a:ln>
                  <a:noFill/>
                </a:ln>
                <a:solidFill>
                  <a:srgbClr val="6F6A5A"/>
                </a:solidFill>
                <a:effectLst/>
                <a:uFillTx/>
                <a:latin typeface="Baskerville"/>
                <a:ea typeface="Baskerville"/>
                <a:cs typeface="Baskerville"/>
                <a:sym typeface="Baskerville"/>
              </a:rPr>
              <a:t>Would</a:t>
            </a:r>
            <a:r>
              <a:rPr kumimoji="0" lang="en-US" sz="4200" b="0" i="0" u="none" strike="noStrike" cap="none" spc="0" normalizeH="0" dirty="0" smtClean="0">
                <a:ln>
                  <a:noFill/>
                </a:ln>
                <a:solidFill>
                  <a:srgbClr val="6F6A5A"/>
                </a:solidFill>
                <a:effectLst/>
                <a:uFillTx/>
                <a:latin typeface="Baskerville"/>
                <a:ea typeface="Baskerville"/>
                <a:cs typeface="Baskerville"/>
                <a:sym typeface="Baskerville"/>
              </a:rPr>
              <a:t> you want it for your pet?  Why or why not?</a:t>
            </a:r>
            <a:endParaRPr kumimoji="0" lang="en-US" sz="4200" b="0" i="0" u="none" strike="noStrike" cap="none" spc="0" normalizeH="0" baseline="0" dirty="0">
              <a:ln>
                <a:noFill/>
              </a:ln>
              <a:solidFill>
                <a:srgbClr val="6F6A5A"/>
              </a:solidFill>
              <a:effectLst/>
              <a:uFillTx/>
              <a:latin typeface="Baskerville"/>
              <a:ea typeface="Baskerville"/>
              <a:cs typeface="Baskerville"/>
              <a:sym typeface="Baskerville"/>
            </a:endParaRP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hallenges"/>
          <p:cNvSpPr txBox="1">
            <a:spLocks noGrp="1"/>
          </p:cNvSpPr>
          <p:nvPr>
            <p:ph type="title"/>
          </p:nvPr>
        </p:nvSpPr>
        <p:spPr>
          <a:prstGeom prst="rect">
            <a:avLst/>
          </a:prstGeom>
        </p:spPr>
        <p:txBody>
          <a:bodyPr/>
          <a:lstStyle>
            <a:lvl1pPr algn="l"/>
          </a:lstStyle>
          <a:p>
            <a:r>
              <a:t>Challenges</a:t>
            </a:r>
          </a:p>
        </p:txBody>
      </p:sp>
      <p:sp>
        <p:nvSpPr>
          <p:cNvPr id="249" name="In your roles, use sentence starters and discuss the following:…"/>
          <p:cNvSpPr txBox="1">
            <a:spLocks noGrp="1"/>
          </p:cNvSpPr>
          <p:nvPr>
            <p:ph type="body" sz="half" idx="1"/>
          </p:nvPr>
        </p:nvSpPr>
        <p:spPr>
          <a:xfrm>
            <a:off x="1192907" y="1816100"/>
            <a:ext cx="7571532" cy="5715000"/>
          </a:xfrm>
          <a:prstGeom prst="rect">
            <a:avLst/>
          </a:prstGeom>
        </p:spPr>
        <p:txBody>
          <a:bodyPr/>
          <a:lstStyle/>
          <a:p>
            <a:pPr marL="0" indent="0">
              <a:buSzTx/>
              <a:buNone/>
            </a:pPr>
            <a:r>
              <a:rPr dirty="0"/>
              <a:t>In your </a:t>
            </a:r>
            <a:r>
              <a:rPr b="1" dirty="0"/>
              <a:t>roles, </a:t>
            </a:r>
            <a:r>
              <a:rPr dirty="0"/>
              <a:t>use </a:t>
            </a:r>
            <a:r>
              <a:rPr b="1" dirty="0"/>
              <a:t>sentence starters</a:t>
            </a:r>
            <a:r>
              <a:rPr dirty="0"/>
              <a:t> and discuss the following:</a:t>
            </a:r>
          </a:p>
          <a:p>
            <a:pPr marL="0" indent="0">
              <a:buSzTx/>
              <a:buNone/>
            </a:pPr>
            <a:r>
              <a:rPr dirty="0"/>
              <a:t>1.  What was the overall theme of your article</a:t>
            </a:r>
            <a:r>
              <a:rPr dirty="0" smtClean="0"/>
              <a:t>?</a:t>
            </a:r>
            <a:r>
              <a:rPr lang="en-US" dirty="0" smtClean="0"/>
              <a:t>  Begin with, “In my </a:t>
            </a:r>
            <a:r>
              <a:rPr lang="en-US" smtClean="0"/>
              <a:t>opinion</a:t>
            </a:r>
            <a:r>
              <a:rPr lang="mr-IN" smtClean="0"/>
              <a:t>…</a:t>
            </a:r>
            <a:r>
              <a:rPr lang="en-US" smtClean="0"/>
              <a:t>"</a:t>
            </a:r>
            <a:endParaRPr dirty="0"/>
          </a:p>
          <a:p>
            <a:pPr marL="0" indent="0">
              <a:buSzTx/>
              <a:buNone/>
            </a:pPr>
            <a:r>
              <a:rPr dirty="0"/>
              <a:t>2.  Share answers to the other questions presented.</a:t>
            </a:r>
          </a:p>
        </p:txBody>
      </p:sp>
      <p:pic>
        <p:nvPicPr>
          <p:cNvPr id="250" name="pasted-image.tiff" descr="pasted-image.tiff"/>
          <p:cNvPicPr>
            <a:picLocks noChangeAspect="1"/>
          </p:cNvPicPr>
          <p:nvPr/>
        </p:nvPicPr>
        <p:blipFill>
          <a:blip r:embed="rId3">
            <a:extLst/>
          </a:blip>
          <a:stretch>
            <a:fillRect/>
          </a:stretch>
        </p:blipFill>
        <p:spPr>
          <a:xfrm>
            <a:off x="8914031" y="305712"/>
            <a:ext cx="3671599" cy="3655280"/>
          </a:xfrm>
          <a:prstGeom prst="rect">
            <a:avLst/>
          </a:prstGeom>
          <a:ln w="12700">
            <a:miter lim="400000"/>
          </a:ln>
        </p:spPr>
      </p:pic>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Group Challenge"/>
          <p:cNvSpPr txBox="1">
            <a:spLocks noGrp="1"/>
          </p:cNvSpPr>
          <p:nvPr>
            <p:ph type="title"/>
          </p:nvPr>
        </p:nvSpPr>
        <p:spPr>
          <a:xfrm>
            <a:off x="-1041400" y="-127000"/>
            <a:ext cx="12516843" cy="1854200"/>
          </a:xfrm>
          <a:prstGeom prst="rect">
            <a:avLst/>
          </a:prstGeom>
        </p:spPr>
        <p:txBody>
          <a:bodyPr/>
          <a:lstStyle>
            <a:lvl1pPr>
              <a:defRPr sz="4800" b="1">
                <a:solidFill>
                  <a:schemeClr val="accent5">
                    <a:hueOff val="33620"/>
                    <a:satOff val="5733"/>
                    <a:lumOff val="-9999"/>
                  </a:schemeClr>
                </a:solidFill>
              </a:defRPr>
            </a:lvl1pPr>
          </a:lstStyle>
          <a:p>
            <a:r>
              <a:t>Group Challenge</a:t>
            </a:r>
          </a:p>
        </p:txBody>
      </p:sp>
      <p:sp>
        <p:nvSpPr>
          <p:cNvPr id="255" name="Create a Drama……"/>
          <p:cNvSpPr txBox="1">
            <a:spLocks noGrp="1"/>
          </p:cNvSpPr>
          <p:nvPr>
            <p:ph type="body" idx="1"/>
          </p:nvPr>
        </p:nvSpPr>
        <p:spPr>
          <a:xfrm>
            <a:off x="448071" y="1190724"/>
            <a:ext cx="7324578" cy="7372152"/>
          </a:xfrm>
          <a:prstGeom prst="rect">
            <a:avLst/>
          </a:prstGeom>
        </p:spPr>
        <p:txBody>
          <a:bodyPr>
            <a:normAutofit lnSpcReduction="10000"/>
          </a:bodyPr>
          <a:lstStyle/>
          <a:p>
            <a:pPr marL="0" indent="0" defTabSz="572516">
              <a:spcBef>
                <a:spcPts val="3700"/>
              </a:spcBef>
              <a:buClrTx/>
              <a:buSzTx/>
              <a:buNone/>
              <a:defRPr sz="3332" b="1">
                <a:solidFill>
                  <a:schemeClr val="accent5">
                    <a:hueOff val="74999"/>
                    <a:satOff val="18651"/>
                    <a:lumOff val="-19807"/>
                  </a:schemeClr>
                </a:solidFill>
              </a:defRPr>
            </a:pPr>
            <a:r>
              <a:rPr dirty="0"/>
              <a:t>Create a Drama…</a:t>
            </a:r>
          </a:p>
          <a:p>
            <a:pPr marL="0" indent="0" defTabSz="572516">
              <a:spcBef>
                <a:spcPts val="3700"/>
              </a:spcBef>
              <a:buClrTx/>
              <a:buSzTx/>
              <a:buNone/>
              <a:defRPr sz="3332"/>
            </a:pPr>
            <a:r>
              <a:rPr b="1" dirty="0"/>
              <a:t>Beginning: </a:t>
            </a:r>
            <a:r>
              <a:rPr b="1" dirty="0">
                <a:solidFill>
                  <a:schemeClr val="accent5">
                    <a:hueOff val="74999"/>
                    <a:satOff val="18651"/>
                    <a:lumOff val="-19807"/>
                  </a:schemeClr>
                </a:solidFill>
              </a:rPr>
              <a:t>Setting</a:t>
            </a:r>
            <a:r>
              <a:rPr b="1" dirty="0"/>
              <a:t>,</a:t>
            </a:r>
            <a:r>
              <a:rPr dirty="0"/>
              <a:t> </a:t>
            </a:r>
          </a:p>
          <a:p>
            <a:pPr marL="0" indent="0" defTabSz="572516">
              <a:spcBef>
                <a:spcPts val="3700"/>
              </a:spcBef>
              <a:buClrTx/>
              <a:buSzTx/>
              <a:buNone/>
              <a:defRPr sz="3332"/>
            </a:pPr>
            <a:r>
              <a:rPr b="1" dirty="0"/>
              <a:t>Middle: </a:t>
            </a:r>
            <a:r>
              <a:rPr b="1" dirty="0">
                <a:solidFill>
                  <a:schemeClr val="accent5">
                    <a:hueOff val="74999"/>
                    <a:satOff val="18651"/>
                    <a:lumOff val="-19807"/>
                  </a:schemeClr>
                </a:solidFill>
              </a:rPr>
              <a:t>Rising Problem</a:t>
            </a:r>
            <a:r>
              <a:rPr b="1" dirty="0"/>
              <a:t>,</a:t>
            </a:r>
          </a:p>
          <a:p>
            <a:pPr marL="0" indent="0" defTabSz="572516">
              <a:spcBef>
                <a:spcPts val="3700"/>
              </a:spcBef>
              <a:buClrTx/>
              <a:buSzTx/>
              <a:buNone/>
              <a:defRPr sz="3332"/>
            </a:pPr>
            <a:r>
              <a:rPr b="1" dirty="0"/>
              <a:t>End: </a:t>
            </a:r>
            <a:r>
              <a:rPr b="1" dirty="0">
                <a:solidFill>
                  <a:schemeClr val="accent5">
                    <a:hueOff val="74999"/>
                    <a:satOff val="18651"/>
                    <a:lumOff val="-19807"/>
                  </a:schemeClr>
                </a:solidFill>
              </a:rPr>
              <a:t>Story is Completed</a:t>
            </a:r>
            <a:r>
              <a:rPr b="1" dirty="0"/>
              <a:t>.  </a:t>
            </a:r>
          </a:p>
          <a:p>
            <a:pPr marL="0" indent="0" defTabSz="572516">
              <a:spcBef>
                <a:spcPts val="3700"/>
              </a:spcBef>
              <a:buClrTx/>
              <a:buSzTx/>
              <a:buNone/>
              <a:defRPr sz="3332"/>
            </a:pPr>
            <a:r>
              <a:rPr dirty="0"/>
              <a:t>Each group member becomes an “actor” and plays the part of either the beginning, middle, or end.</a:t>
            </a:r>
          </a:p>
          <a:p>
            <a:pPr marL="0" indent="0" defTabSz="572516">
              <a:spcBef>
                <a:spcPts val="3700"/>
              </a:spcBef>
              <a:buClrTx/>
              <a:buSzTx/>
              <a:buNone/>
              <a:defRPr sz="3332"/>
            </a:pPr>
            <a:r>
              <a:rPr dirty="0"/>
              <a:t>No scripts, just know your part of the “story” and use dialogue as you play your part.</a:t>
            </a:r>
          </a:p>
        </p:txBody>
      </p:sp>
      <p:pic>
        <p:nvPicPr>
          <p:cNvPr id="256" name="pasted-image.jpeg" descr="pasted-image.jpeg"/>
          <p:cNvPicPr>
            <a:picLocks noChangeAspect="1"/>
          </p:cNvPicPr>
          <p:nvPr/>
        </p:nvPicPr>
        <p:blipFill>
          <a:blip r:embed="rId3">
            <a:extLst/>
          </a:blip>
          <a:stretch>
            <a:fillRect/>
          </a:stretch>
        </p:blipFill>
        <p:spPr>
          <a:xfrm>
            <a:off x="7920835" y="1071895"/>
            <a:ext cx="4427530" cy="3273998"/>
          </a:xfrm>
          <a:prstGeom prst="rect">
            <a:avLst/>
          </a:prstGeom>
          <a:ln w="12700">
            <a:miter lim="400000"/>
          </a:ln>
        </p:spPr>
      </p:pic>
      <p:pic>
        <p:nvPicPr>
          <p:cNvPr id="257" name="pasted-image.jpeg" descr="pasted-image.jpeg"/>
          <p:cNvPicPr>
            <a:picLocks noChangeAspect="1"/>
          </p:cNvPicPr>
          <p:nvPr/>
        </p:nvPicPr>
        <p:blipFill>
          <a:blip r:embed="rId4">
            <a:extLst/>
          </a:blip>
          <a:stretch>
            <a:fillRect/>
          </a:stretch>
        </p:blipFill>
        <p:spPr>
          <a:xfrm>
            <a:off x="8278093" y="5143772"/>
            <a:ext cx="3713014" cy="3713015"/>
          </a:xfrm>
          <a:prstGeom prst="rect">
            <a:avLst/>
          </a:prstGeom>
          <a:ln w="12700">
            <a:miter lim="400000"/>
          </a:ln>
        </p:spPr>
      </p:pic>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asted-image.tiff" descr="pasted-image.tiff"/>
          <p:cNvPicPr>
            <a:picLocks noGrp="1"/>
          </p:cNvPicPr>
          <p:nvPr>
            <p:ph type="pic" idx="13"/>
          </p:nvPr>
        </p:nvPicPr>
        <p:blipFill>
          <a:blip r:embed="rId3">
            <a:extLst/>
          </a:blip>
          <a:stretch>
            <a:fillRect/>
          </a:stretch>
        </p:blipFill>
        <p:spPr>
          <a:xfrm>
            <a:off x="2675729" y="199591"/>
            <a:ext cx="7678742" cy="5798526"/>
          </a:xfrm>
          <a:prstGeom prst="rect">
            <a:avLst/>
          </a:prstGeom>
        </p:spPr>
      </p:pic>
      <p:sp>
        <p:nvSpPr>
          <p:cNvPr id="262" name="Title"/>
          <p:cNvSpPr txBox="1">
            <a:spLocks noGrp="1"/>
          </p:cNvSpPr>
          <p:nvPr>
            <p:ph type="title"/>
          </p:nvPr>
        </p:nvSpPr>
        <p:spPr>
          <a:xfrm>
            <a:off x="1317935" y="6743700"/>
            <a:ext cx="10972801" cy="1524000"/>
          </a:xfrm>
          <a:prstGeom prst="rect">
            <a:avLst/>
          </a:prstGeom>
        </p:spPr>
        <p:txBody>
          <a:bodyPr/>
          <a:lstStyle/>
          <a:p>
            <a:pPr>
              <a:defRPr sz="4500"/>
            </a:pPr>
            <a:endParaRPr/>
          </a:p>
        </p:txBody>
      </p:sp>
      <p:sp>
        <p:nvSpPr>
          <p:cNvPr id="263" name="A link to understanding!"/>
          <p:cNvSpPr txBox="1">
            <a:spLocks noGrp="1"/>
          </p:cNvSpPr>
          <p:nvPr>
            <p:ph type="body" sz="quarter" idx="1"/>
          </p:nvPr>
        </p:nvSpPr>
        <p:spPr>
          <a:xfrm>
            <a:off x="800424" y="7542299"/>
            <a:ext cx="10972801" cy="1193801"/>
          </a:xfrm>
          <a:prstGeom prst="rect">
            <a:avLst/>
          </a:prstGeom>
        </p:spPr>
        <p:txBody>
          <a:bodyPr/>
          <a:lstStyle/>
          <a:p>
            <a:r>
              <a:t>A link to understanding!</a:t>
            </a:r>
          </a:p>
        </p:txBody>
      </p:sp>
      <p:sp>
        <p:nvSpPr>
          <p:cNvPr id="264" name="Making vocabulary connections"/>
          <p:cNvSpPr txBox="1"/>
          <p:nvPr/>
        </p:nvSpPr>
        <p:spPr>
          <a:xfrm>
            <a:off x="2094604" y="6702516"/>
            <a:ext cx="9419464" cy="674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solidFill>
                  <a:srgbClr val="FFFCF2"/>
                </a:solidFill>
                <a:effectLst>
                  <a:outerShdw blurRad="25400" dist="50800" dir="13500000" rotWithShape="0">
                    <a:srgbClr val="424242">
                      <a:alpha val="50000"/>
                    </a:srgbClr>
                  </a:outerShdw>
                </a:effectLst>
                <a:latin typeface="+mn-lt"/>
                <a:ea typeface="+mn-ea"/>
                <a:cs typeface="+mn-cs"/>
                <a:sym typeface="Copperplate"/>
              </a:defRPr>
            </a:lvl1pPr>
          </a:lstStyle>
          <a:p>
            <a:r>
              <a:t>Making vocabulary connections</a:t>
            </a:r>
          </a:p>
        </p:txBody>
      </p:sp>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d"/>
          <p:cNvSpPr>
            <a:spLocks noGrp="1"/>
          </p:cNvSpPr>
          <p:nvPr>
            <p:ph type="body" idx="1"/>
          </p:nvPr>
        </p:nvSpPr>
        <p:spPr>
          <a:xfrm>
            <a:off x="1016000" y="1778000"/>
            <a:ext cx="10972800" cy="7213600"/>
          </a:xfrm>
          <a:prstGeom prst="rect">
            <a:avLst/>
          </a:prstGeom>
          <a:solidFill>
            <a:schemeClr val="accent2">
              <a:satOff val="7626"/>
              <a:lumOff val="13767"/>
            </a:schemeClr>
          </a:solidFill>
        </p:spPr>
        <p:txBody>
          <a:bodyPr/>
          <a:lstStyle>
            <a:lvl1pPr marL="0" indent="0" algn="ctr">
              <a:spcBef>
                <a:spcPts val="0"/>
              </a:spcBef>
              <a:buClrTx/>
              <a:buSzTx/>
              <a:buNone/>
              <a:defRPr>
                <a:solidFill>
                  <a:srgbClr val="FFFFFF"/>
                </a:solidFill>
                <a:effectLst>
                  <a:outerShdw blurRad="38100" dist="12700" dir="5400000" rotWithShape="0">
                    <a:srgbClr val="000000">
                      <a:alpha val="50000"/>
                    </a:srgbClr>
                  </a:outerShdw>
                </a:effectLst>
              </a:defRPr>
            </a:lvl1pPr>
          </a:lstStyle>
          <a:p>
            <a:r>
              <a:t>d</a:t>
            </a:r>
          </a:p>
        </p:txBody>
      </p:sp>
      <p:grpSp>
        <p:nvGrpSpPr>
          <p:cNvPr id="271" name="pasted-image.tiff"/>
          <p:cNvGrpSpPr/>
          <p:nvPr/>
        </p:nvGrpSpPr>
        <p:grpSpPr>
          <a:xfrm>
            <a:off x="3131816" y="501888"/>
            <a:ext cx="6741168" cy="5478746"/>
            <a:chOff x="0" y="0"/>
            <a:chExt cx="6741166" cy="5478744"/>
          </a:xfrm>
        </p:grpSpPr>
        <p:pic>
          <p:nvPicPr>
            <p:cNvPr id="270" name="pasted-image.tiff" descr="pasted-image.tiff"/>
            <p:cNvPicPr>
              <a:picLocks noChangeAspect="1"/>
            </p:cNvPicPr>
            <p:nvPr/>
          </p:nvPicPr>
          <p:blipFill>
            <a:blip r:embed="rId3">
              <a:extLst/>
            </a:blip>
            <a:stretch>
              <a:fillRect/>
            </a:stretch>
          </p:blipFill>
          <p:spPr>
            <a:xfrm>
              <a:off x="127000" y="88900"/>
              <a:ext cx="6487167" cy="5148545"/>
            </a:xfrm>
            <a:prstGeom prst="rect">
              <a:avLst/>
            </a:prstGeom>
            <a:ln>
              <a:noFill/>
            </a:ln>
            <a:effectLst/>
          </p:spPr>
        </p:pic>
        <p:pic>
          <p:nvPicPr>
            <p:cNvPr id="269" name="pasted-image.tiff" descr="pasted-image.tiff"/>
            <p:cNvPicPr>
              <a:picLocks/>
            </p:cNvPicPr>
            <p:nvPr/>
          </p:nvPicPr>
          <p:blipFill>
            <a:blip r:embed="rId4">
              <a:extLst/>
            </a:blip>
            <a:stretch>
              <a:fillRect/>
            </a:stretch>
          </p:blipFill>
          <p:spPr>
            <a:xfrm>
              <a:off x="-1" y="0"/>
              <a:ext cx="6741168" cy="5478745"/>
            </a:xfrm>
            <a:prstGeom prst="rect">
              <a:avLst/>
            </a:prstGeom>
            <a:effectLst/>
          </p:spPr>
        </p:pic>
      </p:grpSp>
      <p:sp>
        <p:nvSpPr>
          <p:cNvPr id="272" name="Text"/>
          <p:cNvSpPr txBox="1"/>
          <p:nvPr/>
        </p:nvSpPr>
        <p:spPr>
          <a:xfrm>
            <a:off x="6093804" y="4648199"/>
            <a:ext cx="1071192" cy="711201"/>
          </a:xfrm>
          <a:prstGeom prst="rect">
            <a:avLst/>
          </a:prstGeom>
          <a:ln w="12700">
            <a:miter lim="400000"/>
          </a:ln>
        </p:spPr>
        <p:txBody>
          <a:bodyPr wrap="none" lIns="50800" tIns="50800" rIns="50800" bIns="50800" anchor="ctr">
            <a:spAutoFit/>
          </a:bodyPr>
          <a:lstStyle/>
          <a:p>
            <a:endParaRPr/>
          </a:p>
        </p:txBody>
      </p:sp>
      <p:sp>
        <p:nvSpPr>
          <p:cNvPr id="273" name="Text"/>
          <p:cNvSpPr txBox="1"/>
          <p:nvPr/>
        </p:nvSpPr>
        <p:spPr>
          <a:xfrm>
            <a:off x="5966804" y="4521199"/>
            <a:ext cx="1071192" cy="711201"/>
          </a:xfrm>
          <a:prstGeom prst="rect">
            <a:avLst/>
          </a:prstGeom>
          <a:ln w="12700">
            <a:miter lim="400000"/>
          </a:ln>
        </p:spPr>
        <p:txBody>
          <a:bodyPr wrap="none" lIns="50800" tIns="50800" rIns="50800" bIns="50800" anchor="ctr">
            <a:spAutoFit/>
          </a:bodyPr>
          <a:lstStyle/>
          <a:p>
            <a:endParaRPr/>
          </a:p>
        </p:txBody>
      </p:sp>
      <p:sp>
        <p:nvSpPr>
          <p:cNvPr id="274" name="Text"/>
          <p:cNvSpPr txBox="1"/>
          <p:nvPr/>
        </p:nvSpPr>
        <p:spPr>
          <a:xfrm>
            <a:off x="6220804" y="4775199"/>
            <a:ext cx="1071192" cy="711201"/>
          </a:xfrm>
          <a:prstGeom prst="rect">
            <a:avLst/>
          </a:prstGeom>
          <a:ln w="12700">
            <a:miter lim="400000"/>
          </a:ln>
        </p:spPr>
        <p:txBody>
          <a:bodyPr wrap="none" lIns="50800" tIns="50800" rIns="50800" bIns="50800" anchor="ctr">
            <a:spAutoFit/>
          </a:bodyPr>
          <a:lstStyle/>
          <a:p>
            <a:endParaRPr/>
          </a:p>
        </p:txBody>
      </p:sp>
      <p:sp>
        <p:nvSpPr>
          <p:cNvPr id="275" name="Text"/>
          <p:cNvSpPr txBox="1"/>
          <p:nvPr/>
        </p:nvSpPr>
        <p:spPr>
          <a:xfrm>
            <a:off x="6347804" y="4902199"/>
            <a:ext cx="1071192" cy="711201"/>
          </a:xfrm>
          <a:prstGeom prst="rect">
            <a:avLst/>
          </a:prstGeom>
          <a:ln w="12700">
            <a:miter lim="400000"/>
          </a:ln>
        </p:spPr>
        <p:txBody>
          <a:bodyPr wrap="none" lIns="50800" tIns="50800" rIns="50800" bIns="50800" anchor="ctr">
            <a:spAutoFit/>
          </a:bodyPr>
          <a:lstStyle/>
          <a:p>
            <a:endParaRPr/>
          </a:p>
        </p:txBody>
      </p:sp>
      <p:sp>
        <p:nvSpPr>
          <p:cNvPr id="276" name="Text"/>
          <p:cNvSpPr txBox="1"/>
          <p:nvPr/>
        </p:nvSpPr>
        <p:spPr>
          <a:xfrm>
            <a:off x="6474804" y="5029199"/>
            <a:ext cx="1071192" cy="711201"/>
          </a:xfrm>
          <a:prstGeom prst="rect">
            <a:avLst/>
          </a:prstGeom>
          <a:ln w="12700">
            <a:miter lim="400000"/>
          </a:ln>
        </p:spPr>
        <p:txBody>
          <a:bodyPr wrap="none" lIns="50800" tIns="50800" rIns="50800" bIns="50800" anchor="ctr">
            <a:spAutoFit/>
          </a:bodyPr>
          <a:lstStyle/>
          <a:p>
            <a:endParaRPr/>
          </a:p>
        </p:txBody>
      </p:sp>
      <p:sp>
        <p:nvSpPr>
          <p:cNvPr id="277" name="Pay Dirt  +  Profitable"/>
          <p:cNvSpPr/>
          <p:nvPr/>
        </p:nvSpPr>
        <p:spPr>
          <a:xfrm>
            <a:off x="3422055" y="6766830"/>
            <a:ext cx="6160690" cy="68580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FFFFFF"/>
                </a:solidFill>
                <a:effectLst>
                  <a:outerShdw blurRad="38100" dist="12700" dir="5400000" rotWithShape="0">
                    <a:srgbClr val="000000">
                      <a:alpha val="50000"/>
                    </a:srgbClr>
                  </a:outerShdw>
                </a:effectLst>
              </a:defRPr>
            </a:lvl1pPr>
          </a:lstStyle>
          <a:p>
            <a:r>
              <a:t>Pay Dirt  +  Profitable</a:t>
            </a:r>
          </a:p>
        </p:txBody>
      </p:sp>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o “become” a character,…"/>
          <p:cNvSpPr/>
          <p:nvPr/>
        </p:nvSpPr>
        <p:spPr>
          <a:xfrm>
            <a:off x="984250" y="2281833"/>
            <a:ext cx="11036301" cy="59436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4000" b="1">
                <a:solidFill>
                  <a:srgbClr val="FFFFFF"/>
                </a:solidFill>
                <a:effectLst>
                  <a:outerShdw blurRad="38100" dist="12700" dir="5400000" rotWithShape="0">
                    <a:srgbClr val="000000">
                      <a:alpha val="50000"/>
                    </a:srgbClr>
                  </a:outerShdw>
                </a:effectLst>
              </a:defRPr>
            </a:pPr>
            <a:r>
              <a:t>To “become” a character, </a:t>
            </a:r>
          </a:p>
          <a:p>
            <a:pPr>
              <a:defRPr sz="4000" b="1">
                <a:solidFill>
                  <a:srgbClr val="FFFFFF"/>
                </a:solidFill>
                <a:effectLst>
                  <a:outerShdw blurRad="38100" dist="12700" dir="5400000" rotWithShape="0">
                    <a:srgbClr val="000000">
                      <a:alpha val="50000"/>
                    </a:srgbClr>
                  </a:outerShdw>
                </a:effectLst>
              </a:defRPr>
            </a:pPr>
            <a:r>
              <a:t>you must be believable.</a:t>
            </a:r>
          </a:p>
          <a:p>
            <a:pPr>
              <a:defRPr sz="4000" b="1">
                <a:solidFill>
                  <a:srgbClr val="FFFFFF"/>
                </a:solidFill>
                <a:effectLst>
                  <a:outerShdw blurRad="38100" dist="12700" dir="5400000" rotWithShape="0">
                    <a:srgbClr val="000000">
                      <a:alpha val="50000"/>
                    </a:srgbClr>
                  </a:outerShdw>
                </a:effectLst>
              </a:defRPr>
            </a:pPr>
            <a:endParaRPr/>
          </a:p>
          <a:p>
            <a:pPr>
              <a:defRPr sz="4000">
                <a:solidFill>
                  <a:srgbClr val="FFFFFF"/>
                </a:solidFill>
                <a:effectLst>
                  <a:outerShdw blurRad="38100" dist="12700" dir="5400000" rotWithShape="0">
                    <a:srgbClr val="000000">
                      <a:alpha val="50000"/>
                    </a:srgbClr>
                  </a:outerShdw>
                </a:effectLst>
              </a:defRPr>
            </a:pPr>
            <a:r>
              <a:t>Physical Movements,Gestures, Expressions</a:t>
            </a:r>
          </a:p>
          <a:p>
            <a:pPr>
              <a:defRPr sz="4000" b="1">
                <a:solidFill>
                  <a:srgbClr val="FFFFFF"/>
                </a:solidFill>
                <a:effectLst>
                  <a:outerShdw blurRad="38100" dist="12700" dir="5400000" rotWithShape="0">
                    <a:srgbClr val="000000">
                      <a:alpha val="50000"/>
                    </a:srgbClr>
                  </a:outerShdw>
                </a:effectLst>
              </a:defRPr>
            </a:pPr>
            <a:endParaRPr/>
          </a:p>
          <a:p>
            <a:pPr>
              <a:defRPr sz="4000" b="1">
                <a:solidFill>
                  <a:srgbClr val="FFFFFF"/>
                </a:solidFill>
                <a:effectLst>
                  <a:outerShdw blurRad="38100" dist="12700" dir="5400000" rotWithShape="0">
                    <a:srgbClr val="000000">
                      <a:alpha val="50000"/>
                    </a:srgbClr>
                  </a:outerShdw>
                </a:effectLst>
              </a:defRPr>
            </a:pPr>
            <a:r>
              <a:t>What is my????</a:t>
            </a:r>
          </a:p>
          <a:p>
            <a:pPr>
              <a:defRPr sz="4000" b="1">
                <a:solidFill>
                  <a:srgbClr val="FFFFFF"/>
                </a:solidFill>
                <a:effectLst>
                  <a:outerShdw blurRad="38100" dist="12700" dir="5400000" rotWithShape="0">
                    <a:srgbClr val="000000">
                      <a:alpha val="50000"/>
                    </a:srgbClr>
                  </a:outerShdw>
                </a:effectLst>
              </a:defRPr>
            </a:pPr>
            <a:r>
              <a:t>Occupation, mood, personality, </a:t>
            </a:r>
          </a:p>
          <a:p>
            <a:pPr>
              <a:defRPr sz="4000" b="1">
                <a:solidFill>
                  <a:srgbClr val="FFFFFF"/>
                </a:solidFill>
                <a:effectLst>
                  <a:outerShdw blurRad="38100" dist="12700" dir="5400000" rotWithShape="0">
                    <a:srgbClr val="000000">
                      <a:alpha val="50000"/>
                    </a:srgbClr>
                  </a:outerShdw>
                </a:effectLst>
              </a:defRPr>
            </a:pPr>
            <a:r>
              <a:t>physical appearance</a:t>
            </a:r>
          </a:p>
          <a:p>
            <a:pPr lvl="1">
              <a:defRPr sz="4000" b="1">
                <a:solidFill>
                  <a:srgbClr val="FFFFFF"/>
                </a:solidFill>
                <a:effectLst>
                  <a:outerShdw blurRad="38100" dist="12700" dir="5400000" rotWithShape="0">
                    <a:srgbClr val="000000">
                      <a:alpha val="50000"/>
                    </a:srgbClr>
                  </a:outerShdw>
                </a:effectLst>
              </a:defRPr>
            </a:pPr>
            <a:endParaRPr/>
          </a:p>
        </p:txBody>
      </p:sp>
      <p:sp>
        <p:nvSpPr>
          <p:cNvPr id="130" name="We Can Be Real…"/>
          <p:cNvSpPr>
            <a:spLocks noGrp="1"/>
          </p:cNvSpPr>
          <p:nvPr>
            <p:ph type="title"/>
          </p:nvPr>
        </p:nvSpPr>
        <p:spPr>
          <a:xfrm>
            <a:off x="1202771" y="214579"/>
            <a:ext cx="10972801" cy="1854201"/>
          </a:xfrm>
          <a:prstGeom prst="rect">
            <a:avLst/>
          </a:prstGeom>
          <a:ln w="9525">
            <a:round/>
          </a:ln>
        </p:spPr>
        <p:txBody>
          <a:bodyPr/>
          <a:lstStyle/>
          <a:p>
            <a:pPr>
              <a:defRPr sz="4500">
                <a:solidFill>
                  <a:srgbClr val="0A0CF9"/>
                </a:solidFill>
                <a:latin typeface="Baskerville Old Face"/>
                <a:ea typeface="Baskerville Old Face"/>
                <a:cs typeface="Baskerville Old Face"/>
                <a:sym typeface="Baskerville Old Face"/>
              </a:defRPr>
            </a:pPr>
            <a:r>
              <a:t>We Can Be Real </a:t>
            </a:r>
          </a:p>
          <a:p>
            <a:pPr>
              <a:defRPr sz="4500">
                <a:solidFill>
                  <a:srgbClr val="0A0CF9"/>
                </a:solidFill>
                <a:latin typeface="Baskerville Old Face"/>
                <a:ea typeface="Baskerville Old Face"/>
                <a:cs typeface="Baskerville Old Face"/>
                <a:sym typeface="Baskerville Old Face"/>
              </a:defRPr>
            </a:pPr>
            <a:r>
              <a:t>Characters!</a:t>
            </a:r>
          </a:p>
        </p:txBody>
      </p:sp>
      <p:pic>
        <p:nvPicPr>
          <p:cNvPr id="131" name="pasted-image.tiff" descr="pasted-image.tiff"/>
          <p:cNvPicPr>
            <a:picLocks noChangeAspect="1"/>
          </p:cNvPicPr>
          <p:nvPr/>
        </p:nvPicPr>
        <p:blipFill>
          <a:blip r:embed="rId4">
            <a:extLst/>
          </a:blip>
          <a:stretch>
            <a:fillRect/>
          </a:stretch>
        </p:blipFill>
        <p:spPr>
          <a:xfrm>
            <a:off x="3431329" y="7287630"/>
            <a:ext cx="6142142" cy="2685564"/>
          </a:xfrm>
          <a:prstGeom prst="rect">
            <a:avLst/>
          </a:prstGeom>
          <a:ln w="12700">
            <a:miter lim="400000"/>
          </a:ln>
        </p:spPr>
      </p:pic>
      <p:sp>
        <p:nvSpPr>
          <p:cNvPr id="132" name="Text"/>
          <p:cNvSpPr txBox="1"/>
          <p:nvPr/>
        </p:nvSpPr>
        <p:spPr>
          <a:xfrm>
            <a:off x="5966804" y="4521199"/>
            <a:ext cx="1071192" cy="711201"/>
          </a:xfrm>
          <a:prstGeom prst="rect">
            <a:avLst/>
          </a:prstGeom>
          <a:ln w="12700">
            <a:miter lim="400000"/>
          </a:ln>
        </p:spPr>
        <p:txBody>
          <a:bodyPr wrap="none" lIns="50800" tIns="50800" rIns="50800" bIns="50800" anchor="ctr">
            <a:spAutoFit/>
          </a:bodyPr>
          <a:lstStyle/>
          <a:p>
            <a:endParaRP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Body"/>
          <p:cNvSpPr txBox="1">
            <a:spLocks noGrp="1"/>
          </p:cNvSpPr>
          <p:nvPr>
            <p:ph type="body" idx="1"/>
          </p:nvPr>
        </p:nvSpPr>
        <p:spPr>
          <a:prstGeom prst="rect">
            <a:avLst/>
          </a:prstGeom>
        </p:spPr>
        <p:txBody>
          <a:bodyPr/>
          <a:lstStyle/>
          <a:p>
            <a:endParaRPr/>
          </a:p>
        </p:txBody>
      </p:sp>
      <p:pic>
        <p:nvPicPr>
          <p:cNvPr id="282" name="pasted-image.jpeg" descr="pasted-image.jpeg"/>
          <p:cNvPicPr>
            <a:picLocks noChangeAspect="1"/>
          </p:cNvPicPr>
          <p:nvPr/>
        </p:nvPicPr>
        <p:blipFill>
          <a:blip r:embed="rId3">
            <a:extLst/>
          </a:blip>
          <a:stretch>
            <a:fillRect/>
          </a:stretch>
        </p:blipFill>
        <p:spPr>
          <a:xfrm>
            <a:off x="-103333" y="168699"/>
            <a:ext cx="13211466" cy="9101232"/>
          </a:xfrm>
          <a:prstGeom prst="rect">
            <a:avLst/>
          </a:prstGeom>
          <a:ln w="12700">
            <a:miter lim="400000"/>
          </a:ln>
        </p:spPr>
      </p:pic>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pasted-image.tiff" descr="pasted-image.tiff"/>
          <p:cNvPicPr>
            <a:picLocks noChangeAspect="1"/>
          </p:cNvPicPr>
          <p:nvPr/>
        </p:nvPicPr>
        <p:blipFill>
          <a:blip r:embed="rId3">
            <a:extLst/>
          </a:blip>
          <a:stretch>
            <a:fillRect/>
          </a:stretch>
        </p:blipFill>
        <p:spPr>
          <a:xfrm>
            <a:off x="2130470" y="1144133"/>
            <a:ext cx="9633850" cy="6758075"/>
          </a:xfrm>
          <a:prstGeom prst="rect">
            <a:avLst/>
          </a:prstGeom>
          <a:ln w="12700">
            <a:miter lim="400000"/>
          </a:ln>
        </p:spPr>
      </p:pic>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What is the…"/>
          <p:cNvSpPr txBox="1">
            <a:spLocks noGrp="1"/>
          </p:cNvSpPr>
          <p:nvPr>
            <p:ph type="title"/>
          </p:nvPr>
        </p:nvSpPr>
        <p:spPr>
          <a:prstGeom prst="rect">
            <a:avLst/>
          </a:prstGeom>
        </p:spPr>
        <p:txBody>
          <a:bodyPr>
            <a:normAutofit fontScale="90000"/>
          </a:bodyPr>
          <a:lstStyle/>
          <a:p>
            <a:pPr defTabSz="502412">
              <a:defRPr sz="6708"/>
            </a:pPr>
            <a:r>
              <a:t>What is the </a:t>
            </a:r>
          </a:p>
          <a:p>
            <a:pPr defTabSz="502412">
              <a:defRPr sz="6708"/>
            </a:pPr>
            <a:r>
              <a:t>U.S. Constitution?</a:t>
            </a:r>
          </a:p>
        </p:txBody>
      </p:sp>
      <p:pic>
        <p:nvPicPr>
          <p:cNvPr id="291" name="pasted-image.jpeg" descr="pasted-image.jpeg"/>
          <p:cNvPicPr>
            <a:picLocks noChangeAspect="1"/>
          </p:cNvPicPr>
          <p:nvPr/>
        </p:nvPicPr>
        <p:blipFill>
          <a:blip r:embed="rId3">
            <a:extLst/>
          </a:blip>
          <a:stretch>
            <a:fillRect/>
          </a:stretch>
        </p:blipFill>
        <p:spPr>
          <a:xfrm>
            <a:off x="3115051" y="2299139"/>
            <a:ext cx="7253856" cy="5433392"/>
          </a:xfrm>
          <a:prstGeom prst="rect">
            <a:avLst/>
          </a:prstGeom>
          <a:ln w="12700">
            <a:miter lim="400000"/>
          </a:ln>
        </p:spPr>
      </p:pic>
      <p:sp>
        <p:nvSpPr>
          <p:cNvPr id="292" name="Text"/>
          <p:cNvSpPr txBox="1"/>
          <p:nvPr/>
        </p:nvSpPr>
        <p:spPr>
          <a:xfrm>
            <a:off x="5966804" y="4521199"/>
            <a:ext cx="1071192" cy="711201"/>
          </a:xfrm>
          <a:prstGeom prst="rect">
            <a:avLst/>
          </a:prstGeom>
          <a:ln w="12700">
            <a:miter lim="400000"/>
          </a:ln>
        </p:spPr>
        <p:txBody>
          <a:bodyPr wrap="none" lIns="50800" tIns="50800" rIns="50800" bIns="50800" anchor="ctr">
            <a:spAutoFit/>
          </a:bodyPr>
          <a:lstStyle/>
          <a:p>
            <a:endParaRPr/>
          </a:p>
        </p:txBody>
      </p:sp>
      <p:sp>
        <p:nvSpPr>
          <p:cNvPr id="293" name="The Rule of Law"/>
          <p:cNvSpPr txBox="1"/>
          <p:nvPr/>
        </p:nvSpPr>
        <p:spPr>
          <a:xfrm>
            <a:off x="3119291" y="8347016"/>
            <a:ext cx="6936611"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000000"/>
                </a:solidFill>
              </a:defRPr>
            </a:lvl1pPr>
          </a:lstStyle>
          <a:p>
            <a:r>
              <a:t>The Rule of Law</a:t>
            </a:r>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asted-image.png" descr="pasted-image.png"/>
          <p:cNvPicPr>
            <a:picLocks noChangeAspect="1"/>
          </p:cNvPicPr>
          <p:nvPr/>
        </p:nvPicPr>
        <p:blipFill>
          <a:blip r:embed="rId3">
            <a:extLst/>
          </a:blip>
          <a:stretch>
            <a:fillRect/>
          </a:stretch>
        </p:blipFill>
        <p:spPr>
          <a:xfrm>
            <a:off x="2018061" y="-5233"/>
            <a:ext cx="8968678" cy="9764066"/>
          </a:xfrm>
          <a:prstGeom prst="rect">
            <a:avLst/>
          </a:prstGeom>
          <a:ln w="12700">
            <a:miter lim="400000"/>
          </a:ln>
        </p:spPr>
      </p:pic>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California has a Constitution too!"/>
          <p:cNvSpPr>
            <a:spLocks noGrp="1"/>
          </p:cNvSpPr>
          <p:nvPr>
            <p:ph type="title"/>
          </p:nvPr>
        </p:nvSpPr>
        <p:spPr>
          <a:xfrm>
            <a:off x="1774700" y="546099"/>
            <a:ext cx="10972801" cy="1854201"/>
          </a:xfrm>
          <a:prstGeom prst="rect">
            <a:avLst/>
          </a:prstGeom>
          <a:ln w="9525">
            <a:round/>
          </a:ln>
        </p:spPr>
        <p:txBody>
          <a:bodyPr/>
          <a:lstStyle>
            <a:lvl1pPr>
              <a:defRPr sz="5800">
                <a:latin typeface="Baskerville Old Face"/>
                <a:ea typeface="Baskerville Old Face"/>
                <a:cs typeface="Baskerville Old Face"/>
                <a:sym typeface="Baskerville Old Face"/>
              </a:defRPr>
            </a:lvl1pPr>
          </a:lstStyle>
          <a:p>
            <a:r>
              <a:t>California has a Constitution too!</a:t>
            </a:r>
          </a:p>
        </p:txBody>
      </p:sp>
      <p:sp>
        <p:nvSpPr>
          <p:cNvPr id="302" name="State…"/>
          <p:cNvSpPr/>
          <p:nvPr/>
        </p:nvSpPr>
        <p:spPr>
          <a:xfrm>
            <a:off x="710469" y="3546110"/>
            <a:ext cx="3738365" cy="4239923"/>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600" b="1">
                <a:solidFill>
                  <a:srgbClr val="FFFFFF"/>
                </a:solidFill>
              </a:defRPr>
            </a:pPr>
            <a:endParaRPr/>
          </a:p>
          <a:p>
            <a:pPr>
              <a:defRPr sz="3600" b="1">
                <a:solidFill>
                  <a:srgbClr val="FFFFFF"/>
                </a:solidFill>
              </a:defRPr>
            </a:pPr>
            <a:endParaRPr/>
          </a:p>
          <a:p>
            <a:pPr>
              <a:defRPr sz="3600" b="1">
                <a:solidFill>
                  <a:srgbClr val="FFFFFF"/>
                </a:solidFill>
              </a:defRPr>
            </a:pPr>
            <a:endParaRPr/>
          </a:p>
          <a:p>
            <a:pPr>
              <a:defRPr sz="3600" b="1">
                <a:solidFill>
                  <a:srgbClr val="FFFFFF"/>
                </a:solidFill>
              </a:defRPr>
            </a:pPr>
            <a:r>
              <a:t>State</a:t>
            </a:r>
          </a:p>
          <a:p>
            <a:pPr>
              <a:defRPr sz="3600" b="1">
                <a:solidFill>
                  <a:srgbClr val="FFFFFF"/>
                </a:solidFill>
              </a:defRPr>
            </a:pPr>
            <a:r>
              <a:t>Assembly</a:t>
            </a:r>
          </a:p>
        </p:txBody>
      </p:sp>
      <p:sp>
        <p:nvSpPr>
          <p:cNvPr id="303" name="Rectangle"/>
          <p:cNvSpPr/>
          <p:nvPr/>
        </p:nvSpPr>
        <p:spPr>
          <a:xfrm>
            <a:off x="4791081" y="3506138"/>
            <a:ext cx="3738364" cy="4239923"/>
          </a:xfrm>
          <a:prstGeom prst="rect">
            <a:avLst/>
          </a:prstGeom>
          <a:blipFill>
            <a:blip r:embed="rId4"/>
          </a:blip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04" name="Rectangle"/>
          <p:cNvSpPr/>
          <p:nvPr/>
        </p:nvSpPr>
        <p:spPr>
          <a:xfrm>
            <a:off x="8827668" y="3506138"/>
            <a:ext cx="3738365" cy="4239923"/>
          </a:xfrm>
          <a:prstGeom prst="rect">
            <a:avLst/>
          </a:prstGeom>
          <a:blipFill>
            <a:blip r:embed="rId3"/>
          </a:blipFill>
          <a:ln w="12700">
            <a:miter lim="400000"/>
          </a:ln>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305" name="Legislative"/>
          <p:cNvSpPr txBox="1"/>
          <p:nvPr/>
        </p:nvSpPr>
        <p:spPr>
          <a:xfrm>
            <a:off x="990938" y="2167201"/>
            <a:ext cx="3177427" cy="133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               </a:t>
            </a:r>
            <a:r>
              <a:rPr b="1"/>
              <a:t>Legislative</a:t>
            </a:r>
            <a:r>
              <a:t> </a:t>
            </a:r>
          </a:p>
        </p:txBody>
      </p:sp>
      <p:sp>
        <p:nvSpPr>
          <p:cNvPr id="306" name="Executive"/>
          <p:cNvSpPr txBox="1"/>
          <p:nvPr/>
        </p:nvSpPr>
        <p:spPr>
          <a:xfrm>
            <a:off x="5325363" y="2812476"/>
            <a:ext cx="2535343"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lvl1pPr>
          </a:lstStyle>
          <a:p>
            <a:r>
              <a:t>Executive</a:t>
            </a:r>
          </a:p>
        </p:txBody>
      </p:sp>
      <p:sp>
        <p:nvSpPr>
          <p:cNvPr id="307" name="Judicial"/>
          <p:cNvSpPr txBox="1"/>
          <p:nvPr/>
        </p:nvSpPr>
        <p:spPr>
          <a:xfrm>
            <a:off x="9448810" y="2812476"/>
            <a:ext cx="2038239"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r>
              <a:t>Judicial</a:t>
            </a:r>
          </a:p>
        </p:txBody>
      </p:sp>
      <p:sp>
        <p:nvSpPr>
          <p:cNvPr id="308" name="Makes Laws"/>
          <p:cNvSpPr txBox="1"/>
          <p:nvPr/>
        </p:nvSpPr>
        <p:spPr>
          <a:xfrm>
            <a:off x="710469" y="7926938"/>
            <a:ext cx="3738365" cy="1663701"/>
          </a:xfrm>
          <a:prstGeom prst="rect">
            <a:avLst/>
          </a:prstGeom>
          <a:solidFill>
            <a:schemeClr val="accent1">
              <a:satOff val="11240"/>
              <a:lumOff val="13356"/>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FFFFFF"/>
                </a:solidFill>
              </a:defRPr>
            </a:pPr>
            <a:endParaRPr/>
          </a:p>
          <a:p>
            <a:pPr>
              <a:defRPr sz="3600" b="1">
                <a:solidFill>
                  <a:srgbClr val="FFFFFF"/>
                </a:solidFill>
              </a:defRPr>
            </a:pPr>
            <a:r>
              <a:t>Makes Laws</a:t>
            </a:r>
          </a:p>
        </p:txBody>
      </p:sp>
      <p:sp>
        <p:nvSpPr>
          <p:cNvPr id="309" name="Explains the Meaning of Laws"/>
          <p:cNvSpPr/>
          <p:nvPr/>
        </p:nvSpPr>
        <p:spPr>
          <a:xfrm>
            <a:off x="8832414" y="7926938"/>
            <a:ext cx="3738365" cy="16637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r>
              <a:rPr sz="3600" b="1"/>
              <a:t>Explains the Meaning of</a:t>
            </a:r>
            <a:r>
              <a:rPr sz="3600"/>
              <a:t> </a:t>
            </a:r>
            <a:r>
              <a:rPr sz="3600" b="1"/>
              <a:t>Laws</a:t>
            </a:r>
          </a:p>
        </p:txBody>
      </p:sp>
      <p:sp>
        <p:nvSpPr>
          <p:cNvPr id="310" name="Carries Out Laws"/>
          <p:cNvSpPr/>
          <p:nvPr/>
        </p:nvSpPr>
        <p:spPr>
          <a:xfrm>
            <a:off x="4752228" y="7926938"/>
            <a:ext cx="3738365" cy="16637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600">
                <a:solidFill>
                  <a:srgbClr val="FFFFFF"/>
                </a:solidFill>
                <a:effectLst>
                  <a:outerShdw blurRad="38100" dist="12700" dir="5400000" rotWithShape="0">
                    <a:srgbClr val="000000">
                      <a:alpha val="50000"/>
                    </a:srgbClr>
                  </a:outerShdw>
                </a:effectLst>
              </a:defRPr>
            </a:pPr>
            <a:r>
              <a:rPr b="1"/>
              <a:t>Carries</a:t>
            </a:r>
            <a:r>
              <a:t> </a:t>
            </a:r>
            <a:r>
              <a:rPr b="1"/>
              <a:t>Out Laws</a:t>
            </a:r>
          </a:p>
        </p:txBody>
      </p:sp>
      <p:sp>
        <p:nvSpPr>
          <p:cNvPr id="311" name="State Senate"/>
          <p:cNvSpPr txBox="1"/>
          <p:nvPr/>
        </p:nvSpPr>
        <p:spPr>
          <a:xfrm>
            <a:off x="997751" y="3916802"/>
            <a:ext cx="3163801"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b="1">
                <a:solidFill>
                  <a:srgbClr val="FFFFFF"/>
                </a:solidFill>
              </a:defRPr>
            </a:lvl1pPr>
          </a:lstStyle>
          <a:p>
            <a:r>
              <a:t>State Senate</a:t>
            </a:r>
          </a:p>
        </p:txBody>
      </p:sp>
      <p:sp>
        <p:nvSpPr>
          <p:cNvPr id="312" name="Governor"/>
          <p:cNvSpPr txBox="1"/>
          <p:nvPr/>
        </p:nvSpPr>
        <p:spPr>
          <a:xfrm>
            <a:off x="5415098" y="4565649"/>
            <a:ext cx="2174604"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solidFill>
                  <a:srgbClr val="FFFFFF"/>
                </a:solidFill>
              </a:defRPr>
            </a:lvl1pPr>
          </a:lstStyle>
          <a:p>
            <a:r>
              <a:t>Governor</a:t>
            </a:r>
          </a:p>
        </p:txBody>
      </p:sp>
      <p:sp>
        <p:nvSpPr>
          <p:cNvPr id="313" name="Superior…"/>
          <p:cNvSpPr txBox="1"/>
          <p:nvPr/>
        </p:nvSpPr>
        <p:spPr>
          <a:xfrm>
            <a:off x="9614026" y="6495669"/>
            <a:ext cx="2128838"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b="1">
                <a:solidFill>
                  <a:srgbClr val="FFFFFF"/>
                </a:solidFill>
              </a:defRPr>
            </a:pPr>
            <a:r>
              <a:t>Superior</a:t>
            </a:r>
          </a:p>
          <a:p>
            <a:pPr>
              <a:defRPr sz="3600" b="1">
                <a:solidFill>
                  <a:srgbClr val="FFFFFF"/>
                </a:solidFill>
              </a:defRPr>
            </a:pPr>
            <a:r>
              <a:t>Courts</a:t>
            </a:r>
          </a:p>
        </p:txBody>
      </p:sp>
      <p:sp>
        <p:nvSpPr>
          <p:cNvPr id="314" name="Supreme Court"/>
          <p:cNvSpPr txBox="1"/>
          <p:nvPr/>
        </p:nvSpPr>
        <p:spPr>
          <a:xfrm>
            <a:off x="8965731" y="3916802"/>
            <a:ext cx="3425429"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1">
                <a:solidFill>
                  <a:srgbClr val="FFFFFF"/>
                </a:solidFill>
              </a:defRPr>
            </a:lvl1pPr>
          </a:lstStyle>
          <a:p>
            <a:r>
              <a:t>Supreme Court</a:t>
            </a:r>
          </a:p>
        </p:txBody>
      </p:sp>
      <p:sp>
        <p:nvSpPr>
          <p:cNvPr id="315" name="Court of Appeal"/>
          <p:cNvSpPr txBox="1"/>
          <p:nvPr/>
        </p:nvSpPr>
        <p:spPr>
          <a:xfrm>
            <a:off x="8895222" y="4943876"/>
            <a:ext cx="3612749" cy="11470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FFFFFF"/>
                </a:solidFill>
              </a:defRPr>
            </a:pPr>
            <a:r>
              <a:t>  </a:t>
            </a:r>
            <a:r>
              <a:rPr b="1"/>
              <a:t>Court of Appeal</a:t>
            </a:r>
          </a:p>
        </p:txBody>
      </p:sp>
      <p:sp>
        <p:nvSpPr>
          <p:cNvPr id="316" name="Line"/>
          <p:cNvSpPr/>
          <p:nvPr/>
        </p:nvSpPr>
        <p:spPr>
          <a:xfrm>
            <a:off x="9502043" y="4741490"/>
            <a:ext cx="2524723" cy="1"/>
          </a:xfrm>
          <a:prstGeom prst="line">
            <a:avLst/>
          </a:prstGeom>
          <a:ln w="38100">
            <a:solidFill>
              <a:srgbClr val="5F5857"/>
            </a:solidFill>
            <a:miter lim="400000"/>
          </a:ln>
        </p:spPr>
        <p:txBody>
          <a:bodyPr lIns="50800" tIns="50800" rIns="50800" bIns="50800" anchor="ctr"/>
          <a:lstStyle/>
          <a:p>
            <a:pPr>
              <a:defRPr sz="5800">
                <a:latin typeface="Baskerville Old Face"/>
                <a:ea typeface="Baskerville Old Face"/>
                <a:cs typeface="Baskerville Old Face"/>
                <a:sym typeface="Baskerville Old Face"/>
              </a:defRPr>
            </a:pPr>
            <a:endParaRPr/>
          </a:p>
        </p:txBody>
      </p:sp>
      <p:sp>
        <p:nvSpPr>
          <p:cNvPr id="317" name="Line"/>
          <p:cNvSpPr/>
          <p:nvPr/>
        </p:nvSpPr>
        <p:spPr>
          <a:xfrm>
            <a:off x="9478514" y="6293282"/>
            <a:ext cx="2524723" cy="1"/>
          </a:xfrm>
          <a:prstGeom prst="line">
            <a:avLst/>
          </a:prstGeom>
          <a:ln w="38100">
            <a:solidFill>
              <a:srgbClr val="5F5857"/>
            </a:solidFill>
            <a:miter lim="400000"/>
          </a:ln>
        </p:spPr>
        <p:txBody>
          <a:bodyPr lIns="50800" tIns="50800" rIns="50800" bIns="50800" anchor="ctr"/>
          <a:lstStyle/>
          <a:p>
            <a:pPr>
              <a:defRPr sz="5800">
                <a:latin typeface="Baskerville Old Face"/>
                <a:ea typeface="Baskerville Old Face"/>
                <a:cs typeface="Baskerville Old Face"/>
                <a:sym typeface="Baskerville Old Face"/>
              </a:defRPr>
            </a:pPr>
            <a:endParaRPr/>
          </a:p>
        </p:txBody>
      </p:sp>
      <p:pic>
        <p:nvPicPr>
          <p:cNvPr id="318" name="pasted-image.png" descr="pasted-image.png"/>
          <p:cNvPicPr>
            <a:picLocks noChangeAspect="1"/>
          </p:cNvPicPr>
          <p:nvPr/>
        </p:nvPicPr>
        <p:blipFill>
          <a:blip r:embed="rId5">
            <a:extLst/>
          </a:blip>
          <a:stretch>
            <a:fillRect/>
          </a:stretch>
        </p:blipFill>
        <p:spPr>
          <a:xfrm>
            <a:off x="25" y="260518"/>
            <a:ext cx="2425363" cy="2425363"/>
          </a:xfrm>
          <a:prstGeom prst="rect">
            <a:avLst/>
          </a:prstGeom>
          <a:ln w="12700">
            <a:miter lim="400000"/>
          </a:ln>
        </p:spPr>
      </p:pic>
      <p:sp>
        <p:nvSpPr>
          <p:cNvPr id="319" name="Text"/>
          <p:cNvSpPr txBox="1"/>
          <p:nvPr/>
        </p:nvSpPr>
        <p:spPr>
          <a:xfrm>
            <a:off x="6093804" y="4648199"/>
            <a:ext cx="1071192" cy="711201"/>
          </a:xfrm>
          <a:prstGeom prst="rect">
            <a:avLst/>
          </a:prstGeom>
          <a:ln w="12700">
            <a:miter lim="400000"/>
          </a:ln>
        </p:spPr>
        <p:txBody>
          <a:bodyPr wrap="none" lIns="50800" tIns="50800" rIns="50800" bIns="50800" anchor="ctr">
            <a:spAutoFit/>
          </a:bodyPr>
          <a:lstStyle/>
          <a:p>
            <a:endParaRPr/>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pasted-image.jpeg" descr="pasted-image.jpeg"/>
          <p:cNvPicPr>
            <a:picLocks noChangeAspect="1"/>
          </p:cNvPicPr>
          <p:nvPr/>
        </p:nvPicPr>
        <p:blipFill>
          <a:blip r:embed="rId3">
            <a:extLst/>
          </a:blip>
          <a:stretch>
            <a:fillRect/>
          </a:stretch>
        </p:blipFill>
        <p:spPr>
          <a:xfrm>
            <a:off x="2968426" y="494987"/>
            <a:ext cx="7363521" cy="8763626"/>
          </a:xfrm>
          <a:prstGeom prst="rect">
            <a:avLst/>
          </a:prstGeom>
          <a:ln w="12700">
            <a:miter lim="400000"/>
          </a:ln>
        </p:spPr>
      </p:pic>
      <p:sp>
        <p:nvSpPr>
          <p:cNvPr id="324" name="Text"/>
          <p:cNvSpPr txBox="1"/>
          <p:nvPr/>
        </p:nvSpPr>
        <p:spPr>
          <a:xfrm>
            <a:off x="5871554" y="5956299"/>
            <a:ext cx="1071192" cy="711201"/>
          </a:xfrm>
          <a:prstGeom prst="rect">
            <a:avLst/>
          </a:prstGeom>
          <a:ln w="12700">
            <a:miter lim="400000"/>
          </a:ln>
        </p:spPr>
        <p:txBody>
          <a:bodyPr wrap="none" lIns="50800" tIns="50800" rIns="50800" bIns="50800" anchor="ctr">
            <a:spAutoFit/>
          </a:bodyPr>
          <a:lstStyle/>
          <a:p>
            <a:endParaRPr/>
          </a:p>
        </p:txBody>
      </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pasted-image.jpeg" descr="pasted-image.jpeg"/>
          <p:cNvPicPr>
            <a:picLocks noChangeAspect="1"/>
          </p:cNvPicPr>
          <p:nvPr/>
        </p:nvPicPr>
        <p:blipFill>
          <a:blip r:embed="rId3">
            <a:extLst/>
          </a:blip>
          <a:stretch>
            <a:fillRect/>
          </a:stretch>
        </p:blipFill>
        <p:spPr>
          <a:xfrm>
            <a:off x="7386422" y="2566566"/>
            <a:ext cx="2399671" cy="2156668"/>
          </a:xfrm>
          <a:prstGeom prst="rect">
            <a:avLst/>
          </a:prstGeom>
          <a:ln w="12700">
            <a:miter lim="400000"/>
          </a:ln>
        </p:spPr>
      </p:pic>
      <p:pic>
        <p:nvPicPr>
          <p:cNvPr id="329" name="pasted-image.jpeg" descr="pasted-image.jpeg"/>
          <p:cNvPicPr>
            <a:picLocks noChangeAspect="1"/>
          </p:cNvPicPr>
          <p:nvPr/>
        </p:nvPicPr>
        <p:blipFill>
          <a:blip r:embed="rId4">
            <a:extLst/>
          </a:blip>
          <a:stretch>
            <a:fillRect/>
          </a:stretch>
        </p:blipFill>
        <p:spPr>
          <a:xfrm>
            <a:off x="1686057" y="5941164"/>
            <a:ext cx="1607982" cy="2292229"/>
          </a:xfrm>
          <a:prstGeom prst="rect">
            <a:avLst/>
          </a:prstGeom>
          <a:ln w="12700">
            <a:miter lim="400000"/>
          </a:ln>
        </p:spPr>
      </p:pic>
      <p:pic>
        <p:nvPicPr>
          <p:cNvPr id="330" name="pasted-image.jpeg" descr="pasted-image.jpeg"/>
          <p:cNvPicPr>
            <a:picLocks noChangeAspect="1"/>
          </p:cNvPicPr>
          <p:nvPr/>
        </p:nvPicPr>
        <p:blipFill>
          <a:blip r:embed="rId5">
            <a:extLst/>
          </a:blip>
          <a:stretch>
            <a:fillRect/>
          </a:stretch>
        </p:blipFill>
        <p:spPr>
          <a:xfrm>
            <a:off x="317698" y="2689522"/>
            <a:ext cx="2158800" cy="1767082"/>
          </a:xfrm>
          <a:prstGeom prst="rect">
            <a:avLst/>
          </a:prstGeom>
          <a:ln w="12700">
            <a:miter lim="400000"/>
          </a:ln>
        </p:spPr>
      </p:pic>
      <p:sp>
        <p:nvSpPr>
          <p:cNvPr id="331" name="Title"/>
          <p:cNvSpPr txBox="1">
            <a:spLocks noGrp="1"/>
          </p:cNvSpPr>
          <p:nvPr>
            <p:ph type="ctrTitle"/>
          </p:nvPr>
        </p:nvSpPr>
        <p:spPr>
          <a:xfrm>
            <a:off x="4521200" y="-798463"/>
            <a:ext cx="10972800" cy="3225801"/>
          </a:xfrm>
          <a:prstGeom prst="rect">
            <a:avLst/>
          </a:prstGeom>
        </p:spPr>
        <p:txBody>
          <a:bodyPr/>
          <a:lstStyle/>
          <a:p>
            <a:endParaRPr/>
          </a:p>
        </p:txBody>
      </p:sp>
      <p:sp>
        <p:nvSpPr>
          <p:cNvPr id="332" name="Body"/>
          <p:cNvSpPr txBox="1">
            <a:spLocks noGrp="1"/>
          </p:cNvSpPr>
          <p:nvPr>
            <p:ph type="subTitle" sz="quarter" idx="1"/>
          </p:nvPr>
        </p:nvSpPr>
        <p:spPr>
          <a:xfrm>
            <a:off x="-4089400" y="2023864"/>
            <a:ext cx="10972800" cy="1494036"/>
          </a:xfrm>
          <a:prstGeom prst="rect">
            <a:avLst/>
          </a:prstGeom>
        </p:spPr>
        <p:txBody>
          <a:bodyPr/>
          <a:lstStyle/>
          <a:p>
            <a:endParaRPr/>
          </a:p>
        </p:txBody>
      </p:sp>
      <p:sp>
        <p:nvSpPr>
          <p:cNvPr id="333" name="Travel"/>
          <p:cNvSpPr/>
          <p:nvPr/>
        </p:nvSpPr>
        <p:spPr>
          <a:xfrm>
            <a:off x="1670898" y="1982558"/>
            <a:ext cx="1638301" cy="6858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solidFill>
                  <a:srgbClr val="FFFFFF"/>
                </a:solidFill>
                <a:effectLst>
                  <a:outerShdw blurRad="38100" dist="12700" dir="5400000" rotWithShape="0">
                    <a:srgbClr val="000000">
                      <a:alpha val="50000"/>
                    </a:srgbClr>
                  </a:outerShdw>
                </a:effectLst>
              </a:defRPr>
            </a:lvl1pPr>
          </a:lstStyle>
          <a:p>
            <a:r>
              <a:t>Travel</a:t>
            </a:r>
          </a:p>
        </p:txBody>
      </p:sp>
      <p:grpSp>
        <p:nvGrpSpPr>
          <p:cNvPr id="336" name="What were some of the social, economic and/or  political problems related to…"/>
          <p:cNvGrpSpPr/>
          <p:nvPr/>
        </p:nvGrpSpPr>
        <p:grpSpPr>
          <a:xfrm>
            <a:off x="933524" y="63500"/>
            <a:ext cx="10688489" cy="1727200"/>
            <a:chOff x="0" y="0"/>
            <a:chExt cx="10688488" cy="1727200"/>
          </a:xfrm>
        </p:grpSpPr>
        <p:sp>
          <p:nvSpPr>
            <p:cNvPr id="335" name="What were some of the social, economic and/or  political problems related to…"/>
            <p:cNvSpPr/>
            <p:nvPr/>
          </p:nvSpPr>
          <p:spPr>
            <a:xfrm>
              <a:off x="38100" y="38100"/>
              <a:ext cx="10612289" cy="16510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800">
                  <a:solidFill>
                    <a:srgbClr val="000000"/>
                  </a:solidFill>
                  <a:latin typeface="Baskerville Old Face"/>
                  <a:ea typeface="Baskerville Old Face"/>
                  <a:cs typeface="Baskerville Old Face"/>
                  <a:sym typeface="Baskerville Old Face"/>
                </a:defRPr>
              </a:lvl1pPr>
            </a:lstStyle>
            <a:p>
              <a:r>
                <a:t>What were some of the social, economic and/or  political problems related to…</a:t>
              </a:r>
            </a:p>
          </p:txBody>
        </p:sp>
        <p:pic>
          <p:nvPicPr>
            <p:cNvPr id="334" name="What were some of the social, economic and/or  political problems related to…" descr="What were some of the social, economic and/or  political problems related to…"/>
            <p:cNvPicPr>
              <a:picLocks/>
            </p:cNvPicPr>
            <p:nvPr/>
          </p:nvPicPr>
          <p:blipFill>
            <a:blip r:embed="rId7">
              <a:extLst/>
            </a:blip>
            <a:stretch>
              <a:fillRect/>
            </a:stretch>
          </p:blipFill>
          <p:spPr>
            <a:xfrm>
              <a:off x="-1" y="-1"/>
              <a:ext cx="10688490" cy="1727201"/>
            </a:xfrm>
            <a:prstGeom prst="rect">
              <a:avLst/>
            </a:prstGeom>
            <a:effectLst/>
          </p:spPr>
        </p:pic>
      </p:grpSp>
      <p:sp>
        <p:nvSpPr>
          <p:cNvPr id="337" name="Women of the West"/>
          <p:cNvSpPr/>
          <p:nvPr/>
        </p:nvSpPr>
        <p:spPr>
          <a:xfrm>
            <a:off x="6390282" y="1850967"/>
            <a:ext cx="4696471" cy="6858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solidFill>
                  <a:srgbClr val="FFFFFF"/>
                </a:solidFill>
                <a:effectLst>
                  <a:outerShdw blurRad="38100" dist="12700" dir="5400000" rotWithShape="0">
                    <a:srgbClr val="000000">
                      <a:alpha val="50000"/>
                    </a:srgbClr>
                  </a:outerShdw>
                </a:effectLst>
              </a:defRPr>
            </a:lvl1pPr>
          </a:lstStyle>
          <a:p>
            <a:r>
              <a:t>Women of the West</a:t>
            </a:r>
          </a:p>
        </p:txBody>
      </p:sp>
      <p:sp>
        <p:nvSpPr>
          <p:cNvPr id="338" name="Life of the Miners"/>
          <p:cNvSpPr/>
          <p:nvPr/>
        </p:nvSpPr>
        <p:spPr>
          <a:xfrm>
            <a:off x="421258" y="5149849"/>
            <a:ext cx="4453384" cy="6858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solidFill>
                  <a:srgbClr val="FFFFFF"/>
                </a:solidFill>
                <a:effectLst>
                  <a:outerShdw blurRad="38100" dist="12700" dir="5400000" rotWithShape="0">
                    <a:srgbClr val="000000">
                      <a:alpha val="50000"/>
                    </a:srgbClr>
                  </a:outerShdw>
                </a:effectLst>
              </a:defRPr>
            </a:lvl1pPr>
          </a:lstStyle>
          <a:p>
            <a:r>
              <a:t>Life of the Miners</a:t>
            </a:r>
          </a:p>
        </p:txBody>
      </p:sp>
      <p:sp>
        <p:nvSpPr>
          <p:cNvPr id="339" name="Foreign Miners"/>
          <p:cNvSpPr/>
          <p:nvPr/>
        </p:nvSpPr>
        <p:spPr>
          <a:xfrm>
            <a:off x="9071419" y="4753031"/>
            <a:ext cx="3760838" cy="6858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solidFill>
                  <a:srgbClr val="FFFFFF"/>
                </a:solidFill>
                <a:effectLst>
                  <a:outerShdw blurRad="38100" dist="12700" dir="5400000" rotWithShape="0">
                    <a:srgbClr val="000000">
                      <a:alpha val="50000"/>
                    </a:srgbClr>
                  </a:outerShdw>
                </a:effectLst>
              </a:defRPr>
            </a:lvl1pPr>
          </a:lstStyle>
          <a:p>
            <a:r>
              <a:t>Foreign Miners</a:t>
            </a:r>
          </a:p>
        </p:txBody>
      </p:sp>
      <p:sp>
        <p:nvSpPr>
          <p:cNvPr id="340" name="Law and Order"/>
          <p:cNvSpPr/>
          <p:nvPr/>
        </p:nvSpPr>
        <p:spPr>
          <a:xfrm>
            <a:off x="4892581" y="6245952"/>
            <a:ext cx="3755877" cy="6858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solidFill>
                  <a:srgbClr val="FFFFFF"/>
                </a:solidFill>
                <a:effectLst>
                  <a:outerShdw blurRad="38100" dist="12700" dir="5400000" rotWithShape="0">
                    <a:srgbClr val="000000">
                      <a:alpha val="50000"/>
                    </a:srgbClr>
                  </a:outerShdw>
                </a:effectLst>
              </a:defRPr>
            </a:lvl1pPr>
          </a:lstStyle>
          <a:p>
            <a:r>
              <a:t>Law and Order</a:t>
            </a:r>
          </a:p>
        </p:txBody>
      </p:sp>
      <p:pic>
        <p:nvPicPr>
          <p:cNvPr id="341" name="pasted-image.jpeg" descr="pasted-image.jpeg"/>
          <p:cNvPicPr>
            <a:picLocks noChangeAspect="1"/>
          </p:cNvPicPr>
          <p:nvPr/>
        </p:nvPicPr>
        <p:blipFill>
          <a:blip r:embed="rId8">
            <a:extLst/>
          </a:blip>
          <a:stretch>
            <a:fillRect/>
          </a:stretch>
        </p:blipFill>
        <p:spPr>
          <a:xfrm>
            <a:off x="5512320" y="7244978"/>
            <a:ext cx="2516399" cy="1844079"/>
          </a:xfrm>
          <a:prstGeom prst="rect">
            <a:avLst/>
          </a:prstGeom>
          <a:ln w="12700">
            <a:miter lim="400000"/>
          </a:ln>
        </p:spPr>
      </p:pic>
      <p:pic>
        <p:nvPicPr>
          <p:cNvPr id="342" name="pasted-image.jpeg" descr="pasted-image.jpeg"/>
          <p:cNvPicPr>
            <a:picLocks noChangeAspect="1"/>
          </p:cNvPicPr>
          <p:nvPr/>
        </p:nvPicPr>
        <p:blipFill>
          <a:blip r:embed="rId9">
            <a:extLst/>
          </a:blip>
          <a:stretch>
            <a:fillRect/>
          </a:stretch>
        </p:blipFill>
        <p:spPr>
          <a:xfrm>
            <a:off x="9840528" y="5590543"/>
            <a:ext cx="2222620" cy="2993470"/>
          </a:xfrm>
          <a:prstGeom prst="rect">
            <a:avLst/>
          </a:prstGeom>
          <a:ln w="12700">
            <a:miter lim="400000"/>
          </a:ln>
        </p:spPr>
      </p:pic>
      <p:pic>
        <p:nvPicPr>
          <p:cNvPr id="343" name="pasted-image.jpeg" descr="pasted-image.jpeg"/>
          <p:cNvPicPr>
            <a:picLocks noChangeAspect="1"/>
          </p:cNvPicPr>
          <p:nvPr/>
        </p:nvPicPr>
        <p:blipFill>
          <a:blip r:embed="rId10">
            <a:extLst/>
          </a:blip>
          <a:stretch>
            <a:fillRect/>
          </a:stretch>
        </p:blipFill>
        <p:spPr>
          <a:xfrm>
            <a:off x="2789634" y="2860217"/>
            <a:ext cx="2850996" cy="1425499"/>
          </a:xfrm>
          <a:prstGeom prst="rect">
            <a:avLst/>
          </a:prstGeom>
          <a:ln w="12700">
            <a:miter lim="400000"/>
          </a:ln>
        </p:spPr>
      </p:pic>
      <p:sp>
        <p:nvSpPr>
          <p:cNvPr id="2" name="TextBox 1"/>
          <p:cNvSpPr txBox="1"/>
          <p:nvPr/>
        </p:nvSpPr>
        <p:spPr>
          <a:xfrm>
            <a:off x="14210437" y="6076408"/>
            <a:ext cx="10259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a:ln>
                <a:noFill/>
              </a:ln>
              <a:solidFill>
                <a:srgbClr val="6F6A5A"/>
              </a:solidFill>
              <a:effectLst/>
              <a:uFillTx/>
              <a:latin typeface="Baskerville"/>
              <a:ea typeface="Baskerville"/>
              <a:cs typeface="Baskerville"/>
              <a:sym typeface="Baskerville"/>
            </a:endParaRPr>
          </a:p>
        </p:txBody>
      </p:sp>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We must understand our government!"/>
          <p:cNvSpPr>
            <a:spLocks noGrp="1"/>
          </p:cNvSpPr>
          <p:nvPr>
            <p:ph type="title"/>
          </p:nvPr>
        </p:nvSpPr>
        <p:spPr>
          <a:prstGeom prst="rect">
            <a:avLst/>
          </a:prstGeom>
          <a:ln w="9525">
            <a:round/>
          </a:ln>
        </p:spPr>
        <p:txBody>
          <a:bodyPr/>
          <a:lstStyle>
            <a:lvl1pPr defTabSz="560831">
              <a:defRPr sz="5568">
                <a:latin typeface="Baskerville Old Face"/>
                <a:ea typeface="Baskerville Old Face"/>
                <a:cs typeface="Baskerville Old Face"/>
                <a:sym typeface="Baskerville Old Face"/>
              </a:defRPr>
            </a:lvl1pPr>
          </a:lstStyle>
          <a:p>
            <a:r>
              <a:t>We must understand our government!</a:t>
            </a:r>
          </a:p>
        </p:txBody>
      </p:sp>
      <p:pic>
        <p:nvPicPr>
          <p:cNvPr id="348" name="pasted-image.tiff" descr="pasted-image.tiff"/>
          <p:cNvPicPr>
            <a:picLocks noChangeAspect="1"/>
          </p:cNvPicPr>
          <p:nvPr/>
        </p:nvPicPr>
        <p:blipFill>
          <a:blip r:embed="rId3">
            <a:extLst/>
          </a:blip>
          <a:stretch>
            <a:fillRect/>
          </a:stretch>
        </p:blipFill>
        <p:spPr>
          <a:xfrm>
            <a:off x="374160" y="2415376"/>
            <a:ext cx="7583599" cy="3864255"/>
          </a:xfrm>
          <a:prstGeom prst="rect">
            <a:avLst/>
          </a:prstGeom>
          <a:ln w="12700">
            <a:miter lim="400000"/>
          </a:ln>
        </p:spPr>
      </p:pic>
      <p:pic>
        <p:nvPicPr>
          <p:cNvPr id="349" name="pasted-image.tiff" descr="pasted-image.tiff"/>
          <p:cNvPicPr>
            <a:picLocks noChangeAspect="1"/>
          </p:cNvPicPr>
          <p:nvPr/>
        </p:nvPicPr>
        <p:blipFill>
          <a:blip r:embed="rId4">
            <a:extLst/>
          </a:blip>
          <a:stretch>
            <a:fillRect/>
          </a:stretch>
        </p:blipFill>
        <p:spPr>
          <a:xfrm>
            <a:off x="7432495" y="5808462"/>
            <a:ext cx="5112263" cy="3586215"/>
          </a:xfrm>
          <a:prstGeom prst="rect">
            <a:avLst/>
          </a:prstGeom>
          <a:ln w="12700">
            <a:miter lim="400000"/>
          </a:ln>
        </p:spPr>
      </p:pic>
      <p:sp>
        <p:nvSpPr>
          <p:cNvPr id="350" name="Text"/>
          <p:cNvSpPr txBox="1"/>
          <p:nvPr/>
        </p:nvSpPr>
        <p:spPr>
          <a:xfrm>
            <a:off x="5966804" y="4521199"/>
            <a:ext cx="1071192" cy="711201"/>
          </a:xfrm>
          <a:prstGeom prst="rect">
            <a:avLst/>
          </a:prstGeom>
          <a:ln w="12700">
            <a:miter lim="400000"/>
          </a:ln>
        </p:spPr>
        <p:txBody>
          <a:bodyPr wrap="none" lIns="50800" tIns="50800" rIns="50800" bIns="50800" anchor="ctr">
            <a:spAutoFit/>
          </a:bodyPr>
          <a:lstStyle/>
          <a:p>
            <a:endParaRPr/>
          </a:p>
        </p:txBody>
      </p:sp>
      <p:sp>
        <p:nvSpPr>
          <p:cNvPr id="351" name="Text"/>
          <p:cNvSpPr txBox="1"/>
          <p:nvPr/>
        </p:nvSpPr>
        <p:spPr>
          <a:xfrm>
            <a:off x="6435551" y="4864100"/>
            <a:ext cx="387698" cy="279401"/>
          </a:xfrm>
          <a:prstGeom prst="rect">
            <a:avLst/>
          </a:prstGeom>
          <a:ln w="12700">
            <a:miter lim="400000"/>
          </a:ln>
        </p:spPr>
        <p:txBody>
          <a:bodyPr wrap="none" lIns="50800" tIns="50800" rIns="50800" bIns="50800" anchor="ctr">
            <a:spAutoFit/>
          </a:bodyPr>
          <a:lstStyle/>
          <a:p>
            <a:pPr>
              <a:defRPr sz="1200"/>
            </a:pPr>
            <a:endParaRPr/>
          </a:p>
        </p:txBody>
      </p:sp>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Character:  Focus, Expressions and Body Language…"/>
          <p:cNvSpPr txBox="1">
            <a:spLocks noGrp="1"/>
          </p:cNvSpPr>
          <p:nvPr>
            <p:ph type="body" idx="1"/>
          </p:nvPr>
        </p:nvSpPr>
        <p:spPr>
          <a:xfrm>
            <a:off x="306040" y="1545276"/>
            <a:ext cx="11682760" cy="7704150"/>
          </a:xfrm>
          <a:prstGeom prst="rect">
            <a:avLst/>
          </a:prstGeom>
        </p:spPr>
        <p:txBody>
          <a:bodyPr>
            <a:normAutofit fontScale="77500" lnSpcReduction="20000"/>
          </a:bodyPr>
          <a:lstStyle/>
          <a:p>
            <a:pPr marL="0" indent="0" defTabSz="245363">
              <a:spcBef>
                <a:spcPts val="1200"/>
              </a:spcBef>
              <a:buClrTx/>
              <a:buSzTx/>
              <a:buNone/>
              <a:defRPr sz="1679" b="1"/>
            </a:pPr>
            <a:endParaRPr dirty="0"/>
          </a:p>
          <a:p>
            <a:pPr marL="0" indent="0" defTabSz="245363">
              <a:spcBef>
                <a:spcPts val="1200"/>
              </a:spcBef>
              <a:buClrTx/>
              <a:buSzTx/>
              <a:buNone/>
              <a:defRPr sz="1679" b="1"/>
            </a:pPr>
            <a:r>
              <a:rPr sz="4100" dirty="0">
                <a:solidFill>
                  <a:srgbClr val="142B6F"/>
                </a:solidFill>
              </a:rPr>
              <a:t>Character:  </a:t>
            </a:r>
            <a:r>
              <a:rPr sz="4100" b="0" dirty="0">
                <a:solidFill>
                  <a:srgbClr val="142B6F"/>
                </a:solidFill>
              </a:rPr>
              <a:t>Focus, Expressions and Body Language</a:t>
            </a:r>
          </a:p>
          <a:p>
            <a:pPr marL="0" indent="0" defTabSz="245363">
              <a:spcBef>
                <a:spcPts val="1200"/>
              </a:spcBef>
              <a:buClrTx/>
              <a:buSzTx/>
              <a:buNone/>
              <a:defRPr sz="1679" b="1"/>
            </a:pPr>
            <a:r>
              <a:rPr sz="4100" dirty="0">
                <a:solidFill>
                  <a:srgbClr val="142B6F"/>
                </a:solidFill>
              </a:rPr>
              <a:t>Shapes: </a:t>
            </a:r>
            <a:r>
              <a:rPr sz="4100" b="0" dirty="0">
                <a:solidFill>
                  <a:srgbClr val="142B6F"/>
                </a:solidFill>
              </a:rPr>
              <a:t>Curved and Linear</a:t>
            </a:r>
          </a:p>
          <a:p>
            <a:pPr marL="0" indent="0" defTabSz="245363">
              <a:spcBef>
                <a:spcPts val="1200"/>
              </a:spcBef>
              <a:buClrTx/>
              <a:buSzTx/>
              <a:buNone/>
              <a:defRPr sz="1679" b="1"/>
            </a:pPr>
            <a:r>
              <a:rPr sz="4100" dirty="0">
                <a:solidFill>
                  <a:srgbClr val="142B6F"/>
                </a:solidFill>
              </a:rPr>
              <a:t>Levels: </a:t>
            </a:r>
            <a:r>
              <a:rPr sz="4100" b="0" dirty="0">
                <a:solidFill>
                  <a:srgbClr val="142B6F"/>
                </a:solidFill>
              </a:rPr>
              <a:t>Low, Medium, High</a:t>
            </a:r>
          </a:p>
          <a:p>
            <a:pPr marL="0" indent="0" defTabSz="245363">
              <a:spcBef>
                <a:spcPts val="1200"/>
              </a:spcBef>
              <a:buClrTx/>
              <a:buSzTx/>
              <a:buNone/>
              <a:defRPr sz="1679" b="1"/>
            </a:pPr>
            <a:endParaRPr sz="4100" b="0" dirty="0"/>
          </a:p>
          <a:p>
            <a:pPr marL="0" indent="0" defTabSz="245363">
              <a:spcBef>
                <a:spcPts val="1200"/>
              </a:spcBef>
              <a:buClrTx/>
              <a:buSzTx/>
              <a:buNone/>
              <a:defRPr sz="1679" b="1"/>
            </a:pPr>
            <a:endParaRPr sz="4100" b="0" dirty="0"/>
          </a:p>
          <a:p>
            <a:pPr marL="0" indent="0" defTabSz="245363">
              <a:spcBef>
                <a:spcPts val="1200"/>
              </a:spcBef>
              <a:buClrTx/>
              <a:buSzTx/>
              <a:buNone/>
              <a:defRPr sz="1679" b="1"/>
            </a:pPr>
            <a:endParaRPr sz="4100" b="0" dirty="0"/>
          </a:p>
          <a:p>
            <a:pPr marL="0" indent="0" defTabSz="245363">
              <a:spcBef>
                <a:spcPts val="1200"/>
              </a:spcBef>
              <a:buClrTx/>
              <a:buSzTx/>
              <a:buNone/>
              <a:defRPr sz="1679" b="1"/>
            </a:pPr>
            <a:endParaRPr sz="4100" b="0" dirty="0"/>
          </a:p>
          <a:p>
            <a:pPr marL="176021" indent="-176021" defTabSz="245363">
              <a:spcBef>
                <a:spcPts val="1200"/>
              </a:spcBef>
              <a:defRPr sz="1679" b="1"/>
            </a:pPr>
            <a:r>
              <a:rPr sz="4100" b="0" dirty="0"/>
              <a:t>Share with the group</a:t>
            </a:r>
          </a:p>
          <a:p>
            <a:pPr marL="0" indent="0" defTabSz="245363">
              <a:spcBef>
                <a:spcPts val="1200"/>
              </a:spcBef>
              <a:buClrTx/>
              <a:buSzTx/>
              <a:buNone/>
              <a:defRPr sz="1679" b="1"/>
            </a:pPr>
            <a:endParaRPr sz="4100" b="0" dirty="0"/>
          </a:p>
          <a:p>
            <a:pPr marL="176021" indent="-176021" defTabSz="245363">
              <a:spcBef>
                <a:spcPts val="1200"/>
              </a:spcBef>
              <a:defRPr sz="1679" b="1"/>
            </a:pPr>
            <a:r>
              <a:rPr sz="4100" b="0" dirty="0"/>
              <a:t>Develop and practice your three-scene </a:t>
            </a:r>
          </a:p>
          <a:p>
            <a:pPr marL="0" indent="0" defTabSz="245363">
              <a:spcBef>
                <a:spcPts val="1200"/>
              </a:spcBef>
              <a:buClrTx/>
              <a:buSzTx/>
              <a:buNone/>
              <a:defRPr sz="1679" b="1"/>
            </a:pPr>
            <a:r>
              <a:rPr sz="4100" b="0" dirty="0"/>
              <a:t>tableau with your group for the </a:t>
            </a:r>
          </a:p>
          <a:p>
            <a:pPr marL="0" indent="0" defTabSz="245363">
              <a:spcBef>
                <a:spcPts val="1200"/>
              </a:spcBef>
              <a:buClrTx/>
              <a:buSzTx/>
              <a:buNone/>
              <a:defRPr sz="1679" b="1"/>
            </a:pPr>
            <a:r>
              <a:rPr sz="4100" b="0" dirty="0"/>
              <a:t>Town Hall Meeting depicting the three branches of </a:t>
            </a:r>
          </a:p>
          <a:p>
            <a:pPr marL="0" indent="0" defTabSz="245363">
              <a:spcBef>
                <a:spcPts val="1200"/>
              </a:spcBef>
              <a:buClrTx/>
              <a:buSzTx/>
              <a:buNone/>
              <a:defRPr sz="1679" b="1"/>
            </a:pPr>
            <a:r>
              <a:rPr sz="4100" b="0" dirty="0"/>
              <a:t>government.</a:t>
            </a:r>
          </a:p>
          <a:p>
            <a:pPr marL="176021" indent="-176021" defTabSz="245363">
              <a:spcBef>
                <a:spcPts val="1200"/>
              </a:spcBef>
              <a:defRPr sz="1679" b="1"/>
            </a:pPr>
            <a:endParaRPr b="0" dirty="0"/>
          </a:p>
          <a:p>
            <a:pPr marL="176021" indent="-176021" defTabSz="245363">
              <a:spcBef>
                <a:spcPts val="1200"/>
              </a:spcBef>
              <a:defRPr sz="1679" b="1"/>
            </a:pPr>
            <a:endParaRPr b="0" dirty="0"/>
          </a:p>
          <a:p>
            <a:pPr marL="176021" indent="-176021" defTabSz="245363">
              <a:spcBef>
                <a:spcPts val="1200"/>
              </a:spcBef>
              <a:defRPr sz="1679" b="1"/>
            </a:pPr>
            <a:endParaRPr b="0" dirty="0"/>
          </a:p>
        </p:txBody>
      </p:sp>
      <p:sp>
        <p:nvSpPr>
          <p:cNvPr id="356" name="Elements of Tableau"/>
          <p:cNvSpPr txBox="1">
            <a:spLocks noGrp="1"/>
          </p:cNvSpPr>
          <p:nvPr>
            <p:ph type="title"/>
          </p:nvPr>
        </p:nvSpPr>
        <p:spPr>
          <a:xfrm>
            <a:off x="1016000" y="148307"/>
            <a:ext cx="10972800" cy="1203593"/>
          </a:xfrm>
          <a:prstGeom prst="rect">
            <a:avLst/>
          </a:prstGeom>
          <a:blipFill>
            <a:blip r:embed="rId3"/>
          </a:blipFill>
        </p:spPr>
        <p:txBody>
          <a:bodyPr/>
          <a:lstStyle>
            <a:lvl1pPr>
              <a:defRPr sz="48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lvl1pPr>
          </a:lstStyle>
          <a:p>
            <a:r>
              <a:rPr dirty="0"/>
              <a:t>Elements of Tableau</a:t>
            </a:r>
          </a:p>
        </p:txBody>
      </p:sp>
      <p:grpSp>
        <p:nvGrpSpPr>
          <p:cNvPr id="359" name="pasted-image.jpeg"/>
          <p:cNvGrpSpPr/>
          <p:nvPr/>
        </p:nvGrpSpPr>
        <p:grpSpPr>
          <a:xfrm>
            <a:off x="8752754" y="2558688"/>
            <a:ext cx="4055034" cy="5871482"/>
            <a:chOff x="0" y="0"/>
            <a:chExt cx="4848967" cy="6464718"/>
          </a:xfrm>
        </p:grpSpPr>
        <p:pic>
          <p:nvPicPr>
            <p:cNvPr id="358" name="pasted-image.jpeg" descr="pasted-image.jpeg"/>
            <p:cNvPicPr>
              <a:picLocks noChangeAspect="1"/>
            </p:cNvPicPr>
            <p:nvPr/>
          </p:nvPicPr>
          <p:blipFill>
            <a:blip r:embed="rId4">
              <a:extLst/>
            </a:blip>
            <a:stretch>
              <a:fillRect/>
            </a:stretch>
          </p:blipFill>
          <p:spPr>
            <a:xfrm>
              <a:off x="127000" y="88900"/>
              <a:ext cx="4594968" cy="6134519"/>
            </a:xfrm>
            <a:prstGeom prst="rect">
              <a:avLst/>
            </a:prstGeom>
            <a:ln>
              <a:noFill/>
            </a:ln>
            <a:effectLst/>
          </p:spPr>
        </p:pic>
        <p:pic>
          <p:nvPicPr>
            <p:cNvPr id="357" name="pasted-image.jpeg" descr="pasted-image.jpeg"/>
            <p:cNvPicPr>
              <a:picLocks/>
            </p:cNvPicPr>
            <p:nvPr/>
          </p:nvPicPr>
          <p:blipFill>
            <a:blip r:embed="rId5">
              <a:extLst/>
            </a:blip>
            <a:stretch>
              <a:fillRect/>
            </a:stretch>
          </p:blipFill>
          <p:spPr>
            <a:xfrm>
              <a:off x="0" y="0"/>
              <a:ext cx="4848968" cy="6464719"/>
            </a:xfrm>
            <a:prstGeom prst="rect">
              <a:avLst/>
            </a:prstGeom>
            <a:effectLst/>
          </p:spPr>
        </p:pic>
      </p:grpSp>
      <p:sp>
        <p:nvSpPr>
          <p:cNvPr id="360" name="Theater Masks"/>
          <p:cNvSpPr/>
          <p:nvPr/>
        </p:nvSpPr>
        <p:spPr>
          <a:xfrm>
            <a:off x="2566410" y="3935810"/>
            <a:ext cx="1209266" cy="727680"/>
          </a:xfrm>
          <a:custGeom>
            <a:avLst/>
            <a:gdLst/>
            <a:ahLst/>
            <a:cxnLst>
              <a:cxn ang="0">
                <a:pos x="wd2" y="hd2"/>
              </a:cxn>
              <a:cxn ang="5400000">
                <a:pos x="wd2" y="hd2"/>
              </a:cxn>
              <a:cxn ang="10800000">
                <a:pos x="wd2" y="hd2"/>
              </a:cxn>
              <a:cxn ang="16200000">
                <a:pos x="wd2" y="hd2"/>
              </a:cxn>
            </a:cxnLst>
            <a:rect l="0" t="0" r="r" b="b"/>
            <a:pathLst>
              <a:path w="21515" h="21414" extrusionOk="0">
                <a:moveTo>
                  <a:pt x="9176" y="2"/>
                </a:moveTo>
                <a:cubicBezTo>
                  <a:pt x="9064" y="-9"/>
                  <a:pt x="8947" y="18"/>
                  <a:pt x="8834" y="92"/>
                </a:cubicBezTo>
                <a:cubicBezTo>
                  <a:pt x="7363" y="1063"/>
                  <a:pt x="5221" y="1164"/>
                  <a:pt x="5221" y="1164"/>
                </a:cubicBezTo>
                <a:cubicBezTo>
                  <a:pt x="5221" y="1164"/>
                  <a:pt x="3078" y="1077"/>
                  <a:pt x="1604" y="115"/>
                </a:cubicBezTo>
                <a:cubicBezTo>
                  <a:pt x="1153" y="-179"/>
                  <a:pt x="644" y="268"/>
                  <a:pt x="603" y="1002"/>
                </a:cubicBezTo>
                <a:cubicBezTo>
                  <a:pt x="455" y="3640"/>
                  <a:pt x="164" y="8159"/>
                  <a:pt x="19" y="10399"/>
                </a:cubicBezTo>
                <a:cubicBezTo>
                  <a:pt x="-42" y="11350"/>
                  <a:pt x="45" y="12308"/>
                  <a:pt x="271" y="13201"/>
                </a:cubicBezTo>
                <a:cubicBezTo>
                  <a:pt x="958" y="15906"/>
                  <a:pt x="2673" y="21421"/>
                  <a:pt x="5242" y="21413"/>
                </a:cubicBezTo>
                <a:cubicBezTo>
                  <a:pt x="7812" y="21405"/>
                  <a:pt x="9515" y="15882"/>
                  <a:pt x="10196" y="13171"/>
                </a:cubicBezTo>
                <a:cubicBezTo>
                  <a:pt x="10421" y="12278"/>
                  <a:pt x="10506" y="11318"/>
                  <a:pt x="10442" y="10367"/>
                </a:cubicBezTo>
                <a:cubicBezTo>
                  <a:pt x="10292" y="8128"/>
                  <a:pt x="9991" y="3610"/>
                  <a:pt x="9837" y="973"/>
                </a:cubicBezTo>
                <a:cubicBezTo>
                  <a:pt x="9805" y="422"/>
                  <a:pt x="9511" y="36"/>
                  <a:pt x="9176" y="2"/>
                </a:cubicBezTo>
                <a:close/>
                <a:moveTo>
                  <a:pt x="20228" y="2"/>
                </a:moveTo>
                <a:cubicBezTo>
                  <a:pt x="20116" y="-9"/>
                  <a:pt x="19999" y="18"/>
                  <a:pt x="19887" y="92"/>
                </a:cubicBezTo>
                <a:cubicBezTo>
                  <a:pt x="18415" y="1063"/>
                  <a:pt x="16273" y="1164"/>
                  <a:pt x="16273" y="1164"/>
                </a:cubicBezTo>
                <a:cubicBezTo>
                  <a:pt x="16273" y="1164"/>
                  <a:pt x="14130" y="1077"/>
                  <a:pt x="12656" y="115"/>
                </a:cubicBezTo>
                <a:cubicBezTo>
                  <a:pt x="12206" y="-179"/>
                  <a:pt x="11697" y="268"/>
                  <a:pt x="11655" y="1002"/>
                </a:cubicBezTo>
                <a:cubicBezTo>
                  <a:pt x="11507" y="3640"/>
                  <a:pt x="11217" y="8159"/>
                  <a:pt x="11072" y="10399"/>
                </a:cubicBezTo>
                <a:cubicBezTo>
                  <a:pt x="11011" y="11350"/>
                  <a:pt x="11097" y="12308"/>
                  <a:pt x="11324" y="13201"/>
                </a:cubicBezTo>
                <a:cubicBezTo>
                  <a:pt x="12011" y="15906"/>
                  <a:pt x="13725" y="21421"/>
                  <a:pt x="16295" y="21413"/>
                </a:cubicBezTo>
                <a:cubicBezTo>
                  <a:pt x="18864" y="21405"/>
                  <a:pt x="20568" y="15882"/>
                  <a:pt x="21249" y="13171"/>
                </a:cubicBezTo>
                <a:cubicBezTo>
                  <a:pt x="21473" y="12278"/>
                  <a:pt x="21558" y="11318"/>
                  <a:pt x="21494" y="10367"/>
                </a:cubicBezTo>
                <a:cubicBezTo>
                  <a:pt x="21344" y="8128"/>
                  <a:pt x="21046" y="3610"/>
                  <a:pt x="20892" y="973"/>
                </a:cubicBezTo>
                <a:cubicBezTo>
                  <a:pt x="20859" y="422"/>
                  <a:pt x="20564" y="36"/>
                  <a:pt x="20228" y="2"/>
                </a:cubicBezTo>
                <a:close/>
                <a:moveTo>
                  <a:pt x="15706" y="3881"/>
                </a:moveTo>
                <a:cubicBezTo>
                  <a:pt x="15759" y="3853"/>
                  <a:pt x="15825" y="3918"/>
                  <a:pt x="15817" y="4029"/>
                </a:cubicBezTo>
                <a:cubicBezTo>
                  <a:pt x="15745" y="5047"/>
                  <a:pt x="15240" y="5708"/>
                  <a:pt x="14104" y="5753"/>
                </a:cubicBezTo>
                <a:cubicBezTo>
                  <a:pt x="12902" y="5800"/>
                  <a:pt x="12611" y="6430"/>
                  <a:pt x="12395" y="7156"/>
                </a:cubicBezTo>
                <a:cubicBezTo>
                  <a:pt x="12354" y="7293"/>
                  <a:pt x="12230" y="7241"/>
                  <a:pt x="12235" y="7089"/>
                </a:cubicBezTo>
                <a:cubicBezTo>
                  <a:pt x="12287" y="5332"/>
                  <a:pt x="13140" y="5022"/>
                  <a:pt x="13934" y="4956"/>
                </a:cubicBezTo>
                <a:cubicBezTo>
                  <a:pt x="15171" y="4923"/>
                  <a:pt x="15465" y="4476"/>
                  <a:pt x="15661" y="3942"/>
                </a:cubicBezTo>
                <a:cubicBezTo>
                  <a:pt x="15673" y="3910"/>
                  <a:pt x="15688" y="3890"/>
                  <a:pt x="15706" y="3881"/>
                </a:cubicBezTo>
                <a:close/>
                <a:moveTo>
                  <a:pt x="16808" y="3881"/>
                </a:moveTo>
                <a:cubicBezTo>
                  <a:pt x="16843" y="3861"/>
                  <a:pt x="16884" y="3878"/>
                  <a:pt x="16908" y="3942"/>
                </a:cubicBezTo>
                <a:cubicBezTo>
                  <a:pt x="17103" y="4476"/>
                  <a:pt x="17397" y="4923"/>
                  <a:pt x="18634" y="4956"/>
                </a:cubicBezTo>
                <a:cubicBezTo>
                  <a:pt x="19429" y="5022"/>
                  <a:pt x="20282" y="5332"/>
                  <a:pt x="20334" y="7089"/>
                </a:cubicBezTo>
                <a:cubicBezTo>
                  <a:pt x="20338" y="7241"/>
                  <a:pt x="20212" y="7293"/>
                  <a:pt x="20172" y="7156"/>
                </a:cubicBezTo>
                <a:cubicBezTo>
                  <a:pt x="19955" y="6430"/>
                  <a:pt x="19667" y="5800"/>
                  <a:pt x="18464" y="5753"/>
                </a:cubicBezTo>
                <a:cubicBezTo>
                  <a:pt x="17329" y="5708"/>
                  <a:pt x="16823" y="5047"/>
                  <a:pt x="16751" y="4029"/>
                </a:cubicBezTo>
                <a:cubicBezTo>
                  <a:pt x="16746" y="3955"/>
                  <a:pt x="16773" y="3901"/>
                  <a:pt x="16808" y="3881"/>
                </a:cubicBezTo>
                <a:close/>
                <a:moveTo>
                  <a:pt x="2595" y="4052"/>
                </a:moveTo>
                <a:cubicBezTo>
                  <a:pt x="2712" y="4043"/>
                  <a:pt x="2835" y="4054"/>
                  <a:pt x="2962" y="4094"/>
                </a:cubicBezTo>
                <a:cubicBezTo>
                  <a:pt x="3439" y="4245"/>
                  <a:pt x="4274" y="4788"/>
                  <a:pt x="4610" y="5168"/>
                </a:cubicBezTo>
                <a:cubicBezTo>
                  <a:pt x="4857" y="5448"/>
                  <a:pt x="4423" y="6295"/>
                  <a:pt x="4238" y="6133"/>
                </a:cubicBezTo>
                <a:cubicBezTo>
                  <a:pt x="3904" y="5843"/>
                  <a:pt x="3394" y="5296"/>
                  <a:pt x="2720" y="4975"/>
                </a:cubicBezTo>
                <a:cubicBezTo>
                  <a:pt x="2045" y="4654"/>
                  <a:pt x="1430" y="5562"/>
                  <a:pt x="1227" y="5795"/>
                </a:cubicBezTo>
                <a:cubicBezTo>
                  <a:pt x="1066" y="5979"/>
                  <a:pt x="947" y="5702"/>
                  <a:pt x="1069" y="5485"/>
                </a:cubicBezTo>
                <a:cubicBezTo>
                  <a:pt x="1203" y="5247"/>
                  <a:pt x="1774" y="4115"/>
                  <a:pt x="2595" y="4052"/>
                </a:cubicBezTo>
                <a:close/>
                <a:moveTo>
                  <a:pt x="7868" y="4052"/>
                </a:moveTo>
                <a:cubicBezTo>
                  <a:pt x="8690" y="4115"/>
                  <a:pt x="9259" y="5247"/>
                  <a:pt x="9392" y="5485"/>
                </a:cubicBezTo>
                <a:cubicBezTo>
                  <a:pt x="9514" y="5702"/>
                  <a:pt x="9397" y="5979"/>
                  <a:pt x="9236" y="5795"/>
                </a:cubicBezTo>
                <a:cubicBezTo>
                  <a:pt x="9033" y="5562"/>
                  <a:pt x="8418" y="4654"/>
                  <a:pt x="7744" y="4975"/>
                </a:cubicBezTo>
                <a:cubicBezTo>
                  <a:pt x="7069" y="5296"/>
                  <a:pt x="6559" y="5843"/>
                  <a:pt x="6226" y="6133"/>
                </a:cubicBezTo>
                <a:cubicBezTo>
                  <a:pt x="6040" y="6295"/>
                  <a:pt x="5606" y="5448"/>
                  <a:pt x="5853" y="5168"/>
                </a:cubicBezTo>
                <a:cubicBezTo>
                  <a:pt x="6190" y="4788"/>
                  <a:pt x="7025" y="4245"/>
                  <a:pt x="7502" y="4094"/>
                </a:cubicBezTo>
                <a:cubicBezTo>
                  <a:pt x="7629" y="4054"/>
                  <a:pt x="7751" y="4043"/>
                  <a:pt x="7868" y="4052"/>
                </a:cubicBezTo>
                <a:close/>
                <a:moveTo>
                  <a:pt x="3422" y="7011"/>
                </a:moveTo>
                <a:cubicBezTo>
                  <a:pt x="3854" y="7055"/>
                  <a:pt x="4232" y="7409"/>
                  <a:pt x="4415" y="7953"/>
                </a:cubicBezTo>
                <a:cubicBezTo>
                  <a:pt x="4455" y="8071"/>
                  <a:pt x="4369" y="8209"/>
                  <a:pt x="4279" y="8176"/>
                </a:cubicBezTo>
                <a:cubicBezTo>
                  <a:pt x="3946" y="8056"/>
                  <a:pt x="3550" y="8060"/>
                  <a:pt x="3139" y="8218"/>
                </a:cubicBezTo>
                <a:cubicBezTo>
                  <a:pt x="2729" y="8376"/>
                  <a:pt x="2370" y="8661"/>
                  <a:pt x="2103" y="9012"/>
                </a:cubicBezTo>
                <a:cubicBezTo>
                  <a:pt x="2031" y="9107"/>
                  <a:pt x="1918" y="9046"/>
                  <a:pt x="1922" y="8912"/>
                </a:cubicBezTo>
                <a:cubicBezTo>
                  <a:pt x="1947" y="8082"/>
                  <a:pt x="2372" y="7308"/>
                  <a:pt x="2977" y="7076"/>
                </a:cubicBezTo>
                <a:cubicBezTo>
                  <a:pt x="3128" y="7017"/>
                  <a:pt x="3278" y="6996"/>
                  <a:pt x="3422" y="7011"/>
                </a:cubicBezTo>
                <a:close/>
                <a:moveTo>
                  <a:pt x="7039" y="7011"/>
                </a:moveTo>
                <a:cubicBezTo>
                  <a:pt x="7183" y="6996"/>
                  <a:pt x="7333" y="7018"/>
                  <a:pt x="7484" y="7076"/>
                </a:cubicBezTo>
                <a:cubicBezTo>
                  <a:pt x="8089" y="7308"/>
                  <a:pt x="8515" y="8082"/>
                  <a:pt x="8540" y="8912"/>
                </a:cubicBezTo>
                <a:cubicBezTo>
                  <a:pt x="8544" y="9046"/>
                  <a:pt x="8430" y="9107"/>
                  <a:pt x="8358" y="9012"/>
                </a:cubicBezTo>
                <a:cubicBezTo>
                  <a:pt x="8092" y="8661"/>
                  <a:pt x="7735" y="8376"/>
                  <a:pt x="7324" y="8218"/>
                </a:cubicBezTo>
                <a:cubicBezTo>
                  <a:pt x="6914" y="8060"/>
                  <a:pt x="6515" y="8056"/>
                  <a:pt x="6183" y="8176"/>
                </a:cubicBezTo>
                <a:cubicBezTo>
                  <a:pt x="6093" y="8209"/>
                  <a:pt x="6009" y="8071"/>
                  <a:pt x="6048" y="7953"/>
                </a:cubicBezTo>
                <a:cubicBezTo>
                  <a:pt x="6231" y="7409"/>
                  <a:pt x="6607" y="7055"/>
                  <a:pt x="7039" y="7011"/>
                </a:cubicBezTo>
                <a:close/>
                <a:moveTo>
                  <a:pt x="15516" y="7134"/>
                </a:moveTo>
                <a:cubicBezTo>
                  <a:pt x="15579" y="7130"/>
                  <a:pt x="15638" y="7202"/>
                  <a:pt x="15628" y="7302"/>
                </a:cubicBezTo>
                <a:cubicBezTo>
                  <a:pt x="15543" y="8120"/>
                  <a:pt x="15065" y="8807"/>
                  <a:pt x="14447" y="8918"/>
                </a:cubicBezTo>
                <a:cubicBezTo>
                  <a:pt x="13830" y="9030"/>
                  <a:pt x="13275" y="8532"/>
                  <a:pt x="13085" y="7763"/>
                </a:cubicBezTo>
                <a:cubicBezTo>
                  <a:pt x="13055" y="7638"/>
                  <a:pt x="13149" y="7516"/>
                  <a:pt x="13236" y="7566"/>
                </a:cubicBezTo>
                <a:cubicBezTo>
                  <a:pt x="13557" y="7752"/>
                  <a:pt x="13952" y="7826"/>
                  <a:pt x="14371" y="7750"/>
                </a:cubicBezTo>
                <a:cubicBezTo>
                  <a:pt x="14790" y="7674"/>
                  <a:pt x="15166" y="7462"/>
                  <a:pt x="15456" y="7166"/>
                </a:cubicBezTo>
                <a:cubicBezTo>
                  <a:pt x="15476" y="7146"/>
                  <a:pt x="15496" y="7135"/>
                  <a:pt x="15516" y="7134"/>
                </a:cubicBezTo>
                <a:close/>
                <a:moveTo>
                  <a:pt x="17050" y="7134"/>
                </a:moveTo>
                <a:cubicBezTo>
                  <a:pt x="17071" y="7135"/>
                  <a:pt x="17093" y="7146"/>
                  <a:pt x="17112" y="7166"/>
                </a:cubicBezTo>
                <a:cubicBezTo>
                  <a:pt x="17402" y="7462"/>
                  <a:pt x="17778" y="7674"/>
                  <a:pt x="18197" y="7750"/>
                </a:cubicBezTo>
                <a:cubicBezTo>
                  <a:pt x="18616" y="7826"/>
                  <a:pt x="19011" y="7752"/>
                  <a:pt x="19333" y="7566"/>
                </a:cubicBezTo>
                <a:cubicBezTo>
                  <a:pt x="19420" y="7516"/>
                  <a:pt x="19514" y="7638"/>
                  <a:pt x="19483" y="7763"/>
                </a:cubicBezTo>
                <a:cubicBezTo>
                  <a:pt x="19293" y="8532"/>
                  <a:pt x="18737" y="9030"/>
                  <a:pt x="18119" y="8918"/>
                </a:cubicBezTo>
                <a:cubicBezTo>
                  <a:pt x="17502" y="8807"/>
                  <a:pt x="17023" y="8120"/>
                  <a:pt x="16939" y="7302"/>
                </a:cubicBezTo>
                <a:cubicBezTo>
                  <a:pt x="16928" y="7202"/>
                  <a:pt x="16987" y="7130"/>
                  <a:pt x="17050" y="7134"/>
                </a:cubicBezTo>
                <a:close/>
                <a:moveTo>
                  <a:pt x="4206" y="9270"/>
                </a:moveTo>
                <a:cubicBezTo>
                  <a:pt x="4243" y="9266"/>
                  <a:pt x="4280" y="9298"/>
                  <a:pt x="4292" y="9370"/>
                </a:cubicBezTo>
                <a:cubicBezTo>
                  <a:pt x="4461" y="10356"/>
                  <a:pt x="4146" y="11287"/>
                  <a:pt x="3106" y="12045"/>
                </a:cubicBezTo>
                <a:cubicBezTo>
                  <a:pt x="2006" y="12848"/>
                  <a:pt x="1884" y="13612"/>
                  <a:pt x="1852" y="14420"/>
                </a:cubicBezTo>
                <a:cubicBezTo>
                  <a:pt x="1845" y="14573"/>
                  <a:pt x="1719" y="14603"/>
                  <a:pt x="1688" y="14459"/>
                </a:cubicBezTo>
                <a:cubicBezTo>
                  <a:pt x="1330" y="12802"/>
                  <a:pt x="2047" y="11979"/>
                  <a:pt x="2767" y="11416"/>
                </a:cubicBezTo>
                <a:cubicBezTo>
                  <a:pt x="3902" y="10605"/>
                  <a:pt x="4071" y="10006"/>
                  <a:pt x="4128" y="9389"/>
                </a:cubicBezTo>
                <a:cubicBezTo>
                  <a:pt x="4135" y="9316"/>
                  <a:pt x="4170" y="9274"/>
                  <a:pt x="4206" y="9270"/>
                </a:cubicBezTo>
                <a:close/>
                <a:moveTo>
                  <a:pt x="6257" y="9270"/>
                </a:moveTo>
                <a:cubicBezTo>
                  <a:pt x="6293" y="9274"/>
                  <a:pt x="6328" y="9316"/>
                  <a:pt x="6335" y="9389"/>
                </a:cubicBezTo>
                <a:cubicBezTo>
                  <a:pt x="6393" y="10006"/>
                  <a:pt x="6561" y="10605"/>
                  <a:pt x="7697" y="11416"/>
                </a:cubicBezTo>
                <a:cubicBezTo>
                  <a:pt x="8416" y="11979"/>
                  <a:pt x="9133" y="12802"/>
                  <a:pt x="8776" y="14459"/>
                </a:cubicBezTo>
                <a:cubicBezTo>
                  <a:pt x="8745" y="14603"/>
                  <a:pt x="8616" y="14573"/>
                  <a:pt x="8610" y="14420"/>
                </a:cubicBezTo>
                <a:cubicBezTo>
                  <a:pt x="8578" y="13612"/>
                  <a:pt x="8456" y="12848"/>
                  <a:pt x="7355" y="12045"/>
                </a:cubicBezTo>
                <a:cubicBezTo>
                  <a:pt x="6316" y="11287"/>
                  <a:pt x="6000" y="10359"/>
                  <a:pt x="6169" y="9373"/>
                </a:cubicBezTo>
                <a:cubicBezTo>
                  <a:pt x="6181" y="9301"/>
                  <a:pt x="6220" y="9266"/>
                  <a:pt x="6257" y="9270"/>
                </a:cubicBezTo>
                <a:close/>
                <a:moveTo>
                  <a:pt x="14806" y="10174"/>
                </a:moveTo>
                <a:cubicBezTo>
                  <a:pt x="14949" y="10126"/>
                  <a:pt x="15024" y="10440"/>
                  <a:pt x="14900" y="10564"/>
                </a:cubicBezTo>
                <a:cubicBezTo>
                  <a:pt x="14124" y="11335"/>
                  <a:pt x="12929" y="12985"/>
                  <a:pt x="13171" y="15692"/>
                </a:cubicBezTo>
                <a:cubicBezTo>
                  <a:pt x="13193" y="15931"/>
                  <a:pt x="13002" y="16036"/>
                  <a:pt x="12931" y="15824"/>
                </a:cubicBezTo>
                <a:cubicBezTo>
                  <a:pt x="12333" y="14020"/>
                  <a:pt x="12765" y="10861"/>
                  <a:pt x="14806" y="10174"/>
                </a:cubicBezTo>
                <a:close/>
                <a:moveTo>
                  <a:pt x="17762" y="10174"/>
                </a:moveTo>
                <a:cubicBezTo>
                  <a:pt x="19803" y="10860"/>
                  <a:pt x="20235" y="14020"/>
                  <a:pt x="19637" y="15824"/>
                </a:cubicBezTo>
                <a:cubicBezTo>
                  <a:pt x="19567" y="16036"/>
                  <a:pt x="19374" y="15931"/>
                  <a:pt x="19395" y="15692"/>
                </a:cubicBezTo>
                <a:cubicBezTo>
                  <a:pt x="19637" y="12985"/>
                  <a:pt x="18442" y="11335"/>
                  <a:pt x="17666" y="10564"/>
                </a:cubicBezTo>
                <a:cubicBezTo>
                  <a:pt x="17542" y="10440"/>
                  <a:pt x="17620" y="10126"/>
                  <a:pt x="17762" y="10174"/>
                </a:cubicBezTo>
                <a:close/>
                <a:moveTo>
                  <a:pt x="15388" y="11035"/>
                </a:moveTo>
                <a:cubicBezTo>
                  <a:pt x="15635" y="11195"/>
                  <a:pt x="15945" y="11290"/>
                  <a:pt x="16283" y="11290"/>
                </a:cubicBezTo>
                <a:cubicBezTo>
                  <a:pt x="16622" y="11290"/>
                  <a:pt x="16934" y="11195"/>
                  <a:pt x="17181" y="11035"/>
                </a:cubicBezTo>
                <a:cubicBezTo>
                  <a:pt x="17248" y="10992"/>
                  <a:pt x="17329" y="11059"/>
                  <a:pt x="17311" y="11145"/>
                </a:cubicBezTo>
                <a:cubicBezTo>
                  <a:pt x="17201" y="11674"/>
                  <a:pt x="16782" y="12068"/>
                  <a:pt x="16283" y="12068"/>
                </a:cubicBezTo>
                <a:cubicBezTo>
                  <a:pt x="15785" y="12068"/>
                  <a:pt x="15368" y="11674"/>
                  <a:pt x="15257" y="11145"/>
                </a:cubicBezTo>
                <a:cubicBezTo>
                  <a:pt x="15239" y="11059"/>
                  <a:pt x="15321" y="10992"/>
                  <a:pt x="15388" y="11035"/>
                </a:cubicBezTo>
                <a:close/>
                <a:moveTo>
                  <a:pt x="4335" y="11558"/>
                </a:moveTo>
                <a:cubicBezTo>
                  <a:pt x="4582" y="11718"/>
                  <a:pt x="4892" y="11813"/>
                  <a:pt x="5231" y="11813"/>
                </a:cubicBezTo>
                <a:cubicBezTo>
                  <a:pt x="5569" y="11813"/>
                  <a:pt x="5881" y="11718"/>
                  <a:pt x="6128" y="11558"/>
                </a:cubicBezTo>
                <a:cubicBezTo>
                  <a:pt x="6195" y="11515"/>
                  <a:pt x="6277" y="11582"/>
                  <a:pt x="6259" y="11668"/>
                </a:cubicBezTo>
                <a:cubicBezTo>
                  <a:pt x="6148" y="12197"/>
                  <a:pt x="5729" y="12591"/>
                  <a:pt x="5231" y="12591"/>
                </a:cubicBezTo>
                <a:cubicBezTo>
                  <a:pt x="4732" y="12591"/>
                  <a:pt x="4315" y="12197"/>
                  <a:pt x="4204" y="11668"/>
                </a:cubicBezTo>
                <a:cubicBezTo>
                  <a:pt x="4187" y="11582"/>
                  <a:pt x="4268" y="11514"/>
                  <a:pt x="4335" y="11558"/>
                </a:cubicBezTo>
                <a:close/>
                <a:moveTo>
                  <a:pt x="16283" y="12817"/>
                </a:moveTo>
                <a:cubicBezTo>
                  <a:pt x="17354" y="12817"/>
                  <a:pt x="18250" y="14190"/>
                  <a:pt x="18488" y="16037"/>
                </a:cubicBezTo>
                <a:cubicBezTo>
                  <a:pt x="18526" y="16337"/>
                  <a:pt x="18352" y="16576"/>
                  <a:pt x="18209" y="16424"/>
                </a:cubicBezTo>
                <a:cubicBezTo>
                  <a:pt x="17679" y="15865"/>
                  <a:pt x="17010" y="15530"/>
                  <a:pt x="16283" y="15530"/>
                </a:cubicBezTo>
                <a:cubicBezTo>
                  <a:pt x="15557" y="15530"/>
                  <a:pt x="14890" y="15865"/>
                  <a:pt x="14359" y="16424"/>
                </a:cubicBezTo>
                <a:cubicBezTo>
                  <a:pt x="14216" y="16576"/>
                  <a:pt x="14040" y="16337"/>
                  <a:pt x="14079" y="16037"/>
                </a:cubicBezTo>
                <a:cubicBezTo>
                  <a:pt x="14316" y="14190"/>
                  <a:pt x="15213" y="12817"/>
                  <a:pt x="16283" y="12817"/>
                </a:cubicBezTo>
                <a:close/>
                <a:moveTo>
                  <a:pt x="3198" y="13352"/>
                </a:moveTo>
                <a:cubicBezTo>
                  <a:pt x="3234" y="13346"/>
                  <a:pt x="3271" y="13359"/>
                  <a:pt x="3307" y="13397"/>
                </a:cubicBezTo>
                <a:cubicBezTo>
                  <a:pt x="3837" y="13957"/>
                  <a:pt x="4504" y="14291"/>
                  <a:pt x="5231" y="14291"/>
                </a:cubicBezTo>
                <a:cubicBezTo>
                  <a:pt x="5957" y="14291"/>
                  <a:pt x="6626" y="13957"/>
                  <a:pt x="7156" y="13397"/>
                </a:cubicBezTo>
                <a:cubicBezTo>
                  <a:pt x="7300" y="13246"/>
                  <a:pt x="7474" y="13488"/>
                  <a:pt x="7435" y="13788"/>
                </a:cubicBezTo>
                <a:cubicBezTo>
                  <a:pt x="7198" y="15635"/>
                  <a:pt x="6301" y="17008"/>
                  <a:pt x="5231" y="17008"/>
                </a:cubicBezTo>
                <a:cubicBezTo>
                  <a:pt x="4160" y="17008"/>
                  <a:pt x="3264" y="15635"/>
                  <a:pt x="3026" y="13788"/>
                </a:cubicBezTo>
                <a:cubicBezTo>
                  <a:pt x="2997" y="13563"/>
                  <a:pt x="3090" y="13370"/>
                  <a:pt x="3198" y="13352"/>
                </a:cubicBezTo>
                <a:close/>
              </a:path>
            </a:pathLst>
          </a:custGeom>
          <a:blipFill>
            <a:blip r:embed="rId6"/>
          </a:blip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own Hall Meeting"/>
          <p:cNvSpPr txBox="1">
            <a:spLocks noGrp="1"/>
          </p:cNvSpPr>
          <p:nvPr>
            <p:ph type="title"/>
          </p:nvPr>
        </p:nvSpPr>
        <p:spPr>
          <a:prstGeom prst="rect">
            <a:avLst/>
          </a:prstGeom>
        </p:spPr>
        <p:style>
          <a:lnRef idx="3">
            <a:schemeClr val="lt1"/>
          </a:lnRef>
          <a:fillRef idx="1">
            <a:schemeClr val="accent3"/>
          </a:fillRef>
          <a:effectRef idx="1">
            <a:schemeClr val="accent3"/>
          </a:effectRef>
          <a:fontRef idx="minor">
            <a:schemeClr val="lt1"/>
          </a:fontRef>
        </p:style>
        <p:txBody>
          <a:bodyPr>
            <a:normAutofit/>
          </a:bodyPr>
          <a:lstStyle/>
          <a:p>
            <a:r>
              <a:rPr sz="4800" dirty="0"/>
              <a:t>Town Hall </a:t>
            </a:r>
            <a:r>
              <a:rPr sz="4800" dirty="0" smtClean="0"/>
              <a:t>Meeting</a:t>
            </a:r>
            <a:r>
              <a:rPr lang="en-US" sz="4800" dirty="0" smtClean="0"/>
              <a:t> audience</a:t>
            </a:r>
            <a:endParaRPr sz="4800" dirty="0"/>
          </a:p>
        </p:txBody>
      </p:sp>
      <p:sp>
        <p:nvSpPr>
          <p:cNvPr id="3" name="TextBox 2"/>
          <p:cNvSpPr txBox="1"/>
          <p:nvPr/>
        </p:nvSpPr>
        <p:spPr>
          <a:xfrm>
            <a:off x="642964" y="3337234"/>
            <a:ext cx="11345836" cy="59195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200" b="0" i="0" u="none" strike="noStrike" cap="none" spc="0" normalizeH="0" baseline="0" dirty="0" smtClean="0">
                <a:ln>
                  <a:noFill/>
                </a:ln>
                <a:solidFill>
                  <a:srgbClr val="6F6A5A"/>
                </a:solidFill>
                <a:effectLst/>
                <a:uFillTx/>
                <a:latin typeface="Baskerville"/>
                <a:ea typeface="Baskerville"/>
                <a:cs typeface="Baskerville"/>
                <a:sym typeface="Baskerville"/>
              </a:rPr>
              <a:t> </a:t>
            </a:r>
            <a:r>
              <a:rPr kumimoji="0" lang="en-US" sz="4200" b="1" i="0" u="none" strike="noStrike" cap="none" spc="0" normalizeH="0" baseline="0" dirty="0" smtClean="0">
                <a:ln>
                  <a:noFill/>
                </a:ln>
                <a:solidFill>
                  <a:srgbClr val="6F6A5A"/>
                </a:solidFill>
                <a:effectLst/>
                <a:uFillTx/>
                <a:latin typeface="Baskerville"/>
                <a:ea typeface="Baskerville"/>
                <a:cs typeface="Baskerville"/>
                <a:sym typeface="Baskerville"/>
              </a:rPr>
              <a:t>Assignment</a:t>
            </a:r>
            <a:r>
              <a:rPr kumimoji="0" lang="en-US" sz="4200" b="1" i="0" u="none" strike="noStrike" cap="none" spc="0" normalizeH="0" dirty="0" smtClean="0">
                <a:ln>
                  <a:noFill/>
                </a:ln>
                <a:solidFill>
                  <a:srgbClr val="6F6A5A"/>
                </a:solidFill>
                <a:effectLst/>
                <a:uFillTx/>
                <a:latin typeface="Baskerville"/>
                <a:ea typeface="Baskerville"/>
                <a:cs typeface="Baskerville"/>
                <a:sym typeface="Baskerville"/>
              </a:rPr>
              <a:t> Cards:</a:t>
            </a:r>
          </a:p>
          <a:p>
            <a:pPr marL="0" marR="0" indent="0" algn="l" defTabSz="584200" rtl="0" fontAlgn="auto" latinLnBrk="0" hangingPunct="0">
              <a:lnSpc>
                <a:spcPct val="100000"/>
              </a:lnSpc>
              <a:spcBef>
                <a:spcPts val="0"/>
              </a:spcBef>
              <a:spcAft>
                <a:spcPts val="0"/>
              </a:spcAft>
              <a:buClrTx/>
              <a:buSzTx/>
              <a:buFontTx/>
              <a:buNone/>
              <a:tabLst/>
            </a:pPr>
            <a:endParaRPr kumimoji="0" lang="en-US" sz="4200" b="1" i="0" u="none" strike="noStrike" cap="none" spc="0" normalizeH="0" dirty="0" smtClean="0">
              <a:ln>
                <a:noFill/>
              </a:ln>
              <a:solidFill>
                <a:srgbClr val="6F6A5A"/>
              </a:solidFill>
              <a:effectLst/>
              <a:uFillTx/>
              <a:latin typeface="Baskerville"/>
              <a:ea typeface="Baskerville"/>
              <a:cs typeface="Baskerville"/>
              <a:sym typeface="Baskerville"/>
            </a:endParaRPr>
          </a:p>
          <a:p>
            <a:pPr marL="0" marR="0" indent="0" algn="l" defTabSz="584200" rtl="0" fontAlgn="auto" latinLnBrk="0" hangingPunct="0">
              <a:lnSpc>
                <a:spcPct val="100000"/>
              </a:lnSpc>
              <a:spcBef>
                <a:spcPts val="0"/>
              </a:spcBef>
              <a:spcAft>
                <a:spcPts val="0"/>
              </a:spcAft>
              <a:buClrTx/>
              <a:buSzTx/>
              <a:buFontTx/>
              <a:buNone/>
              <a:tabLst/>
            </a:pPr>
            <a:r>
              <a:rPr lang="en-US" u="sng" baseline="0" dirty="0" smtClean="0"/>
              <a:t>Hecklers:</a:t>
            </a:r>
            <a:r>
              <a:rPr lang="en-US" dirty="0" smtClean="0"/>
              <a:t>  </a:t>
            </a:r>
            <a:r>
              <a:rPr lang="en-US" dirty="0"/>
              <a:t>M</a:t>
            </a:r>
            <a:r>
              <a:rPr lang="en-US" dirty="0" smtClean="0"/>
              <a:t>ay “heckle” one time only from example on the card.</a:t>
            </a:r>
          </a:p>
          <a:p>
            <a:pPr marL="0" marR="0" indent="0" algn="l" defTabSz="584200" rtl="0" fontAlgn="auto" latinLnBrk="0" hangingPunct="0">
              <a:lnSpc>
                <a:spcPct val="100000"/>
              </a:lnSpc>
              <a:spcBef>
                <a:spcPts val="0"/>
              </a:spcBef>
              <a:spcAft>
                <a:spcPts val="0"/>
              </a:spcAft>
              <a:buClrTx/>
              <a:buSzTx/>
              <a:buFontTx/>
              <a:buNone/>
              <a:tabLst/>
            </a:pPr>
            <a:endParaRPr lang="en-US" dirty="0" smtClean="0"/>
          </a:p>
          <a:p>
            <a:pPr marL="0" marR="0" indent="0" algn="l" defTabSz="584200" rtl="0" fontAlgn="auto" latinLnBrk="0" hangingPunct="0">
              <a:lnSpc>
                <a:spcPct val="100000"/>
              </a:lnSpc>
              <a:spcBef>
                <a:spcPts val="0"/>
              </a:spcBef>
              <a:spcAft>
                <a:spcPts val="0"/>
              </a:spcAft>
              <a:buClrTx/>
              <a:buSzTx/>
              <a:buFontTx/>
              <a:buNone/>
              <a:tabLst/>
            </a:pPr>
            <a:r>
              <a:rPr lang="en-US" u="sng" dirty="0" err="1" smtClean="0"/>
              <a:t>Agree’in</a:t>
            </a:r>
            <a:r>
              <a:rPr lang="en-US" u="sng" dirty="0" smtClean="0"/>
              <a:t> Folks:</a:t>
            </a:r>
            <a:r>
              <a:rPr lang="en-US" dirty="0" smtClean="0"/>
              <a:t>  May “agree” one time only.</a:t>
            </a:r>
          </a:p>
          <a:p>
            <a:pPr marL="0" marR="0" indent="0" algn="l" defTabSz="584200" rtl="0" fontAlgn="auto" latinLnBrk="0" hangingPunct="0">
              <a:lnSpc>
                <a:spcPct val="100000"/>
              </a:lnSpc>
              <a:spcBef>
                <a:spcPts val="0"/>
              </a:spcBef>
              <a:spcAft>
                <a:spcPts val="0"/>
              </a:spcAft>
              <a:buClrTx/>
              <a:buSzTx/>
              <a:buFontTx/>
              <a:buNone/>
              <a:tabLst/>
            </a:pPr>
            <a:endParaRPr lang="en-US" dirty="0"/>
          </a:p>
          <a:p>
            <a:pPr marL="0" marR="0" indent="0" algn="l" defTabSz="584200" rtl="0" fontAlgn="auto" latinLnBrk="0" hangingPunct="0">
              <a:lnSpc>
                <a:spcPct val="100000"/>
              </a:lnSpc>
              <a:spcBef>
                <a:spcPts val="0"/>
              </a:spcBef>
              <a:spcAft>
                <a:spcPts val="0"/>
              </a:spcAft>
              <a:buClrTx/>
              <a:buSzTx/>
              <a:buFontTx/>
              <a:buNone/>
              <a:tabLst/>
            </a:pPr>
            <a:r>
              <a:rPr lang="en-US" u="sng" dirty="0" smtClean="0"/>
              <a:t>Peacemakers:  </a:t>
            </a:r>
            <a:r>
              <a:rPr lang="en-US" dirty="0" smtClean="0"/>
              <a:t>May shout out support one time only.</a:t>
            </a:r>
            <a:endParaRPr kumimoji="0" lang="en-US" sz="4200" b="0" i="0" u="none" strike="noStrike" cap="none" spc="0" normalizeH="0" baseline="0" dirty="0" smtClean="0">
              <a:ln>
                <a:noFill/>
              </a:ln>
              <a:solidFill>
                <a:srgbClr val="6F6A5A"/>
              </a:solidFill>
              <a:effectLst/>
              <a:uFillTx/>
              <a:latin typeface="Baskerville"/>
              <a:ea typeface="Baskerville"/>
              <a:cs typeface="Baskerville"/>
              <a:sym typeface="Baskerville"/>
            </a:endParaRPr>
          </a:p>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6F6A5A"/>
              </a:solidFill>
              <a:effectLst/>
              <a:uFillTx/>
              <a:latin typeface="Baskerville"/>
              <a:ea typeface="Baskerville"/>
              <a:cs typeface="Baskerville"/>
              <a:sym typeface="Baskerville"/>
            </a:endParaRPr>
          </a:p>
        </p:txBody>
      </p:sp>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Dialogue"/>
          <p:cNvSpPr>
            <a:spLocks noGrp="1"/>
          </p:cNvSpPr>
          <p:nvPr>
            <p:ph type="title"/>
          </p:nvPr>
        </p:nvSpPr>
        <p:spPr>
          <a:prstGeom prst="rect">
            <a:avLst/>
          </a:prstGeom>
          <a:ln w="9525">
            <a:round/>
          </a:ln>
        </p:spPr>
        <p:txBody>
          <a:bodyPr/>
          <a:lstStyle>
            <a:lvl1pPr>
              <a:defRPr sz="5800">
                <a:solidFill>
                  <a:srgbClr val="000000"/>
                </a:solidFill>
                <a:latin typeface="Baskerville Old Face"/>
                <a:ea typeface="Baskerville Old Face"/>
                <a:cs typeface="Baskerville Old Face"/>
                <a:sym typeface="Baskerville Old Face"/>
              </a:defRPr>
            </a:lvl1pPr>
          </a:lstStyle>
          <a:p>
            <a:r>
              <a:t>Dialogue</a:t>
            </a:r>
          </a:p>
        </p:txBody>
      </p:sp>
      <p:sp>
        <p:nvSpPr>
          <p:cNvPr id="137" name="Good dialogue must “belong” to the character:…"/>
          <p:cNvSpPr>
            <a:spLocks noGrp="1"/>
          </p:cNvSpPr>
          <p:nvPr>
            <p:ph type="body" idx="1"/>
          </p:nvPr>
        </p:nvSpPr>
        <p:spPr>
          <a:xfrm>
            <a:off x="1016000" y="2989853"/>
            <a:ext cx="10972800" cy="5715001"/>
          </a:xfrm>
          <a:prstGeom prst="rect">
            <a:avLst/>
          </a:prstGeom>
          <a:ln w="9525">
            <a:round/>
          </a:ln>
        </p:spPr>
        <p:txBody>
          <a:bodyPr/>
          <a:lstStyle/>
          <a:p>
            <a:pPr marL="0" indent="0" algn="ctr" defTabSz="455675">
              <a:spcBef>
                <a:spcPts val="0"/>
              </a:spcBef>
              <a:buClrTx/>
              <a:buSzTx/>
              <a:buNone/>
              <a:defRPr sz="4524">
                <a:latin typeface="Baskerville Old Face"/>
                <a:ea typeface="Baskerville Old Face"/>
                <a:cs typeface="Baskerville Old Face"/>
                <a:sym typeface="Baskerville Old Face"/>
              </a:defRPr>
            </a:pPr>
            <a:r>
              <a:t>Good dialogue must “belong” to the character:</a:t>
            </a:r>
          </a:p>
          <a:p>
            <a:pPr marL="0" indent="0" algn="ctr" defTabSz="455675">
              <a:spcBef>
                <a:spcPts val="0"/>
              </a:spcBef>
              <a:buClrTx/>
              <a:buSzTx/>
              <a:buNone/>
              <a:defRPr sz="4524">
                <a:latin typeface="Baskerville Old Face"/>
                <a:ea typeface="Baskerville Old Face"/>
                <a:cs typeface="Baskerville Old Face"/>
                <a:sym typeface="Baskerville Old Face"/>
              </a:defRPr>
            </a:pPr>
            <a:r>
              <a:t> </a:t>
            </a:r>
            <a:r>
              <a:rPr>
                <a:solidFill>
                  <a:srgbClr val="942192"/>
                </a:solidFill>
              </a:rPr>
              <a:t>What</a:t>
            </a:r>
            <a:r>
              <a:t> character says</a:t>
            </a:r>
          </a:p>
          <a:p>
            <a:pPr marL="0" lvl="3" indent="534923" algn="ctr" defTabSz="455675">
              <a:spcBef>
                <a:spcPts val="0"/>
              </a:spcBef>
              <a:buClrTx/>
              <a:buSzTx/>
              <a:buNone/>
              <a:defRPr sz="4524">
                <a:latin typeface="Baskerville Old Face"/>
                <a:ea typeface="Baskerville Old Face"/>
                <a:cs typeface="Baskerville Old Face"/>
                <a:sym typeface="Baskerville Old Face"/>
              </a:defRPr>
            </a:pPr>
            <a:r>
              <a:rPr>
                <a:solidFill>
                  <a:srgbClr val="942192"/>
                </a:solidFill>
              </a:rPr>
              <a:t>How</a:t>
            </a:r>
            <a:r>
              <a:t> character says it!</a:t>
            </a:r>
          </a:p>
          <a:p>
            <a:pPr marL="0" lvl="3" indent="534923" algn="ctr" defTabSz="455675">
              <a:spcBef>
                <a:spcPts val="0"/>
              </a:spcBef>
              <a:buClrTx/>
              <a:buSzTx/>
              <a:buNone/>
              <a:defRPr sz="4524">
                <a:latin typeface="Baskerville Old Face"/>
                <a:ea typeface="Baskerville Old Face"/>
                <a:cs typeface="Baskerville Old Face"/>
                <a:sym typeface="Baskerville Old Face"/>
              </a:defRPr>
            </a:pPr>
            <a:endParaRPr/>
          </a:p>
          <a:p>
            <a:pPr marL="0" lvl="3" indent="534923" defTabSz="455675">
              <a:spcBef>
                <a:spcPts val="0"/>
              </a:spcBef>
              <a:buClrTx/>
              <a:buSzTx/>
              <a:buNone/>
              <a:defRPr sz="4524">
                <a:latin typeface="Baskerville Old Face"/>
                <a:ea typeface="Baskerville Old Face"/>
                <a:cs typeface="Baskerville Old Face"/>
                <a:sym typeface="Baskerville Old Face"/>
              </a:defRPr>
            </a:pPr>
            <a:r>
              <a:rPr>
                <a:solidFill>
                  <a:srgbClr val="942192"/>
                </a:solidFill>
              </a:rPr>
              <a:t>Clarity</a:t>
            </a:r>
            <a:r>
              <a:t> - Speak clearly</a:t>
            </a:r>
          </a:p>
          <a:p>
            <a:pPr marL="0" lvl="3" indent="534923" algn="ctr" defTabSz="455675">
              <a:spcBef>
                <a:spcPts val="0"/>
              </a:spcBef>
              <a:buClrTx/>
              <a:buSzTx/>
              <a:buNone/>
              <a:defRPr sz="4524">
                <a:latin typeface="Baskerville Old Face"/>
                <a:ea typeface="Baskerville Old Face"/>
                <a:cs typeface="Baskerville Old Face"/>
                <a:sym typeface="Baskerville Old Face"/>
              </a:defRPr>
            </a:pPr>
            <a:r>
              <a:rPr>
                <a:solidFill>
                  <a:srgbClr val="942192"/>
                </a:solidFill>
              </a:rPr>
              <a:t>Projection</a:t>
            </a:r>
            <a:r>
              <a:t> - Voice can be heard, </a:t>
            </a:r>
            <a:r>
              <a:rPr u="sng"/>
              <a:t>no shouting</a:t>
            </a:r>
            <a:r>
              <a:t>            </a:t>
            </a:r>
          </a:p>
          <a:p>
            <a:pPr marL="0" lvl="3" indent="534923" algn="ctr" defTabSz="455675">
              <a:spcBef>
                <a:spcPts val="0"/>
              </a:spcBef>
              <a:buClrTx/>
              <a:buSzTx/>
              <a:buNone/>
              <a:defRPr sz="4524">
                <a:latin typeface="Baskerville Old Face"/>
                <a:ea typeface="Baskerville Old Face"/>
                <a:cs typeface="Baskerville Old Face"/>
                <a:sym typeface="Baskerville Old Face"/>
              </a:defRPr>
            </a:pPr>
            <a:r>
              <a:rPr>
                <a:solidFill>
                  <a:srgbClr val="942192"/>
                </a:solidFill>
              </a:rPr>
              <a:t>Interaction</a:t>
            </a:r>
            <a:r>
              <a:t> - Communication between actors</a:t>
            </a:r>
          </a:p>
        </p:txBody>
      </p:sp>
      <p:sp>
        <p:nvSpPr>
          <p:cNvPr id="138" name="Text"/>
          <p:cNvSpPr txBox="1"/>
          <p:nvPr/>
        </p:nvSpPr>
        <p:spPr>
          <a:xfrm>
            <a:off x="5966804" y="4521199"/>
            <a:ext cx="1071192" cy="711201"/>
          </a:xfrm>
          <a:prstGeom prst="rect">
            <a:avLst/>
          </a:prstGeom>
          <a:ln w="12700">
            <a:miter lim="400000"/>
          </a:ln>
        </p:spPr>
        <p:txBody>
          <a:bodyPr wrap="none" lIns="50800" tIns="50800" rIns="50800" bIns="50800" anchor="ctr">
            <a:spAutoFit/>
          </a:bodyPr>
          <a:lstStyle/>
          <a:p>
            <a:endParaRPr/>
          </a:p>
        </p:txBody>
      </p:sp>
      <p:sp>
        <p:nvSpPr>
          <p:cNvPr id="139" name="Text"/>
          <p:cNvSpPr txBox="1"/>
          <p:nvPr/>
        </p:nvSpPr>
        <p:spPr>
          <a:xfrm>
            <a:off x="6093804" y="4648199"/>
            <a:ext cx="1071192" cy="711201"/>
          </a:xfrm>
          <a:prstGeom prst="rect">
            <a:avLst/>
          </a:prstGeom>
          <a:ln w="12700">
            <a:miter lim="400000"/>
          </a:ln>
        </p:spPr>
        <p:txBody>
          <a:bodyPr wrap="none" lIns="50800" tIns="50800" rIns="50800" bIns="50800" anchor="ctr">
            <a:spAutoFit/>
          </a:bodyPr>
          <a:lstStyle/>
          <a:p>
            <a:endParaRPr/>
          </a:p>
        </p:txBody>
      </p:sp>
      <p:pic>
        <p:nvPicPr>
          <p:cNvPr id="140" name="pasted-image.jpeg" descr="pasted-image.jpeg"/>
          <p:cNvPicPr>
            <a:picLocks noChangeAspect="1"/>
          </p:cNvPicPr>
          <p:nvPr/>
        </p:nvPicPr>
        <p:blipFill>
          <a:blip r:embed="rId3">
            <a:extLst/>
          </a:blip>
          <a:stretch>
            <a:fillRect/>
          </a:stretch>
        </p:blipFill>
        <p:spPr>
          <a:xfrm>
            <a:off x="9674362" y="4564785"/>
            <a:ext cx="2033658" cy="2122630"/>
          </a:xfrm>
          <a:prstGeom prst="rect">
            <a:avLst/>
          </a:prstGeom>
          <a:ln w="12700">
            <a:miter lim="400000"/>
          </a:ln>
        </p:spPr>
      </p:pic>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Thinking questions </a:t>
            </a:r>
            <a:endParaRPr lang="en-US" sz="5400" b="1" dirty="0"/>
          </a:p>
        </p:txBody>
      </p:sp>
      <p:sp>
        <p:nvSpPr>
          <p:cNvPr id="3" name="Text Placeholder 2"/>
          <p:cNvSpPr>
            <a:spLocks noGrp="1"/>
          </p:cNvSpPr>
          <p:nvPr>
            <p:ph type="body" idx="1"/>
          </p:nvPr>
        </p:nvSpPr>
        <p:spPr>
          <a:xfrm>
            <a:off x="1016000" y="1926637"/>
            <a:ext cx="10972800" cy="6556963"/>
          </a:xfrm>
        </p:spPr>
        <p:txBody>
          <a:bodyPr>
            <a:normAutofit/>
          </a:bodyPr>
          <a:lstStyle/>
          <a:p>
            <a:pPr marL="0" indent="0" hangingPunct="0">
              <a:spcBef>
                <a:spcPts val="0"/>
              </a:spcBef>
              <a:buClrTx/>
              <a:buSzTx/>
              <a:buNone/>
            </a:pPr>
            <a:r>
              <a:rPr lang="en-US" sz="4400" b="1" dirty="0" smtClean="0"/>
              <a:t>Analyze!</a:t>
            </a:r>
          </a:p>
          <a:p>
            <a:pPr marL="0" indent="0" hangingPunct="0">
              <a:spcBef>
                <a:spcPts val="0"/>
              </a:spcBef>
              <a:buClrTx/>
              <a:buSzTx/>
              <a:buNone/>
            </a:pPr>
            <a:endParaRPr lang="en-US" sz="4400" b="1" dirty="0" smtClean="0"/>
          </a:p>
          <a:p>
            <a:pPr marL="0" indent="0" hangingPunct="0">
              <a:spcBef>
                <a:spcPts val="0"/>
              </a:spcBef>
              <a:buClrTx/>
              <a:buSzTx/>
              <a:buNone/>
            </a:pPr>
            <a:r>
              <a:rPr lang="en-US" sz="4400" b="1" dirty="0" smtClean="0"/>
              <a:t>Evaluate!</a:t>
            </a:r>
          </a:p>
          <a:p>
            <a:pPr marL="0" indent="0" hangingPunct="0">
              <a:spcBef>
                <a:spcPts val="0"/>
              </a:spcBef>
              <a:buClrTx/>
              <a:buSzTx/>
              <a:buNone/>
            </a:pPr>
            <a:endParaRPr lang="en-US" sz="4400" b="1" dirty="0" smtClean="0"/>
          </a:p>
          <a:p>
            <a:pPr marL="0" indent="0" hangingPunct="0">
              <a:spcBef>
                <a:spcPts val="0"/>
              </a:spcBef>
              <a:buClrTx/>
              <a:buSzTx/>
              <a:buNone/>
            </a:pPr>
            <a:r>
              <a:rPr lang="en-US" sz="4400" b="1" dirty="0" smtClean="0"/>
              <a:t>Synthesize!</a:t>
            </a:r>
          </a:p>
        </p:txBody>
      </p:sp>
      <p:pic>
        <p:nvPicPr>
          <p:cNvPr id="1025" name="Picture 1" descr="ktnrb3jq[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2750" y="2400301"/>
            <a:ext cx="3678900" cy="405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677245"/>
      </p:ext>
    </p:extLst>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What is compromise?"/>
          <p:cNvSpPr txBox="1">
            <a:spLocks noGrp="1"/>
          </p:cNvSpPr>
          <p:nvPr>
            <p:ph type="title"/>
          </p:nvPr>
        </p:nvSpPr>
        <p:spPr>
          <a:prstGeom prst="rect">
            <a:avLst/>
          </a:prstGeom>
        </p:spPr>
        <p:txBody>
          <a:bodyPr/>
          <a:lstStyle/>
          <a:p>
            <a:r>
              <a:t>What is </a:t>
            </a:r>
            <a:r>
              <a:rPr b="1"/>
              <a:t>compromise</a:t>
            </a:r>
            <a:r>
              <a:t>?</a:t>
            </a:r>
          </a:p>
        </p:txBody>
      </p:sp>
      <p:sp>
        <p:nvSpPr>
          <p:cNvPr id="370" name="Body"/>
          <p:cNvSpPr txBox="1">
            <a:spLocks noGrp="1"/>
          </p:cNvSpPr>
          <p:nvPr>
            <p:ph type="body" sz="half" idx="1"/>
          </p:nvPr>
        </p:nvSpPr>
        <p:spPr>
          <a:xfrm>
            <a:off x="75893" y="2781300"/>
            <a:ext cx="5486401" cy="5715000"/>
          </a:xfrm>
          <a:prstGeom prst="rect">
            <a:avLst/>
          </a:prstGeom>
        </p:spPr>
        <p:txBody>
          <a:bodyPr/>
          <a:lstStyle/>
          <a:p>
            <a:endParaRPr/>
          </a:p>
        </p:txBody>
      </p:sp>
      <p:pic>
        <p:nvPicPr>
          <p:cNvPr id="371" name="pasted-image.jpeg" descr="pasted-image.jpeg"/>
          <p:cNvPicPr>
            <a:picLocks noChangeAspect="1"/>
          </p:cNvPicPr>
          <p:nvPr/>
        </p:nvPicPr>
        <p:blipFill>
          <a:blip r:embed="rId3">
            <a:extLst/>
          </a:blip>
          <a:stretch>
            <a:fillRect/>
          </a:stretch>
        </p:blipFill>
        <p:spPr>
          <a:xfrm>
            <a:off x="2230568" y="2079231"/>
            <a:ext cx="8543664" cy="6374888"/>
          </a:xfrm>
          <a:prstGeom prst="rect">
            <a:avLst/>
          </a:prstGeom>
          <a:ln w="12700">
            <a:miter lim="400000"/>
          </a:ln>
        </p:spPr>
      </p:pic>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asted-image.jpeg" descr="pasted-image.jpeg"/>
          <p:cNvPicPr>
            <a:picLocks noChangeAspect="1"/>
          </p:cNvPicPr>
          <p:nvPr/>
        </p:nvPicPr>
        <p:blipFill>
          <a:blip r:embed="rId3">
            <a:extLst/>
          </a:blip>
          <a:stretch>
            <a:fillRect/>
          </a:stretch>
        </p:blipFill>
        <p:spPr>
          <a:xfrm>
            <a:off x="0" y="1068529"/>
            <a:ext cx="12801861" cy="8327741"/>
          </a:xfrm>
          <a:prstGeom prst="rect">
            <a:avLst/>
          </a:prstGeom>
          <a:ln w="12700">
            <a:miter lim="400000"/>
          </a:ln>
        </p:spPr>
      </p:pic>
      <p:sp>
        <p:nvSpPr>
          <p:cNvPr id="376" name="Text"/>
          <p:cNvSpPr txBox="1"/>
          <p:nvPr/>
        </p:nvSpPr>
        <p:spPr>
          <a:xfrm>
            <a:off x="5966804" y="4521199"/>
            <a:ext cx="1071192" cy="711201"/>
          </a:xfrm>
          <a:prstGeom prst="rect">
            <a:avLst/>
          </a:prstGeom>
          <a:ln w="12700">
            <a:miter lim="400000"/>
          </a:ln>
        </p:spPr>
        <p:txBody>
          <a:bodyPr wrap="none" lIns="50800" tIns="50800" rIns="50800" bIns="50800" anchor="ctr">
            <a:spAutoFit/>
          </a:bodyPr>
          <a:lstStyle/>
          <a:p>
            <a:pPr>
              <a:defRPr>
                <a:solidFill>
                  <a:srgbClr val="FF39EF"/>
                </a:solidFill>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49" y="689828"/>
            <a:ext cx="11554596" cy="7588092"/>
          </a:xfrm>
          <a:prstGeom prst="rect">
            <a:avLst/>
          </a:prstGeom>
        </p:spPr>
      </p:pic>
    </p:spTree>
    <p:extLst>
      <p:ext uri="{BB962C8B-B14F-4D97-AF65-F5344CB8AC3E}">
        <p14:creationId xmlns:p14="http://schemas.microsoft.com/office/powerpoint/2010/main" val="886773629"/>
      </p:ext>
    </p:extLst>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546100"/>
            <a:ext cx="10972800" cy="2222500"/>
          </a:xfrm>
        </p:spPr>
        <p:style>
          <a:lnRef idx="3">
            <a:schemeClr val="lt1"/>
          </a:lnRef>
          <a:fillRef idx="1">
            <a:schemeClr val="accent3"/>
          </a:fillRef>
          <a:effectRef idx="1">
            <a:schemeClr val="accent3"/>
          </a:effectRef>
          <a:fontRef idx="minor">
            <a:schemeClr val="lt1"/>
          </a:fontRef>
        </p:style>
        <p:txBody>
          <a:bodyPr>
            <a:normAutofit fontScale="90000"/>
          </a:bodyPr>
          <a:lstStyle/>
          <a:p>
            <a:r>
              <a:rPr lang="en-US" dirty="0" smtClean="0"/>
              <a:t>The Compromise of 1850</a:t>
            </a:r>
            <a:endParaRPr lang="en-US" dirty="0"/>
          </a:p>
        </p:txBody>
      </p:sp>
      <p:sp>
        <p:nvSpPr>
          <p:cNvPr id="3" name="Text Placeholder 2"/>
          <p:cNvSpPr>
            <a:spLocks noGrp="1"/>
          </p:cNvSpPr>
          <p:nvPr>
            <p:ph type="body" idx="1"/>
          </p:nvPr>
        </p:nvSpPr>
        <p:spPr/>
        <p:txBody>
          <a:bodyPr/>
          <a:lstStyle/>
          <a:p>
            <a:pPr marL="0" indent="0">
              <a:buNone/>
            </a:pPr>
            <a:r>
              <a:rPr lang="en-US" i="1" dirty="0" smtClean="0"/>
              <a:t>Who writes the laws?</a:t>
            </a:r>
          </a:p>
          <a:p>
            <a:pPr marL="0" indent="0">
              <a:buNone/>
            </a:pPr>
            <a:r>
              <a:rPr lang="en-US" b="1" dirty="0" smtClean="0"/>
              <a:t>The Legislative Branch</a:t>
            </a:r>
          </a:p>
          <a:p>
            <a:r>
              <a:rPr lang="en-US" dirty="0" smtClean="0"/>
              <a:t>California entered the union as the 31</a:t>
            </a:r>
            <a:r>
              <a:rPr lang="en-US" baseline="30000" dirty="0" smtClean="0"/>
              <a:t>st</a:t>
            </a:r>
            <a:r>
              <a:rPr lang="en-US" dirty="0" smtClean="0"/>
              <a:t> state, a “free state”.  No one could be held as a slave!</a:t>
            </a:r>
          </a:p>
          <a:p>
            <a:r>
              <a:rPr lang="en-US" dirty="0" smtClean="0"/>
              <a:t>New Mexico and Utah, which were also gained from Mexico would remain territories, and were not states.</a:t>
            </a:r>
          </a:p>
        </p:txBody>
      </p:sp>
      <p:pic>
        <p:nvPicPr>
          <p:cNvPr id="4" name="Picture 3"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189" y="2904300"/>
            <a:ext cx="3921138" cy="1902171"/>
          </a:xfrm>
          <a:prstGeom prst="rect">
            <a:avLst/>
          </a:prstGeom>
        </p:spPr>
      </p:pic>
    </p:spTree>
    <p:extLst>
      <p:ext uri="{BB962C8B-B14F-4D97-AF65-F5344CB8AC3E}">
        <p14:creationId xmlns:p14="http://schemas.microsoft.com/office/powerpoint/2010/main" val="8938330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6000" y="546100"/>
            <a:ext cx="10972800" cy="1053044"/>
          </a:xfrm>
        </p:spPr>
        <p:txBody>
          <a:bodyPr>
            <a:normAutofit/>
          </a:bodyPr>
          <a:lstStyle/>
          <a:p>
            <a:r>
              <a:rPr lang="en-US" sz="4000" b="1" dirty="0" smtClean="0"/>
              <a:t>The Fugitive Slave Act</a:t>
            </a:r>
            <a:endParaRPr lang="en-US" sz="4000" b="1" dirty="0"/>
          </a:p>
        </p:txBody>
      </p:sp>
      <p:sp>
        <p:nvSpPr>
          <p:cNvPr id="5" name="Text Placeholder 4"/>
          <p:cNvSpPr>
            <a:spLocks noGrp="1"/>
          </p:cNvSpPr>
          <p:nvPr>
            <p:ph type="body" idx="1"/>
          </p:nvPr>
        </p:nvSpPr>
        <p:spPr>
          <a:xfrm>
            <a:off x="642793" y="1740245"/>
            <a:ext cx="11883832" cy="9798674"/>
          </a:xfrm>
        </p:spPr>
        <p:txBody>
          <a:bodyPr>
            <a:normAutofit/>
          </a:bodyPr>
          <a:lstStyle/>
          <a:p>
            <a:pPr marL="0" indent="0">
              <a:buNone/>
            </a:pPr>
            <a:endParaRPr lang="en-US" dirty="0"/>
          </a:p>
          <a:p>
            <a:pPr marL="0" indent="0">
              <a:buNone/>
            </a:pPr>
            <a:endParaRPr lang="en-US" dirty="0"/>
          </a:p>
          <a:p>
            <a:pPr marL="0" indent="0">
              <a:buNone/>
            </a:pPr>
            <a:endParaRPr lang="en-US" dirty="0" smtClean="0"/>
          </a:p>
          <a:p>
            <a:pPr marL="0" indent="0">
              <a:buNone/>
            </a:pPr>
            <a:endParaRPr lang="en-US" sz="3500" dirty="0" smtClean="0"/>
          </a:p>
          <a:p>
            <a:pPr marL="0" indent="0">
              <a:buNone/>
            </a:pPr>
            <a:r>
              <a:rPr lang="en-US" sz="3500" dirty="0" smtClean="0"/>
              <a:t>An important part of the Compromise of 1850:</a:t>
            </a:r>
          </a:p>
          <a:p>
            <a:pPr marL="0" indent="0">
              <a:buNone/>
            </a:pPr>
            <a:r>
              <a:rPr lang="en-US" sz="3500" b="1" dirty="0" smtClean="0"/>
              <a:t>If</a:t>
            </a:r>
            <a:r>
              <a:rPr lang="en-US" sz="3500" dirty="0" smtClean="0"/>
              <a:t> a slave escapes, he or she is considered a </a:t>
            </a:r>
            <a:r>
              <a:rPr lang="en-US" sz="3500" b="1" dirty="0" smtClean="0"/>
              <a:t>fugitive</a:t>
            </a:r>
            <a:r>
              <a:rPr lang="en-US" sz="3500" dirty="0" smtClean="0"/>
              <a:t>.</a:t>
            </a:r>
          </a:p>
          <a:p>
            <a:pPr lvl="1"/>
            <a:r>
              <a:rPr lang="en-US" sz="3500" dirty="0" smtClean="0"/>
              <a:t>Fugitives may be seized with a warrant from the court, or seized and taken to court, even without a warrant.</a:t>
            </a:r>
          </a:p>
          <a:p>
            <a:pPr lvl="1"/>
            <a:r>
              <a:rPr lang="en-US" sz="3500" dirty="0" smtClean="0"/>
              <a:t>African Americans accused of being fugitives could not testify in court, or have a trial by jury.</a:t>
            </a:r>
          </a:p>
          <a:p>
            <a:pPr lvl="1"/>
            <a:r>
              <a:rPr lang="en-US" sz="3500" dirty="0" smtClean="0"/>
              <a:t>If any person rescued the fugitive, he would be fined $1,000 and put in prison for up to 6 months.</a:t>
            </a:r>
          </a:p>
          <a:p>
            <a:endParaRPr lang="en-US" sz="3500"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pic>
        <p:nvPicPr>
          <p:cNvPr id="6" name="Picture 5"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818" y="1442366"/>
            <a:ext cx="5424546" cy="1812141"/>
          </a:xfrm>
          <a:prstGeom prst="rect">
            <a:avLst/>
          </a:prstGeom>
        </p:spPr>
      </p:pic>
    </p:spTree>
    <p:extLst>
      <p:ext uri="{BB962C8B-B14F-4D97-AF65-F5344CB8AC3E}">
        <p14:creationId xmlns:p14="http://schemas.microsoft.com/office/powerpoint/2010/main" val="1569005828"/>
      </p:ext>
    </p:extLst>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546100"/>
            <a:ext cx="10972800" cy="1131433"/>
          </a:xfrm>
        </p:spPr>
        <p:style>
          <a:lnRef idx="3">
            <a:schemeClr val="lt1"/>
          </a:lnRef>
          <a:fillRef idx="1">
            <a:schemeClr val="accent2"/>
          </a:fillRef>
          <a:effectRef idx="1">
            <a:schemeClr val="accent2"/>
          </a:effectRef>
          <a:fontRef idx="minor">
            <a:schemeClr val="lt1"/>
          </a:fontRef>
        </p:style>
        <p:txBody>
          <a:bodyPr>
            <a:normAutofit/>
          </a:bodyPr>
          <a:lstStyle/>
          <a:p>
            <a:r>
              <a:rPr lang="en-US" sz="4000" dirty="0" smtClean="0"/>
              <a:t>Investigation: What About the Jacksons?</a:t>
            </a:r>
            <a:endParaRPr lang="en-US" sz="4000" dirty="0"/>
          </a:p>
        </p:txBody>
      </p:sp>
      <p:sp>
        <p:nvSpPr>
          <p:cNvPr id="3" name="Text Placeholder 2"/>
          <p:cNvSpPr>
            <a:spLocks noGrp="1"/>
          </p:cNvSpPr>
          <p:nvPr>
            <p:ph type="body" idx="1"/>
          </p:nvPr>
        </p:nvSpPr>
        <p:spPr>
          <a:xfrm>
            <a:off x="1016000" y="1897171"/>
            <a:ext cx="10972800" cy="7512184"/>
          </a:xfrm>
        </p:spPr>
        <p:txBody>
          <a:bodyPr>
            <a:normAutofit fontScale="25000" lnSpcReduction="20000"/>
          </a:bodyPr>
          <a:lstStyle/>
          <a:p>
            <a:pPr marL="0" indent="0">
              <a:buNone/>
            </a:pPr>
            <a:endParaRPr lang="en-US" dirty="0" smtClean="0"/>
          </a:p>
          <a:p>
            <a:pPr marL="0" indent="0">
              <a:buNone/>
            </a:pPr>
            <a:r>
              <a:rPr lang="en-US" sz="16000" b="1" dirty="0" smtClean="0"/>
              <a:t>Gather </a:t>
            </a:r>
            <a:r>
              <a:rPr lang="en-US" sz="16000" b="1" dirty="0"/>
              <a:t>the facts</a:t>
            </a:r>
            <a:r>
              <a:rPr lang="en-US" sz="16000" b="1" dirty="0" smtClean="0"/>
              <a:t>!</a:t>
            </a:r>
          </a:p>
          <a:p>
            <a:pPr marL="0" indent="0">
              <a:buNone/>
            </a:pPr>
            <a:endParaRPr lang="en-US" sz="16000" b="1" dirty="0"/>
          </a:p>
          <a:p>
            <a:r>
              <a:rPr lang="en-US" sz="16000" dirty="0" smtClean="0"/>
              <a:t>Analyze the Compromise of 1850 and the Fugitive Slave Act.  Consider the facts about what has happened to Thomas’ family.</a:t>
            </a:r>
          </a:p>
          <a:p>
            <a:r>
              <a:rPr lang="en-US" sz="16000" dirty="0"/>
              <a:t>How can the government help you</a:t>
            </a:r>
            <a:r>
              <a:rPr lang="en-US" sz="16000" dirty="0" smtClean="0"/>
              <a:t>?  Which branch?</a:t>
            </a:r>
          </a:p>
          <a:p>
            <a:r>
              <a:rPr lang="en-US" sz="16000" dirty="0" smtClean="0"/>
              <a:t>What questions need to be asked?</a:t>
            </a:r>
          </a:p>
          <a:p>
            <a:r>
              <a:rPr lang="en-US" sz="16000" dirty="0" smtClean="0"/>
              <a:t>How does the law in this case make the situation difficult/favorable?</a:t>
            </a:r>
            <a:endParaRPr lang="en-US" sz="16000" b="1" dirty="0"/>
          </a:p>
          <a:p>
            <a:pPr marL="0" indent="0">
              <a:buNone/>
            </a:pPr>
            <a:endParaRPr lang="en-US" sz="14400" dirty="0"/>
          </a:p>
          <a:p>
            <a:pPr marL="0" indent="0">
              <a:buNone/>
            </a:pPr>
            <a:endParaRPr lang="en-US" dirty="0"/>
          </a:p>
        </p:txBody>
      </p:sp>
      <p:pic>
        <p:nvPicPr>
          <p:cNvPr id="4" name="Picture 3"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4633" y="1677533"/>
            <a:ext cx="1702176" cy="1684790"/>
          </a:xfrm>
          <a:prstGeom prst="rect">
            <a:avLst/>
          </a:prstGeom>
        </p:spPr>
      </p:pic>
    </p:spTree>
    <p:extLst>
      <p:ext uri="{BB962C8B-B14F-4D97-AF65-F5344CB8AC3E}">
        <p14:creationId xmlns:p14="http://schemas.microsoft.com/office/powerpoint/2010/main" val="3183728301"/>
      </p:ext>
    </p:extLst>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normAutofit/>
          </a:bodyPr>
          <a:lstStyle/>
          <a:p>
            <a:r>
              <a:rPr lang="en-US" sz="7200" dirty="0" smtClean="0"/>
              <a:t>Kidnapping Penal Code</a:t>
            </a:r>
            <a:endParaRPr lang="en-US" sz="7200" dirty="0"/>
          </a:p>
        </p:txBody>
      </p:sp>
      <p:sp>
        <p:nvSpPr>
          <p:cNvPr id="3" name="Text Placeholder 2"/>
          <p:cNvSpPr>
            <a:spLocks noGrp="1"/>
          </p:cNvSpPr>
          <p:nvPr>
            <p:ph type="body" idx="1"/>
          </p:nvPr>
        </p:nvSpPr>
        <p:spPr>
          <a:xfrm>
            <a:off x="1468404" y="4187202"/>
            <a:ext cx="10520396" cy="4980984"/>
          </a:xfrm>
        </p:spPr>
        <p:txBody>
          <a:bodyPr>
            <a:normAutofit lnSpcReduction="10000"/>
          </a:bodyPr>
          <a:lstStyle/>
          <a:p>
            <a:pPr marL="0" indent="0">
              <a:buNone/>
            </a:pPr>
            <a:endParaRPr lang="en-US" dirty="0" smtClean="0"/>
          </a:p>
          <a:p>
            <a:pPr marL="0" indent="0">
              <a:buNone/>
            </a:pPr>
            <a:r>
              <a:rPr lang="en-US" dirty="0" smtClean="0"/>
              <a:t>Kidnapping is a violation of the criminal law, as written in the California Constitution.  </a:t>
            </a:r>
          </a:p>
          <a:p>
            <a:pPr marL="0" indent="0">
              <a:buNone/>
            </a:pPr>
            <a:r>
              <a:rPr lang="en-US" dirty="0" smtClean="0"/>
              <a:t/>
            </a:r>
            <a:br>
              <a:rPr lang="en-US" dirty="0" smtClean="0"/>
            </a:br>
            <a:r>
              <a:rPr lang="en-US" dirty="0" smtClean="0"/>
              <a:t>The “</a:t>
            </a:r>
            <a:r>
              <a:rPr lang="en-US" dirty="0"/>
              <a:t>k</a:t>
            </a:r>
            <a:r>
              <a:rPr lang="en-US" dirty="0" smtClean="0"/>
              <a:t>idnapped” must have been moved a substantial distance, using force or fear, and without their consent.</a:t>
            </a:r>
          </a:p>
          <a:p>
            <a:endParaRPr lang="en-US" dirty="0" smtClean="0"/>
          </a:p>
          <a:p>
            <a:endParaRPr lang="en-US" dirty="0" smtClean="0"/>
          </a:p>
          <a:p>
            <a:endParaRPr lang="en-US" dirty="0" smtClean="0"/>
          </a:p>
          <a:p>
            <a:endParaRPr lang="en-US" dirty="0" smtClean="0"/>
          </a:p>
          <a:p>
            <a:endParaRPr lang="en-US" dirty="0"/>
          </a:p>
        </p:txBody>
      </p:sp>
      <p:pic>
        <p:nvPicPr>
          <p:cNvPr id="4" name="Picture 3"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373" y="6894085"/>
            <a:ext cx="5733170" cy="2095500"/>
          </a:xfrm>
          <a:prstGeom prst="rect">
            <a:avLst/>
          </a:prstGeom>
        </p:spPr>
      </p:pic>
    </p:spTree>
    <p:extLst>
      <p:ext uri="{BB962C8B-B14F-4D97-AF65-F5344CB8AC3E}">
        <p14:creationId xmlns:p14="http://schemas.microsoft.com/office/powerpoint/2010/main" val="3526517484"/>
      </p:ext>
    </p:extLst>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Solvers</a:t>
            </a:r>
            <a:r>
              <a:rPr lang="mr-IN" dirty="0" smtClean="0"/>
              <a:t>…</a:t>
            </a:r>
            <a:endParaRPr lang="en-US" dirty="0"/>
          </a:p>
        </p:txBody>
      </p:sp>
      <p:sp>
        <p:nvSpPr>
          <p:cNvPr id="3" name="Text Placeholder 2"/>
          <p:cNvSpPr>
            <a:spLocks noGrp="1"/>
          </p:cNvSpPr>
          <p:nvPr>
            <p:ph type="body" idx="1"/>
          </p:nvPr>
        </p:nvSpPr>
        <p:spPr/>
        <p:txBody>
          <a:bodyPr>
            <a:normAutofit lnSpcReduction="10000"/>
          </a:bodyPr>
          <a:lstStyle/>
          <a:p>
            <a:r>
              <a:rPr lang="en-US" dirty="0" smtClean="0"/>
              <a:t>Are Thomas and his family free African Americans?</a:t>
            </a:r>
          </a:p>
          <a:p>
            <a:r>
              <a:rPr lang="en-US" dirty="0" smtClean="0"/>
              <a:t>Which branch of government should they contact, and how would that help solve their problem?</a:t>
            </a:r>
          </a:p>
          <a:p>
            <a:r>
              <a:rPr lang="en-US" dirty="0" smtClean="0"/>
              <a:t>Can the Jackson family testify in court?  Why or why not?</a:t>
            </a:r>
          </a:p>
          <a:p>
            <a:r>
              <a:rPr lang="en-US" dirty="0" smtClean="0"/>
              <a:t>What needs to be proven for Cut Eye to be convicted of kidnapping?</a:t>
            </a:r>
            <a:endParaRPr lang="en-US" dirty="0"/>
          </a:p>
        </p:txBody>
      </p:sp>
    </p:spTree>
    <p:extLst>
      <p:ext uri="{BB962C8B-B14F-4D97-AF65-F5344CB8AC3E}">
        <p14:creationId xmlns:p14="http://schemas.microsoft.com/office/powerpoint/2010/main" val="815220252"/>
      </p:ext>
    </p:extLst>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dk1"/>
          </a:fillRef>
          <a:effectRef idx="1">
            <a:schemeClr val="dk1"/>
          </a:effectRef>
          <a:fontRef idx="minor">
            <a:schemeClr val="lt1"/>
          </a:fontRef>
        </p:style>
        <p:txBody>
          <a:bodyPr>
            <a:normAutofit fontScale="90000"/>
          </a:bodyPr>
          <a:lstStyle/>
          <a:p>
            <a:r>
              <a:rPr lang="en-US" dirty="0" smtClean="0"/>
              <a:t>Representing the Defense</a:t>
            </a:r>
            <a:endParaRPr lang="en-US" dirty="0"/>
          </a:p>
        </p:txBody>
      </p:sp>
      <p:sp>
        <p:nvSpPr>
          <p:cNvPr id="3" name="Text Placeholder 2"/>
          <p:cNvSpPr>
            <a:spLocks noGrp="1"/>
          </p:cNvSpPr>
          <p:nvPr>
            <p:ph type="body" idx="1"/>
          </p:nvPr>
        </p:nvSpPr>
        <p:spPr/>
        <p:txBody>
          <a:bodyPr/>
          <a:lstStyle/>
          <a:p>
            <a:r>
              <a:rPr lang="en-US" dirty="0" smtClean="0"/>
              <a:t>How can the defense protect Cut Eye Higgins?</a:t>
            </a:r>
          </a:p>
          <a:p>
            <a:r>
              <a:rPr lang="en-US" dirty="0" smtClean="0"/>
              <a:t>What facts about the law can be used to keep him from being convicted of kidnapping?</a:t>
            </a:r>
          </a:p>
          <a:p>
            <a:r>
              <a:rPr lang="en-US" dirty="0" smtClean="0"/>
              <a:t>Look at key words in your handouts, and see how the law might work in Cut Eye’s favor!</a:t>
            </a:r>
            <a:endParaRPr lang="en-US" dirty="0"/>
          </a:p>
        </p:txBody>
      </p:sp>
    </p:spTree>
    <p:extLst>
      <p:ext uri="{BB962C8B-B14F-4D97-AF65-F5344CB8AC3E}">
        <p14:creationId xmlns:p14="http://schemas.microsoft.com/office/powerpoint/2010/main" val="776678738"/>
      </p:ext>
    </p:extLst>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asted-image.jpeg" descr="pasted-image.jpeg"/>
          <p:cNvPicPr>
            <a:picLocks noGrp="1"/>
          </p:cNvPicPr>
          <p:nvPr>
            <p:ph type="pic" idx="13"/>
          </p:nvPr>
        </p:nvPicPr>
        <p:blipFill>
          <a:blip r:embed="rId3">
            <a:extLst/>
          </a:blip>
          <a:stretch>
            <a:fillRect/>
          </a:stretch>
        </p:blipFill>
        <p:spPr>
          <a:xfrm>
            <a:off x="7067550" y="2489200"/>
            <a:ext cx="4953001" cy="6299200"/>
          </a:xfrm>
          <a:prstGeom prst="rect">
            <a:avLst/>
          </a:prstGeom>
        </p:spPr>
      </p:pic>
      <p:sp>
        <p:nvSpPr>
          <p:cNvPr id="145" name="Character Dialogue"/>
          <p:cNvSpPr txBox="1">
            <a:spLocks noGrp="1"/>
          </p:cNvSpPr>
          <p:nvPr>
            <p:ph type="title"/>
          </p:nvPr>
        </p:nvSpPr>
        <p:spPr>
          <a:prstGeom prst="rect">
            <a:avLst/>
          </a:prstGeom>
        </p:spPr>
        <p:txBody>
          <a:bodyPr/>
          <a:lstStyle>
            <a:lvl1pPr>
              <a:defRPr>
                <a:latin typeface="Baskerville Old Face"/>
                <a:ea typeface="Baskerville Old Face"/>
                <a:cs typeface="Baskerville Old Face"/>
                <a:sym typeface="Baskerville Old Face"/>
              </a:defRPr>
            </a:lvl1pPr>
          </a:lstStyle>
          <a:p>
            <a:r>
              <a:t>Character Dialogue</a:t>
            </a:r>
          </a:p>
        </p:txBody>
      </p:sp>
      <p:sp>
        <p:nvSpPr>
          <p:cNvPr id="146" name="A:  “I came to California to find gold.” (excited, young)…"/>
          <p:cNvSpPr txBox="1">
            <a:spLocks noGrp="1"/>
          </p:cNvSpPr>
          <p:nvPr>
            <p:ph type="body" sz="half" idx="1"/>
          </p:nvPr>
        </p:nvSpPr>
        <p:spPr>
          <a:prstGeom prst="rect">
            <a:avLst/>
          </a:prstGeom>
        </p:spPr>
        <p:txBody>
          <a:bodyPr/>
          <a:lstStyle/>
          <a:p>
            <a:pPr marL="0" indent="0">
              <a:buClrTx/>
              <a:buSzTx/>
              <a:buNone/>
            </a:pPr>
            <a:r>
              <a:t>A:  “I came to California to find gold.” (excited, young)</a:t>
            </a:r>
          </a:p>
          <a:p>
            <a:pPr marL="0" indent="0">
              <a:buClrTx/>
              <a:buSzTx/>
              <a:buNone/>
            </a:pPr>
            <a:r>
              <a:t>B:  “I came to California to find gold.”  (tired, old)</a:t>
            </a:r>
          </a:p>
          <a:p>
            <a:pPr marL="0" indent="0">
              <a:buClrTx/>
              <a:buSzTx/>
              <a:buNone/>
            </a:pPr>
            <a:endParaRPr/>
          </a:p>
        </p:txBody>
      </p:sp>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6000" y="546100"/>
            <a:ext cx="10972800" cy="911943"/>
          </a:xfrm>
        </p:spPr>
        <p:style>
          <a:lnRef idx="3">
            <a:schemeClr val="lt1"/>
          </a:lnRef>
          <a:fillRef idx="1">
            <a:schemeClr val="accent4"/>
          </a:fillRef>
          <a:effectRef idx="1">
            <a:schemeClr val="accent4"/>
          </a:effectRef>
          <a:fontRef idx="minor">
            <a:schemeClr val="lt1"/>
          </a:fontRef>
        </p:style>
        <p:txBody>
          <a:bodyPr>
            <a:normAutofit/>
          </a:bodyPr>
          <a:lstStyle/>
          <a:p>
            <a:r>
              <a:rPr lang="en-US" sz="4400" b="1" dirty="0" smtClean="0"/>
              <a:t>Get prepared for court!</a:t>
            </a:r>
            <a:endParaRPr lang="en-US" sz="4400" b="1" dirty="0"/>
          </a:p>
        </p:txBody>
      </p:sp>
      <p:sp>
        <p:nvSpPr>
          <p:cNvPr id="5" name="Text Placeholder 4"/>
          <p:cNvSpPr>
            <a:spLocks noGrp="1"/>
          </p:cNvSpPr>
          <p:nvPr>
            <p:ph type="body" idx="1"/>
          </p:nvPr>
        </p:nvSpPr>
        <p:spPr>
          <a:xfrm>
            <a:off x="595299" y="2057619"/>
            <a:ext cx="11806761" cy="7314195"/>
          </a:xfrm>
        </p:spPr>
        <p:txBody>
          <a:bodyPr>
            <a:normAutofit fontScale="55000" lnSpcReduction="20000"/>
          </a:bodyPr>
          <a:lstStyle/>
          <a:p>
            <a:pPr marL="0" indent="0">
              <a:buNone/>
            </a:pPr>
            <a:endParaRPr lang="en-US" b="1" dirty="0" smtClean="0"/>
          </a:p>
          <a:p>
            <a:pPr marL="0" indent="0">
              <a:buNone/>
            </a:pPr>
            <a:endParaRPr lang="en-US" sz="5100" b="1" dirty="0" smtClean="0"/>
          </a:p>
          <a:p>
            <a:pPr marL="0" indent="0">
              <a:buNone/>
            </a:pPr>
            <a:r>
              <a:rPr lang="en-US" sz="8700" b="1" dirty="0" smtClean="0">
                <a:latin typeface="+mn-lt"/>
              </a:rPr>
              <a:t>Attorneys:</a:t>
            </a:r>
            <a:endParaRPr lang="en-US" sz="5800" b="1" dirty="0" smtClean="0"/>
          </a:p>
          <a:p>
            <a:pPr marL="0" indent="0">
              <a:buNone/>
            </a:pPr>
            <a:r>
              <a:rPr lang="en-US" sz="6700" dirty="0" smtClean="0"/>
              <a:t>1.  State your thesis with an introduction and viewpoint.</a:t>
            </a:r>
          </a:p>
          <a:p>
            <a:pPr marL="0" indent="0">
              <a:buNone/>
            </a:pPr>
            <a:r>
              <a:rPr lang="en-US" sz="6700" dirty="0" smtClean="0"/>
              <a:t>2.  State three main reasons that would convince someone you are right.</a:t>
            </a:r>
          </a:p>
          <a:p>
            <a:pPr marL="0" indent="0">
              <a:buNone/>
            </a:pPr>
            <a:r>
              <a:rPr lang="en-US" sz="6700" dirty="0" smtClean="0"/>
              <a:t>3.  Provide a paragraph for each of the three reasons and support with facts and details, including the law.</a:t>
            </a:r>
          </a:p>
          <a:p>
            <a:pPr marL="0" indent="0">
              <a:buNone/>
            </a:pPr>
            <a:r>
              <a:rPr lang="en-US" sz="6700" dirty="0" smtClean="0"/>
              <a:t>4.  Use linking words (for instance, in order to, in addition</a:t>
            </a:r>
            <a:r>
              <a:rPr lang="mr-IN" sz="6700" dirty="0" smtClean="0"/>
              <a:t>…</a:t>
            </a:r>
            <a:r>
              <a:rPr lang="en-US" sz="6700" dirty="0" smtClean="0"/>
              <a:t>)</a:t>
            </a:r>
          </a:p>
          <a:p>
            <a:pPr marL="0" indent="0">
              <a:buNone/>
            </a:pPr>
            <a:r>
              <a:rPr lang="en-US" sz="6700" dirty="0" smtClean="0"/>
              <a:t>5.  Provide a conclusion relating to the reasons.</a:t>
            </a:r>
          </a:p>
          <a:p>
            <a:pPr marL="0" indent="0">
              <a:buNone/>
            </a:pPr>
            <a:endParaRPr lang="en-US" sz="6700"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4242827155"/>
      </p:ext>
    </p:extLst>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Courtroom </a:t>
            </a:r>
            <a:endParaRPr lang="en-US" dirty="0"/>
          </a:p>
        </p:txBody>
      </p:sp>
      <p:sp>
        <p:nvSpPr>
          <p:cNvPr id="3" name="Text Placeholder 2"/>
          <p:cNvSpPr>
            <a:spLocks noGrp="1"/>
          </p:cNvSpPr>
          <p:nvPr>
            <p:ph type="body" idx="1"/>
          </p:nvPr>
        </p:nvSpPr>
        <p:spPr/>
        <p:txBody>
          <a:bodyPr/>
          <a:lstStyle/>
          <a:p>
            <a:endParaRPr lang="en-US"/>
          </a:p>
        </p:txBody>
      </p:sp>
      <p:pic>
        <p:nvPicPr>
          <p:cNvPr id="5" name="Picture 4"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441" y="2768600"/>
            <a:ext cx="10179611" cy="5875526"/>
          </a:xfrm>
          <a:prstGeom prst="rect">
            <a:avLst/>
          </a:prstGeom>
        </p:spPr>
      </p:pic>
    </p:spTree>
    <p:extLst>
      <p:ext uri="{BB962C8B-B14F-4D97-AF65-F5344CB8AC3E}">
        <p14:creationId xmlns:p14="http://schemas.microsoft.com/office/powerpoint/2010/main" val="2571099642"/>
      </p:ext>
    </p:extLst>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normAutofit/>
          </a:bodyPr>
          <a:lstStyle/>
          <a:p>
            <a:r>
              <a:rPr lang="en-US" sz="5400" dirty="0" smtClean="0"/>
              <a:t>What Laws in this case must be considered?</a:t>
            </a:r>
            <a:endParaRPr lang="en-US" sz="5400" dirty="0"/>
          </a:p>
        </p:txBody>
      </p:sp>
      <p:sp>
        <p:nvSpPr>
          <p:cNvPr id="3" name="Text Placeholder 2"/>
          <p:cNvSpPr>
            <a:spLocks noGrp="1"/>
          </p:cNvSpPr>
          <p:nvPr>
            <p:ph type="body" idx="1"/>
          </p:nvPr>
        </p:nvSpPr>
        <p:spPr>
          <a:xfrm>
            <a:off x="1016000" y="2612652"/>
            <a:ext cx="10972800" cy="5870948"/>
          </a:xfrm>
        </p:spPr>
        <p:txBody>
          <a:bodyPr/>
          <a:lstStyle/>
          <a:p>
            <a:r>
              <a:rPr lang="en-US" dirty="0" smtClean="0"/>
              <a:t>How do the laws within the Compromise of 1850 apply in this case?</a:t>
            </a:r>
          </a:p>
          <a:p>
            <a:r>
              <a:rPr lang="en-US" dirty="0" smtClean="0"/>
              <a:t>What influence does the Fugitive Slave Act have on this case?</a:t>
            </a:r>
          </a:p>
          <a:p>
            <a:r>
              <a:rPr lang="en-US" dirty="0" smtClean="0"/>
              <a:t>What is the kidnapping law in the Constitution?</a:t>
            </a:r>
            <a:endParaRPr lang="en-US" dirty="0"/>
          </a:p>
        </p:txBody>
      </p:sp>
      <p:pic>
        <p:nvPicPr>
          <p:cNvPr id="4" name="Picture 3"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810" y="7649443"/>
            <a:ext cx="5103953" cy="1869804"/>
          </a:xfrm>
          <a:prstGeom prst="rect">
            <a:avLst/>
          </a:prstGeom>
        </p:spPr>
      </p:pic>
    </p:spTree>
    <p:extLst>
      <p:ext uri="{BB962C8B-B14F-4D97-AF65-F5344CB8AC3E}">
        <p14:creationId xmlns:p14="http://schemas.microsoft.com/office/powerpoint/2010/main" val="3408011120"/>
      </p:ext>
    </p:extLst>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4"/>
          </a:fillRef>
          <a:effectRef idx="1">
            <a:schemeClr val="accent4"/>
          </a:effectRef>
          <a:fontRef idx="minor">
            <a:schemeClr val="lt1"/>
          </a:fontRef>
        </p:style>
        <p:txBody>
          <a:bodyPr>
            <a:normAutofit/>
          </a:bodyPr>
          <a:lstStyle/>
          <a:p>
            <a:r>
              <a:rPr lang="en-US" sz="5400" dirty="0" smtClean="0"/>
              <a:t>More to Consider regarding the rule of law</a:t>
            </a:r>
            <a:endParaRPr lang="en-US" sz="5400" dirty="0"/>
          </a:p>
        </p:txBody>
      </p:sp>
      <p:sp>
        <p:nvSpPr>
          <p:cNvPr id="3" name="Text Placeholder 2"/>
          <p:cNvSpPr>
            <a:spLocks noGrp="1"/>
          </p:cNvSpPr>
          <p:nvPr>
            <p:ph type="body" idx="1"/>
          </p:nvPr>
        </p:nvSpPr>
        <p:spPr>
          <a:xfrm>
            <a:off x="1016000" y="3258849"/>
            <a:ext cx="10972800" cy="5913239"/>
          </a:xfrm>
        </p:spPr>
        <p:txBody>
          <a:bodyPr>
            <a:normAutofit fontScale="92500" lnSpcReduction="20000"/>
          </a:bodyPr>
          <a:lstStyle/>
          <a:p>
            <a:pPr marL="0" indent="0" algn="ctr">
              <a:buNone/>
            </a:pPr>
            <a:endParaRPr lang="en-US" b="1" dirty="0" smtClean="0"/>
          </a:p>
          <a:p>
            <a:pPr marL="0" indent="0" algn="ctr">
              <a:buNone/>
            </a:pPr>
            <a:endParaRPr lang="en-US" b="1" dirty="0"/>
          </a:p>
          <a:p>
            <a:pPr marL="0" indent="0" algn="ctr">
              <a:buNone/>
            </a:pPr>
            <a:r>
              <a:rPr lang="en-US" b="1" dirty="0" smtClean="0"/>
              <a:t>Burden of proof:  What does it mean?</a:t>
            </a:r>
          </a:p>
          <a:p>
            <a:pPr marL="0" indent="0" algn="ctr">
              <a:buNone/>
            </a:pPr>
            <a:r>
              <a:rPr lang="en-US" b="1" dirty="0" smtClean="0"/>
              <a:t>What is the role of the prosecution?</a:t>
            </a:r>
          </a:p>
          <a:p>
            <a:pPr marL="0" indent="0" algn="ctr">
              <a:buNone/>
            </a:pPr>
            <a:r>
              <a:rPr lang="en-US" b="1" dirty="0" smtClean="0"/>
              <a:t>What is the role of the defense?</a:t>
            </a:r>
          </a:p>
          <a:p>
            <a:pPr marL="0" indent="0" algn="ctr">
              <a:buNone/>
            </a:pPr>
            <a:r>
              <a:rPr lang="en-US" b="1" dirty="0" smtClean="0"/>
              <a:t>What is the role of the jury?</a:t>
            </a:r>
          </a:p>
          <a:p>
            <a:pPr marL="0" indent="0" algn="ctr">
              <a:buNone/>
            </a:pPr>
            <a:r>
              <a:rPr lang="en-US" b="1" dirty="0" smtClean="0"/>
              <a:t>What is the role of the judge?</a:t>
            </a:r>
          </a:p>
          <a:p>
            <a:pPr marL="0" indent="0" algn="ctr">
              <a:buNone/>
            </a:pPr>
            <a:endParaRPr lang="en-US" b="1" dirty="0"/>
          </a:p>
          <a:p>
            <a:pPr marL="0" indent="0" algn="ctr">
              <a:buNone/>
            </a:pPr>
            <a:endParaRPr lang="en-US" b="1" dirty="0" smtClean="0"/>
          </a:p>
          <a:p>
            <a:endParaRPr lang="en-US" dirty="0"/>
          </a:p>
        </p:txBody>
      </p:sp>
    </p:spTree>
    <p:extLst>
      <p:ext uri="{BB962C8B-B14F-4D97-AF65-F5344CB8AC3E}">
        <p14:creationId xmlns:p14="http://schemas.microsoft.com/office/powerpoint/2010/main" val="3170859628"/>
      </p:ext>
    </p:extLst>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819" y="137698"/>
            <a:ext cx="11085981" cy="1269879"/>
          </a:xfrm>
        </p:spPr>
        <p:style>
          <a:lnRef idx="3">
            <a:schemeClr val="lt1"/>
          </a:lnRef>
          <a:fillRef idx="1">
            <a:schemeClr val="accent2"/>
          </a:fillRef>
          <a:effectRef idx="1">
            <a:schemeClr val="accent2"/>
          </a:effectRef>
          <a:fontRef idx="minor">
            <a:schemeClr val="lt1"/>
          </a:fontRef>
        </p:style>
        <p:txBody>
          <a:bodyPr>
            <a:normAutofit/>
          </a:bodyPr>
          <a:lstStyle/>
          <a:p>
            <a:r>
              <a:rPr lang="en-US" sz="5400" dirty="0" smtClean="0"/>
              <a:t>Opening statements</a:t>
            </a:r>
            <a:endParaRPr lang="en-US" sz="5400" dirty="0"/>
          </a:p>
        </p:txBody>
      </p:sp>
      <p:sp>
        <p:nvSpPr>
          <p:cNvPr id="3" name="Text Placeholder 2"/>
          <p:cNvSpPr>
            <a:spLocks noGrp="1"/>
          </p:cNvSpPr>
          <p:nvPr>
            <p:ph type="body" idx="1"/>
          </p:nvPr>
        </p:nvSpPr>
        <p:spPr>
          <a:xfrm>
            <a:off x="382550" y="1407577"/>
            <a:ext cx="12348725" cy="8346023"/>
          </a:xfrm>
        </p:spPr>
        <p:txBody>
          <a:bodyPr>
            <a:noAutofit/>
          </a:bodyPr>
          <a:lstStyle/>
          <a:p>
            <a:pPr marL="0" indent="0">
              <a:buNone/>
            </a:pPr>
            <a:r>
              <a:rPr lang="en-US" sz="3200" dirty="0" smtClean="0"/>
              <a:t>In </a:t>
            </a:r>
            <a:r>
              <a:rPr lang="en-US" sz="3200" dirty="0"/>
              <a:t>the case of the State of California v. Cut Eye Higgins, (introduce the  issue</a:t>
            </a:r>
            <a:r>
              <a:rPr lang="en-US" sz="3200" dirty="0" smtClean="0"/>
              <a:t>)________________________________________________________</a:t>
            </a:r>
          </a:p>
          <a:p>
            <a:pPr marL="0" indent="0">
              <a:buNone/>
            </a:pPr>
            <a:r>
              <a:rPr lang="en-US" sz="3200" dirty="0" smtClean="0"/>
              <a:t>Cut</a:t>
            </a:r>
            <a:r>
              <a:rPr lang="en-US" sz="3200" dirty="0"/>
              <a:t>- Eye should be found __________________of the crime </a:t>
            </a:r>
            <a:r>
              <a:rPr lang="en-US" sz="3200" dirty="0" smtClean="0"/>
              <a:t>of kidnapping the Jackson family.</a:t>
            </a:r>
          </a:p>
          <a:p>
            <a:pPr marL="0" indent="0">
              <a:buNone/>
            </a:pPr>
            <a:r>
              <a:rPr lang="en-US" sz="3200" dirty="0" smtClean="0"/>
              <a:t> </a:t>
            </a:r>
            <a:r>
              <a:rPr lang="en-US" sz="3200" b="1" dirty="0"/>
              <a:t>First of </a:t>
            </a:r>
            <a:r>
              <a:rPr lang="en-US" sz="3200" b="1" dirty="0" smtClean="0"/>
              <a:t>all________________________________________________. </a:t>
            </a:r>
          </a:p>
          <a:p>
            <a:pPr marL="0" indent="0">
              <a:buNone/>
            </a:pPr>
            <a:r>
              <a:rPr lang="en-US" sz="3200" b="1" dirty="0" smtClean="0"/>
              <a:t>The </a:t>
            </a:r>
            <a:r>
              <a:rPr lang="en-US" sz="3200" b="1" dirty="0"/>
              <a:t>second reason </a:t>
            </a:r>
            <a:r>
              <a:rPr lang="en-US" sz="3200" dirty="0"/>
              <a:t>why Cut-Eye should be found _______________ is </a:t>
            </a:r>
            <a:r>
              <a:rPr lang="en-US" sz="3200" dirty="0" smtClean="0"/>
              <a:t>because______________________________________________________</a:t>
            </a:r>
          </a:p>
          <a:p>
            <a:pPr marL="0" indent="0">
              <a:buNone/>
            </a:pPr>
            <a:r>
              <a:rPr lang="en-US" sz="3200" b="1" dirty="0" smtClean="0"/>
              <a:t>An </a:t>
            </a:r>
            <a:r>
              <a:rPr lang="en-US" sz="3200" b="1" dirty="0"/>
              <a:t>additional reason </a:t>
            </a:r>
            <a:r>
              <a:rPr lang="en-US" sz="3200" dirty="0"/>
              <a:t>Cut-Eye is _______________is the most </a:t>
            </a:r>
            <a:r>
              <a:rPr lang="en-US" sz="3200" dirty="0" smtClean="0"/>
              <a:t>important.  Specifically, ________________________________________.</a:t>
            </a:r>
            <a:endParaRPr lang="en-US" sz="3200" dirty="0"/>
          </a:p>
        </p:txBody>
      </p:sp>
    </p:spTree>
    <p:extLst>
      <p:ext uri="{BB962C8B-B14F-4D97-AF65-F5344CB8AC3E}">
        <p14:creationId xmlns:p14="http://schemas.microsoft.com/office/powerpoint/2010/main" val="1180078074"/>
      </p:ext>
    </p:extLst>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4"/>
          </a:fillRef>
          <a:effectRef idx="1">
            <a:schemeClr val="accent4"/>
          </a:effectRef>
          <a:fontRef idx="minor">
            <a:schemeClr val="lt1"/>
          </a:fontRef>
        </p:style>
        <p:txBody>
          <a:bodyPr>
            <a:normAutofit/>
          </a:bodyPr>
          <a:lstStyle/>
          <a:p>
            <a:r>
              <a:rPr lang="en-US" sz="5400" dirty="0" smtClean="0"/>
              <a:t>Read Through </a:t>
            </a:r>
            <a:endParaRPr lang="en-US" sz="5400" dirty="0"/>
          </a:p>
        </p:txBody>
      </p:sp>
      <p:sp>
        <p:nvSpPr>
          <p:cNvPr id="3" name="Text Placeholder 2"/>
          <p:cNvSpPr>
            <a:spLocks noGrp="1"/>
          </p:cNvSpPr>
          <p:nvPr>
            <p:ph type="body" idx="1"/>
          </p:nvPr>
        </p:nvSpPr>
        <p:spPr>
          <a:xfrm>
            <a:off x="1016000" y="2768600"/>
            <a:ext cx="10534415" cy="2468800"/>
          </a:xfrm>
        </p:spPr>
        <p:txBody>
          <a:bodyPr/>
          <a:lstStyle/>
          <a:p>
            <a:pPr marL="0" indent="0">
              <a:buNone/>
            </a:pPr>
            <a:r>
              <a:rPr lang="en-US" dirty="0" smtClean="0"/>
              <a:t>Small groups begin the read-through of the trial, using their own Opening Statements</a:t>
            </a:r>
            <a:r>
              <a:rPr lang="mr-IN" dirty="0" smtClean="0"/>
              <a:t>…</a:t>
            </a:r>
            <a:r>
              <a:rPr lang="en-US" dirty="0" smtClean="0"/>
              <a:t>.</a:t>
            </a:r>
            <a:endParaRPr lang="en-US" dirty="0"/>
          </a:p>
        </p:txBody>
      </p:sp>
      <p:pic>
        <p:nvPicPr>
          <p:cNvPr id="5" name="Picture 4"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12" y="4992553"/>
            <a:ext cx="2857500" cy="2857500"/>
          </a:xfrm>
          <a:prstGeom prst="rect">
            <a:avLst/>
          </a:prstGeom>
        </p:spPr>
      </p:pic>
      <p:sp>
        <p:nvSpPr>
          <p:cNvPr id="6" name="TextBox 5"/>
          <p:cNvSpPr txBox="1"/>
          <p:nvPr/>
        </p:nvSpPr>
        <p:spPr>
          <a:xfrm>
            <a:off x="4172663" y="5156792"/>
            <a:ext cx="7172143" cy="20415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200" b="1" i="0" u="none" strike="noStrike" cap="none" spc="0" normalizeH="0" baseline="0" dirty="0" smtClean="0">
                <a:ln>
                  <a:noFill/>
                </a:ln>
                <a:solidFill>
                  <a:srgbClr val="6F6A5A"/>
                </a:solidFill>
                <a:effectLst/>
                <a:uFillTx/>
                <a:latin typeface="Baskerville"/>
                <a:ea typeface="Baskerville"/>
                <a:cs typeface="Baskerville"/>
                <a:sym typeface="Baskerville"/>
              </a:rPr>
              <a:t>Please</a:t>
            </a:r>
            <a:r>
              <a:rPr kumimoji="0" lang="en-US" sz="4200" b="1" i="0" u="none" strike="noStrike" cap="none" spc="0" normalizeH="0" dirty="0" smtClean="0">
                <a:ln>
                  <a:noFill/>
                </a:ln>
                <a:solidFill>
                  <a:srgbClr val="6F6A5A"/>
                </a:solidFill>
                <a:effectLst/>
                <a:uFillTx/>
                <a:latin typeface="Baskerville"/>
                <a:ea typeface="Baskerville"/>
                <a:cs typeface="Baskerville"/>
                <a:sym typeface="Baskerville"/>
              </a:rPr>
              <a:t> STOP, when you get to the part where the Judge calls a recess!</a:t>
            </a:r>
            <a:endParaRPr kumimoji="0" lang="en-US" sz="4200" b="1" i="0" u="none" strike="noStrike" cap="none" spc="0" normalizeH="0" baseline="0" dirty="0">
              <a:ln>
                <a:noFill/>
              </a:ln>
              <a:solidFill>
                <a:srgbClr val="6F6A5A"/>
              </a:solidFill>
              <a:effectLst/>
              <a:uFillTx/>
              <a:latin typeface="Baskerville"/>
              <a:ea typeface="Baskerville"/>
              <a:cs typeface="Baskerville"/>
              <a:sym typeface="Baskerville"/>
            </a:endParaRPr>
          </a:p>
        </p:txBody>
      </p:sp>
    </p:spTree>
    <p:extLst>
      <p:ext uri="{BB962C8B-B14F-4D97-AF65-F5344CB8AC3E}">
        <p14:creationId xmlns:p14="http://schemas.microsoft.com/office/powerpoint/2010/main" val="3467012000"/>
      </p:ext>
    </p:extLst>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5"/>
          </a:fillRef>
          <a:effectRef idx="1">
            <a:schemeClr val="accent5"/>
          </a:effectRef>
          <a:fontRef idx="minor">
            <a:schemeClr val="lt1"/>
          </a:fontRef>
        </p:style>
        <p:txBody>
          <a:bodyPr/>
          <a:lstStyle/>
          <a:p>
            <a:r>
              <a:rPr lang="en-US" dirty="0" smtClean="0"/>
              <a:t>RECESS</a:t>
            </a:r>
            <a:endParaRPr lang="en-US" dirty="0"/>
          </a:p>
        </p:txBody>
      </p:sp>
      <p:sp>
        <p:nvSpPr>
          <p:cNvPr id="3" name="Text Placeholder 2"/>
          <p:cNvSpPr>
            <a:spLocks noGrp="1"/>
          </p:cNvSpPr>
          <p:nvPr>
            <p:ph type="body" idx="1"/>
          </p:nvPr>
        </p:nvSpPr>
        <p:spPr/>
        <p:txBody>
          <a:bodyPr>
            <a:normAutofit/>
          </a:bodyPr>
          <a:lstStyle/>
          <a:p>
            <a:pPr marL="0" indent="0" algn="ctr">
              <a:buNone/>
            </a:pPr>
            <a:r>
              <a:rPr lang="en-US" sz="5400" b="1" dirty="0" smtClean="0"/>
              <a:t>Exhibit A:  </a:t>
            </a:r>
            <a:r>
              <a:rPr lang="en-US" sz="5400" b="1" u="sng" dirty="0" smtClean="0"/>
              <a:t>The Warrant</a:t>
            </a:r>
          </a:p>
          <a:p>
            <a:pPr marL="0" indent="0" algn="ctr">
              <a:buNone/>
            </a:pPr>
            <a:r>
              <a:rPr lang="en-US" sz="5400" b="1" dirty="0" smtClean="0"/>
              <a:t>Exhibit B:  </a:t>
            </a:r>
            <a:r>
              <a:rPr lang="en-US" sz="5400" b="1" u="sng" dirty="0" smtClean="0"/>
              <a:t>The Free Papers</a:t>
            </a:r>
            <a:endParaRPr lang="en-US" sz="5400" b="1" u="sng" dirty="0"/>
          </a:p>
        </p:txBody>
      </p:sp>
    </p:spTree>
    <p:extLst>
      <p:ext uri="{BB962C8B-B14F-4D97-AF65-F5344CB8AC3E}">
        <p14:creationId xmlns:p14="http://schemas.microsoft.com/office/powerpoint/2010/main" val="3779656791"/>
      </p:ext>
    </p:extLst>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lstStyle/>
          <a:p>
            <a:r>
              <a:rPr lang="en-US" dirty="0" smtClean="0"/>
              <a:t>Closing arguments</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367" y="3377649"/>
            <a:ext cx="8514795" cy="4327258"/>
          </a:xfrm>
          <a:prstGeom prst="rect">
            <a:avLst/>
          </a:prstGeom>
        </p:spPr>
      </p:pic>
    </p:spTree>
    <p:extLst>
      <p:ext uri="{BB962C8B-B14F-4D97-AF65-F5344CB8AC3E}">
        <p14:creationId xmlns:p14="http://schemas.microsoft.com/office/powerpoint/2010/main" val="3694198740"/>
      </p:ext>
    </p:extLst>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316604"/>
            <a:ext cx="10972800" cy="1854200"/>
          </a:xfrm>
        </p:spPr>
        <p:style>
          <a:lnRef idx="3">
            <a:schemeClr val="lt1"/>
          </a:lnRef>
          <a:fillRef idx="1">
            <a:schemeClr val="accent3"/>
          </a:fillRef>
          <a:effectRef idx="1">
            <a:schemeClr val="accent3"/>
          </a:effectRef>
          <a:fontRef idx="minor">
            <a:schemeClr val="lt1"/>
          </a:fontRef>
        </p:style>
        <p:txBody>
          <a:bodyPr>
            <a:normAutofit/>
          </a:bodyPr>
          <a:lstStyle/>
          <a:p>
            <a:r>
              <a:rPr lang="en-US" sz="5400" dirty="0" smtClean="0"/>
              <a:t>Let’s become the characters!</a:t>
            </a:r>
            <a:endParaRPr lang="en-US" sz="5400" dirty="0"/>
          </a:p>
        </p:txBody>
      </p:sp>
      <p:sp>
        <p:nvSpPr>
          <p:cNvPr id="3" name="Text Placeholder 2"/>
          <p:cNvSpPr>
            <a:spLocks noGrp="1"/>
          </p:cNvSpPr>
          <p:nvPr>
            <p:ph type="body" idx="1"/>
          </p:nvPr>
        </p:nvSpPr>
        <p:spPr>
          <a:xfrm>
            <a:off x="1016000" y="2170804"/>
            <a:ext cx="10972800" cy="7422148"/>
          </a:xfrm>
        </p:spPr>
        <p:txBody>
          <a:bodyPr>
            <a:normAutofit fontScale="92500" lnSpcReduction="20000"/>
          </a:bodyPr>
          <a:lstStyle/>
          <a:p>
            <a:pPr marL="0" indent="0" algn="ctr">
              <a:buNone/>
            </a:pPr>
            <a:r>
              <a:rPr lang="en-US" sz="4800" b="1" dirty="0"/>
              <a:t>What is </a:t>
            </a:r>
            <a:r>
              <a:rPr lang="en-US" sz="4800" b="1" i="1" dirty="0"/>
              <a:t>character </a:t>
            </a:r>
            <a:r>
              <a:rPr lang="en-US" sz="4800" b="1" dirty="0"/>
              <a:t>in theatre</a:t>
            </a:r>
            <a:r>
              <a:rPr lang="en-US" sz="4800" b="1" dirty="0" smtClean="0"/>
              <a:t>?</a:t>
            </a:r>
          </a:p>
          <a:p>
            <a:pPr marL="0" indent="0" algn="ctr">
              <a:buNone/>
            </a:pPr>
            <a:r>
              <a:rPr lang="en-US" u="sng" dirty="0" smtClean="0"/>
              <a:t>Demonstrate:</a:t>
            </a:r>
            <a:r>
              <a:rPr lang="en-US" dirty="0" smtClean="0"/>
              <a:t> </a:t>
            </a:r>
          </a:p>
          <a:p>
            <a:pPr marL="0" indent="0">
              <a:buNone/>
            </a:pPr>
            <a:r>
              <a:rPr lang="en-US" b="1" dirty="0" smtClean="0"/>
              <a:t>Cut Eye Higgins </a:t>
            </a:r>
            <a:r>
              <a:rPr lang="en-US" dirty="0" smtClean="0"/>
              <a:t>~ stealing money from a person’s back pocket</a:t>
            </a:r>
          </a:p>
          <a:p>
            <a:pPr marL="0" indent="0">
              <a:buNone/>
            </a:pPr>
            <a:r>
              <a:rPr lang="en-US" b="1" dirty="0" smtClean="0"/>
              <a:t>Thomas’</a:t>
            </a:r>
            <a:r>
              <a:rPr lang="en-US" dirty="0" smtClean="0"/>
              <a:t> walk as he goes off to bed following the kidnapping</a:t>
            </a:r>
          </a:p>
          <a:p>
            <a:pPr marL="0" indent="0">
              <a:buNone/>
            </a:pPr>
            <a:r>
              <a:rPr lang="en-US" b="1" dirty="0" smtClean="0"/>
              <a:t>Mrs. Clapp</a:t>
            </a:r>
            <a:r>
              <a:rPr lang="en-US" dirty="0" smtClean="0"/>
              <a:t>, who watches as the Jacksons are driven away in the wagon.</a:t>
            </a:r>
          </a:p>
          <a:p>
            <a:pPr marL="0" indent="0">
              <a:buNone/>
            </a:pPr>
            <a:r>
              <a:rPr lang="en-US" b="1" dirty="0" smtClean="0"/>
              <a:t>Praiseworthy</a:t>
            </a:r>
            <a:r>
              <a:rPr lang="en-US" dirty="0" smtClean="0"/>
              <a:t>, as he enters the courtroom.</a:t>
            </a:r>
            <a:r>
              <a:rPr lang="en-US" dirty="0"/>
              <a:t>	</a:t>
            </a:r>
            <a:endParaRPr lang="en-US" dirty="0" smtClean="0"/>
          </a:p>
          <a:p>
            <a:pPr marL="0" indent="0">
              <a:buNone/>
            </a:pPr>
            <a:r>
              <a:rPr lang="en-US" sz="3800" b="1" u="sng" dirty="0" smtClean="0"/>
              <a:t>Read through</a:t>
            </a:r>
            <a:r>
              <a:rPr lang="en-US" sz="3800" dirty="0" smtClean="0"/>
              <a:t>:  </a:t>
            </a:r>
            <a:r>
              <a:rPr lang="en-US" sz="3800" i="1" dirty="0" smtClean="0"/>
              <a:t>in character</a:t>
            </a:r>
            <a:r>
              <a:rPr lang="en-US" sz="3800" dirty="0" smtClean="0"/>
              <a:t>, where you left off before recess. </a:t>
            </a:r>
            <a:r>
              <a:rPr lang="en-US" sz="2800" dirty="0" smtClean="0"/>
              <a:t>		</a:t>
            </a:r>
            <a:endParaRPr lang="en-US" sz="2800" dirty="0"/>
          </a:p>
        </p:txBody>
      </p:sp>
    </p:spTree>
    <p:extLst>
      <p:ext uri="{BB962C8B-B14F-4D97-AF65-F5344CB8AC3E}">
        <p14:creationId xmlns:p14="http://schemas.microsoft.com/office/powerpoint/2010/main" val="2855016422"/>
      </p:ext>
    </p:extLst>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jury</a:t>
            </a:r>
            <a:endParaRPr lang="en-US" dirty="0"/>
          </a:p>
        </p:txBody>
      </p:sp>
      <p:sp>
        <p:nvSpPr>
          <p:cNvPr id="3" name="Text Placeholder 2"/>
          <p:cNvSpPr>
            <a:spLocks noGrp="1"/>
          </p:cNvSpPr>
          <p:nvPr>
            <p:ph type="body" idx="1"/>
          </p:nvPr>
        </p:nvSpPr>
        <p:spPr/>
        <p:txBody>
          <a:bodyPr>
            <a:normAutofit lnSpcReduction="10000"/>
          </a:bodyPr>
          <a:lstStyle/>
          <a:p>
            <a:r>
              <a:rPr lang="en-US" dirty="0" smtClean="0"/>
              <a:t>What is the job of the jury? </a:t>
            </a:r>
          </a:p>
          <a:p>
            <a:r>
              <a:rPr lang="en-US" dirty="0" smtClean="0"/>
              <a:t>Why is the jury important?</a:t>
            </a:r>
          </a:p>
          <a:p>
            <a:r>
              <a:rPr lang="en-US" dirty="0" smtClean="0"/>
              <a:t>Why is it important to have a jury of your “peers”?</a:t>
            </a:r>
          </a:p>
          <a:p>
            <a:r>
              <a:rPr lang="en-US" dirty="0" smtClean="0"/>
              <a:t>Did the Jackson’s get a jury of their peers?</a:t>
            </a:r>
          </a:p>
          <a:p>
            <a:r>
              <a:rPr lang="en-US" dirty="0" smtClean="0"/>
              <a:t>“Become the jury” and make a final decision about the guilt or innocence of Cut-Eye Higgins and the charge of kidnapping.</a:t>
            </a:r>
            <a:endParaRPr lang="en-US" dirty="0"/>
          </a:p>
        </p:txBody>
      </p:sp>
      <p:pic>
        <p:nvPicPr>
          <p:cNvPr id="4" name="Picture 3"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304800"/>
            <a:ext cx="4800600" cy="2197100"/>
          </a:xfrm>
          <a:prstGeom prst="rect">
            <a:avLst/>
          </a:prstGeom>
        </p:spPr>
      </p:pic>
    </p:spTree>
    <p:extLst>
      <p:ext uri="{BB962C8B-B14F-4D97-AF65-F5344CB8AC3E}">
        <p14:creationId xmlns:p14="http://schemas.microsoft.com/office/powerpoint/2010/main" val="4203521454"/>
      </p:ext>
    </p:extLst>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haracter Dialogue"/>
          <p:cNvSpPr txBox="1">
            <a:spLocks noGrp="1"/>
          </p:cNvSpPr>
          <p:nvPr>
            <p:ph type="title"/>
          </p:nvPr>
        </p:nvSpPr>
        <p:spPr>
          <a:prstGeom prst="rect">
            <a:avLst/>
          </a:prstGeom>
        </p:spPr>
        <p:txBody>
          <a:bodyPr/>
          <a:lstStyle>
            <a:lvl1pPr>
              <a:defRPr>
                <a:latin typeface="Baskerville Old Face"/>
                <a:ea typeface="Baskerville Old Face"/>
                <a:cs typeface="Baskerville Old Face"/>
                <a:sym typeface="Baskerville Old Face"/>
              </a:defRPr>
            </a:lvl1pPr>
          </a:lstStyle>
          <a:p>
            <a:r>
              <a:t>Character Dialogue</a:t>
            </a:r>
          </a:p>
        </p:txBody>
      </p:sp>
      <p:sp>
        <p:nvSpPr>
          <p:cNvPr id="151" name="A:  “On our way here the sea was really rough and lots of people got sick.” (young, had been seasick)…"/>
          <p:cNvSpPr txBox="1">
            <a:spLocks noGrp="1"/>
          </p:cNvSpPr>
          <p:nvPr>
            <p:ph type="body" sz="half" idx="1"/>
          </p:nvPr>
        </p:nvSpPr>
        <p:spPr>
          <a:prstGeom prst="rect">
            <a:avLst/>
          </a:prstGeom>
        </p:spPr>
        <p:txBody>
          <a:bodyPr/>
          <a:lstStyle/>
          <a:p>
            <a:pPr marL="0" indent="0">
              <a:buClrTx/>
              <a:buSzTx/>
              <a:buNone/>
            </a:pPr>
            <a:r>
              <a:t>A:  “On our way here the sea was really rough and lots of people got sick.” (young, had been seasick)</a:t>
            </a:r>
          </a:p>
          <a:p>
            <a:pPr marL="0" indent="0">
              <a:buClrTx/>
              <a:buSzTx/>
              <a:buNone/>
            </a:pPr>
            <a:r>
              <a:t>B:  Repeat above, as an older boy who thinks it is funny!</a:t>
            </a:r>
          </a:p>
        </p:txBody>
      </p:sp>
      <p:pic>
        <p:nvPicPr>
          <p:cNvPr id="152" name="pasted-image.jpeg" descr="pasted-image.jpeg"/>
          <p:cNvPicPr>
            <a:picLocks noChangeAspect="1"/>
          </p:cNvPicPr>
          <p:nvPr/>
        </p:nvPicPr>
        <p:blipFill>
          <a:blip r:embed="rId3">
            <a:extLst/>
          </a:blip>
          <a:stretch>
            <a:fillRect/>
          </a:stretch>
        </p:blipFill>
        <p:spPr>
          <a:xfrm>
            <a:off x="7411666" y="2976601"/>
            <a:ext cx="5050607" cy="5298998"/>
          </a:xfrm>
          <a:prstGeom prst="rect">
            <a:avLst/>
          </a:prstGeom>
          <a:ln w="12700">
            <a:miter lim="400000"/>
          </a:ln>
        </p:spPr>
      </p:pic>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Reflection</a:t>
            </a:r>
            <a:endParaRPr lang="en-US" dirty="0"/>
          </a:p>
        </p:txBody>
      </p:sp>
      <p:sp>
        <p:nvSpPr>
          <p:cNvPr id="3" name="Text Placeholder 2"/>
          <p:cNvSpPr>
            <a:spLocks noGrp="1"/>
          </p:cNvSpPr>
          <p:nvPr>
            <p:ph type="body" idx="1"/>
          </p:nvPr>
        </p:nvSpPr>
        <p:spPr>
          <a:xfrm>
            <a:off x="275436" y="2522698"/>
            <a:ext cx="12455840" cy="7035800"/>
          </a:xfrm>
        </p:spPr>
        <p:txBody>
          <a:bodyPr>
            <a:normAutofit fontScale="55000" lnSpcReduction="20000"/>
          </a:bodyPr>
          <a:lstStyle/>
          <a:p>
            <a:pPr marL="0" indent="0">
              <a:buNone/>
            </a:pPr>
            <a:endParaRPr lang="en-US" b="1" dirty="0" smtClean="0"/>
          </a:p>
          <a:p>
            <a:pPr marL="0" indent="0">
              <a:buNone/>
            </a:pPr>
            <a:r>
              <a:rPr lang="en-US" sz="8400" b="1" dirty="0" smtClean="0">
                <a:solidFill>
                  <a:schemeClr val="bg1"/>
                </a:solidFill>
              </a:rPr>
              <a:t>Let’s think about it:</a:t>
            </a:r>
            <a:endParaRPr lang="en-US" sz="8400" dirty="0" smtClean="0">
              <a:solidFill>
                <a:schemeClr val="bg1"/>
              </a:solidFill>
            </a:endParaRPr>
          </a:p>
          <a:p>
            <a:pPr marL="0" indent="0">
              <a:buNone/>
            </a:pPr>
            <a:endParaRPr lang="en-US" sz="6500" b="1" dirty="0" smtClean="0"/>
          </a:p>
          <a:p>
            <a:pPr marL="0" indent="0">
              <a:buNone/>
            </a:pPr>
            <a:r>
              <a:rPr lang="en-US" sz="6500" b="1" dirty="0" smtClean="0"/>
              <a:t>Do rules protect freedoms?  If so, In what ways?</a:t>
            </a:r>
          </a:p>
          <a:p>
            <a:pPr marL="0" indent="0">
              <a:buNone/>
            </a:pPr>
            <a:r>
              <a:rPr lang="en-US" sz="6500" b="1" dirty="0" smtClean="0"/>
              <a:t>Is the Rule of Law necessary for peaceful coexistence?  Explain</a:t>
            </a:r>
          </a:p>
          <a:p>
            <a:pPr marL="0" indent="0">
              <a:buNone/>
            </a:pPr>
            <a:r>
              <a:rPr lang="en-US" sz="6500" b="1" dirty="0" smtClean="0"/>
              <a:t>Does democracy require the participation of the people?  Explain.</a:t>
            </a:r>
          </a:p>
          <a:p>
            <a:pPr marL="0" indent="0">
              <a:buNone/>
            </a:pPr>
            <a:r>
              <a:rPr lang="en-US" sz="6500" b="1" dirty="0" smtClean="0"/>
              <a:t>Are some of the same type of problems faced at the time of the Gold Rush, still in existence today?  Explain.</a:t>
            </a:r>
          </a:p>
          <a:p>
            <a:pPr marL="0" indent="0">
              <a:buNone/>
            </a:pPr>
            <a:endParaRPr lang="en-US" sz="6500" dirty="0" smtClean="0"/>
          </a:p>
          <a:p>
            <a:endParaRPr lang="en-US" dirty="0"/>
          </a:p>
          <a:p>
            <a:pPr lvl="1"/>
            <a:endParaRPr lang="en-US" dirty="0"/>
          </a:p>
        </p:txBody>
      </p:sp>
      <p:pic>
        <p:nvPicPr>
          <p:cNvPr id="4" name="Picture 3" descr="images-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 y="254000"/>
            <a:ext cx="3803650" cy="1734969"/>
          </a:xfrm>
          <a:prstGeom prst="rect">
            <a:avLst/>
          </a:prstGeom>
        </p:spPr>
      </p:pic>
    </p:spTree>
    <p:extLst>
      <p:ext uri="{BB962C8B-B14F-4D97-AF65-F5344CB8AC3E}">
        <p14:creationId xmlns:p14="http://schemas.microsoft.com/office/powerpoint/2010/main" val="3741613944"/>
      </p:ext>
    </p:extLst>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haracter Dialogue"/>
          <p:cNvSpPr txBox="1">
            <a:spLocks noGrp="1"/>
          </p:cNvSpPr>
          <p:nvPr>
            <p:ph type="title"/>
          </p:nvPr>
        </p:nvSpPr>
        <p:spPr>
          <a:prstGeom prst="rect">
            <a:avLst/>
          </a:prstGeom>
        </p:spPr>
        <p:txBody>
          <a:bodyPr/>
          <a:lstStyle>
            <a:lvl1pPr>
              <a:defRPr>
                <a:latin typeface="Baskerville Old Face"/>
                <a:ea typeface="Baskerville Old Face"/>
                <a:cs typeface="Baskerville Old Face"/>
                <a:sym typeface="Baskerville Old Face"/>
              </a:defRPr>
            </a:lvl1pPr>
          </a:lstStyle>
          <a:p>
            <a:r>
              <a:t>Character Dialogue</a:t>
            </a:r>
          </a:p>
        </p:txBody>
      </p:sp>
      <p:sp>
        <p:nvSpPr>
          <p:cNvPr id="157" name="A:  “I found one small gold nugget just yesterday.” (any age, discouraged)…"/>
          <p:cNvSpPr txBox="1">
            <a:spLocks noGrp="1"/>
          </p:cNvSpPr>
          <p:nvPr>
            <p:ph type="body" sz="half" idx="1"/>
          </p:nvPr>
        </p:nvSpPr>
        <p:spPr>
          <a:prstGeom prst="rect">
            <a:avLst/>
          </a:prstGeom>
        </p:spPr>
        <p:txBody>
          <a:bodyPr/>
          <a:lstStyle/>
          <a:p>
            <a:pPr marL="0" indent="0">
              <a:buClrTx/>
              <a:buSzTx/>
              <a:buNone/>
            </a:pPr>
            <a:r>
              <a:t>A:  “I found one small gold nugget just yesterday.” (any age, discouraged)</a:t>
            </a:r>
          </a:p>
          <a:p>
            <a:pPr marL="0" indent="0">
              <a:buClrTx/>
              <a:buSzTx/>
              <a:buNone/>
            </a:pPr>
            <a:r>
              <a:t>B:  Same dialogue, (any age, encouraged and excited)</a:t>
            </a:r>
          </a:p>
        </p:txBody>
      </p:sp>
      <p:pic>
        <p:nvPicPr>
          <p:cNvPr id="158" name="pasted-image.tiff" descr="pasted-image.tiff"/>
          <p:cNvPicPr>
            <a:picLocks noChangeAspect="1"/>
          </p:cNvPicPr>
          <p:nvPr/>
        </p:nvPicPr>
        <p:blipFill>
          <a:blip r:embed="rId3">
            <a:extLst/>
          </a:blip>
          <a:stretch>
            <a:fillRect/>
          </a:stretch>
        </p:blipFill>
        <p:spPr>
          <a:xfrm>
            <a:off x="6349638" y="3891820"/>
            <a:ext cx="5938758" cy="2823643"/>
          </a:xfrm>
          <a:prstGeom prst="rect">
            <a:avLst/>
          </a:prstGeom>
          <a:ln w="12700">
            <a:miter lim="400000"/>
          </a:ln>
        </p:spPr>
      </p:pic>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ages.jpeg" descr="images.jpeg"/>
          <p:cNvPicPr>
            <a:picLocks noGrp="1"/>
          </p:cNvPicPr>
          <p:nvPr>
            <p:ph type="pic" idx="13"/>
          </p:nvPr>
        </p:nvPicPr>
        <p:blipFill>
          <a:blip r:embed="rId3">
            <a:extLst/>
          </a:blip>
          <a:stretch>
            <a:fillRect/>
          </a:stretch>
        </p:blipFill>
        <p:spPr>
          <a:xfrm>
            <a:off x="7355044" y="927825"/>
            <a:ext cx="5334553" cy="6841495"/>
          </a:xfrm>
          <a:prstGeom prst="rect">
            <a:avLst/>
          </a:prstGeom>
        </p:spPr>
      </p:pic>
      <p:sp>
        <p:nvSpPr>
          <p:cNvPr id="163" name="All That Gold…"/>
          <p:cNvSpPr txBox="1">
            <a:spLocks noGrp="1"/>
          </p:cNvSpPr>
          <p:nvPr>
            <p:ph type="title"/>
          </p:nvPr>
        </p:nvSpPr>
        <p:spPr>
          <a:xfrm>
            <a:off x="595981" y="2380007"/>
            <a:ext cx="6324601" cy="1522082"/>
          </a:xfrm>
          <a:prstGeom prst="rect">
            <a:avLst/>
          </a:prstGeom>
        </p:spPr>
        <p:txBody>
          <a:bodyPr/>
          <a:lstStyle>
            <a:lvl1pPr>
              <a:defRPr sz="4500" b="1"/>
            </a:lvl1pPr>
          </a:lstStyle>
          <a:p>
            <a:r>
              <a:t>All That Gold…</a:t>
            </a:r>
          </a:p>
        </p:txBody>
      </p:sp>
      <p:sp>
        <p:nvSpPr>
          <p:cNvPr id="164" name="What Happened?"/>
          <p:cNvSpPr txBox="1">
            <a:spLocks noGrp="1"/>
          </p:cNvSpPr>
          <p:nvPr>
            <p:ph type="body" sz="quarter" idx="1"/>
          </p:nvPr>
        </p:nvSpPr>
        <p:spPr>
          <a:xfrm>
            <a:off x="77172" y="2004330"/>
            <a:ext cx="6324601" cy="2849638"/>
          </a:xfrm>
          <a:prstGeom prst="rect">
            <a:avLst/>
          </a:prstGeom>
        </p:spPr>
        <p:txBody>
          <a:bodyPr>
            <a:normAutofit fontScale="92500" lnSpcReduction="10000"/>
          </a:bodyPr>
          <a:lstStyle/>
          <a:p>
            <a:pPr defTabSz="554990">
              <a:defRPr sz="3989">
                <a:effectLst>
                  <a:outerShdw blurRad="24130" dist="24130" dir="13500000" rotWithShape="0">
                    <a:srgbClr val="424242">
                      <a:alpha val="50000"/>
                    </a:srgbClr>
                  </a:outerShdw>
                </a:effectLst>
              </a:defRPr>
            </a:pPr>
            <a:endParaRPr/>
          </a:p>
          <a:p>
            <a:pPr defTabSz="554990">
              <a:defRPr sz="3989">
                <a:effectLst>
                  <a:outerShdw blurRad="24130" dist="24130" dir="13500000" rotWithShape="0">
                    <a:srgbClr val="424242">
                      <a:alpha val="50000"/>
                    </a:srgbClr>
                  </a:outerShdw>
                </a:effectLst>
              </a:defRPr>
            </a:pPr>
            <a:endParaRPr/>
          </a:p>
          <a:p>
            <a:pPr defTabSz="554990">
              <a:defRPr sz="3989">
                <a:effectLst>
                  <a:outerShdw blurRad="24130" dist="24130" dir="13500000" rotWithShape="0">
                    <a:srgbClr val="424242">
                      <a:alpha val="50000"/>
                    </a:srgbClr>
                  </a:outerShdw>
                </a:effectLst>
              </a:defRPr>
            </a:pPr>
            <a:endParaRPr/>
          </a:p>
          <a:p>
            <a:pPr defTabSz="554990">
              <a:defRPr sz="3989">
                <a:effectLst>
                  <a:outerShdw blurRad="24130" dist="24130" dir="13500000" rotWithShape="0">
                    <a:srgbClr val="424242">
                      <a:alpha val="50000"/>
                    </a:srgbClr>
                  </a:outerShdw>
                </a:effectLst>
              </a:defRPr>
            </a:pPr>
            <a:endParaRPr/>
          </a:p>
          <a:p>
            <a:pPr defTabSz="554990">
              <a:defRPr sz="4750" b="1">
                <a:effectLst>
                  <a:outerShdw blurRad="24130" dist="24130" dir="13500000" rotWithShape="0">
                    <a:srgbClr val="424242">
                      <a:alpha val="50000"/>
                    </a:srgbClr>
                  </a:outerShdw>
                </a:effectLst>
              </a:defRPr>
            </a:pPr>
            <a:r>
              <a:t>    What Happened?</a:t>
            </a:r>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Effects of the Gold Rush on Daily Life"/>
          <p:cNvSpPr>
            <a:spLocks noGrp="1"/>
          </p:cNvSpPr>
          <p:nvPr>
            <p:ph type="title"/>
          </p:nvPr>
        </p:nvSpPr>
        <p:spPr>
          <a:xfrm>
            <a:off x="766971" y="319202"/>
            <a:ext cx="10972801" cy="1188586"/>
          </a:xfrm>
          <a:prstGeom prst="rect">
            <a:avLst/>
          </a:prstGeom>
          <a:ln w="9525">
            <a:round/>
          </a:ln>
        </p:spPr>
        <p:txBody>
          <a:bodyPr/>
          <a:lstStyle>
            <a:lvl1pPr defTabSz="560831">
              <a:defRPr sz="5568">
                <a:latin typeface="Baskerville Old Face"/>
                <a:ea typeface="Baskerville Old Face"/>
                <a:cs typeface="Baskerville Old Face"/>
                <a:sym typeface="Baskerville Old Face"/>
              </a:defRPr>
            </a:lvl1pPr>
          </a:lstStyle>
          <a:p>
            <a:r>
              <a:t>Effects of the Gold Rush on Daily Life</a:t>
            </a:r>
          </a:p>
        </p:txBody>
      </p:sp>
      <p:sp>
        <p:nvSpPr>
          <p:cNvPr id="169" name="Analyze reading: What is the theme or overall issue?…"/>
          <p:cNvSpPr txBox="1">
            <a:spLocks noGrp="1"/>
          </p:cNvSpPr>
          <p:nvPr>
            <p:ph type="body" idx="1"/>
          </p:nvPr>
        </p:nvSpPr>
        <p:spPr>
          <a:xfrm>
            <a:off x="1102130" y="4508326"/>
            <a:ext cx="10800541" cy="4863101"/>
          </a:xfrm>
          <a:prstGeom prst="rect">
            <a:avLst/>
          </a:prstGeom>
        </p:spPr>
        <p:txBody>
          <a:bodyPr/>
          <a:lstStyle/>
          <a:p>
            <a:pPr>
              <a:defRPr sz="3600" b="1"/>
            </a:pPr>
            <a:endParaRPr/>
          </a:p>
          <a:p>
            <a:pPr>
              <a:defRPr sz="3600" b="1"/>
            </a:pPr>
            <a:r>
              <a:t>Analyze reading: What is the theme or overall issue? </a:t>
            </a:r>
          </a:p>
          <a:p>
            <a:pPr>
              <a:defRPr sz="3600" b="1"/>
            </a:pPr>
            <a:r>
              <a:t>Who, What, When, Where, Why ?????????</a:t>
            </a:r>
          </a:p>
          <a:p>
            <a:pPr>
              <a:defRPr sz="3600" b="1"/>
            </a:pPr>
            <a:r>
              <a:t>Find additional details and facts.</a:t>
            </a:r>
          </a:p>
        </p:txBody>
      </p:sp>
      <p:grpSp>
        <p:nvGrpSpPr>
          <p:cNvPr id="172" name="pasted-image.tiff"/>
          <p:cNvGrpSpPr/>
          <p:nvPr/>
        </p:nvGrpSpPr>
        <p:grpSpPr>
          <a:xfrm>
            <a:off x="3159146" y="1636434"/>
            <a:ext cx="5358358" cy="3895514"/>
            <a:chOff x="0" y="0"/>
            <a:chExt cx="5358357" cy="3895513"/>
          </a:xfrm>
        </p:grpSpPr>
        <p:pic>
          <p:nvPicPr>
            <p:cNvPr id="171" name="pasted-image.tiff" descr="pasted-image.tiff"/>
            <p:cNvPicPr>
              <a:picLocks noChangeAspect="1"/>
            </p:cNvPicPr>
            <p:nvPr/>
          </p:nvPicPr>
          <p:blipFill>
            <a:blip r:embed="rId3">
              <a:extLst/>
            </a:blip>
            <a:stretch>
              <a:fillRect/>
            </a:stretch>
          </p:blipFill>
          <p:spPr>
            <a:xfrm>
              <a:off x="342900" y="342900"/>
              <a:ext cx="4672558" cy="3197014"/>
            </a:xfrm>
            <a:prstGeom prst="rect">
              <a:avLst/>
            </a:prstGeom>
            <a:ln>
              <a:noFill/>
            </a:ln>
            <a:effectLst/>
          </p:spPr>
        </p:pic>
        <p:pic>
          <p:nvPicPr>
            <p:cNvPr id="170" name="pasted-image.tiff" descr="pasted-image.tiff"/>
            <p:cNvPicPr>
              <a:picLocks/>
            </p:cNvPicPr>
            <p:nvPr/>
          </p:nvPicPr>
          <p:blipFill>
            <a:blip r:embed="rId4">
              <a:extLst/>
            </a:blip>
            <a:stretch>
              <a:fillRect/>
            </a:stretch>
          </p:blipFill>
          <p:spPr>
            <a:xfrm>
              <a:off x="0" y="0"/>
              <a:ext cx="5358358" cy="3895514"/>
            </a:xfrm>
            <a:prstGeom prst="rect">
              <a:avLst/>
            </a:prstGeom>
            <a:effectLst/>
          </p:spPr>
        </p:pic>
      </p:gr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Group 2: The Life of a ’49er and Mining"/>
          <p:cNvSpPr txBox="1"/>
          <p:nvPr/>
        </p:nvSpPr>
        <p:spPr>
          <a:xfrm>
            <a:off x="833196" y="3152806"/>
            <a:ext cx="7442353" cy="1210588"/>
          </a:xfrm>
          <a:prstGeom prst="rect">
            <a:avLst/>
          </a:prstGeom>
          <a:ln/>
          <a:extLst>
            <a:ext uri="{C572A759-6A51-4108-AA02-DFA0A04FC94B}">
              <ma14:wrappingTextBoxFlag xmlns:ma14="http://schemas.microsoft.com/office/mac/drawingml/2011/main" val="1"/>
            </a:ext>
          </a:extLst>
        </p:spPr>
        <p:style>
          <a:lnRef idx="3">
            <a:schemeClr val="lt1"/>
          </a:lnRef>
          <a:fillRef idx="1">
            <a:schemeClr val="accent3"/>
          </a:fillRef>
          <a:effectRef idx="1">
            <a:schemeClr val="accent3"/>
          </a:effectRef>
          <a:fontRef idx="minor">
            <a:schemeClr val="lt1"/>
          </a:fontRef>
        </p:style>
        <p:txBody>
          <a:bodyPr wrap="square" lIns="50800" tIns="50800" rIns="50800" bIns="50800" numCol="1" anchor="ctr">
            <a:spAutoFit/>
          </a:bodyPr>
          <a:lstStyle>
            <a:lvl1pPr algn="l">
              <a:defRPr b="1"/>
            </a:lvl1pPr>
          </a:lstStyle>
          <a:p>
            <a:r>
              <a:rPr sz="3600" dirty="0">
                <a:solidFill>
                  <a:srgbClr val="0A1637"/>
                </a:solidFill>
                <a:latin typeface="Baskerville"/>
                <a:cs typeface="Baskerville"/>
              </a:rPr>
              <a:t>Group 2: The Life of a ’49er and Mining</a:t>
            </a:r>
          </a:p>
        </p:txBody>
      </p:sp>
      <p:sp>
        <p:nvSpPr>
          <p:cNvPr id="183" name="Group 3: Women of the West"/>
          <p:cNvSpPr txBox="1"/>
          <p:nvPr/>
        </p:nvSpPr>
        <p:spPr>
          <a:xfrm>
            <a:off x="833196" y="4742535"/>
            <a:ext cx="7537005" cy="656590"/>
          </a:xfrm>
          <a:prstGeom prst="rect">
            <a:avLst/>
          </a:prstGeom>
          <a:ln/>
          <a:extLst>
            <a:ext uri="{C572A759-6A51-4108-AA02-DFA0A04FC94B}">
              <ma14:wrappingTextBoxFlag xmlns:ma14="http://schemas.microsoft.com/office/mac/drawingml/2011/main" val="1"/>
            </a:ext>
          </a:extLst>
        </p:spPr>
        <p:style>
          <a:lnRef idx="3">
            <a:schemeClr val="lt1"/>
          </a:lnRef>
          <a:fillRef idx="1">
            <a:schemeClr val="accent3"/>
          </a:fillRef>
          <a:effectRef idx="1">
            <a:schemeClr val="accent3"/>
          </a:effectRef>
          <a:fontRef idx="minor">
            <a:schemeClr val="lt1"/>
          </a:fontRef>
        </p:style>
        <p:txBody>
          <a:bodyPr wrap="square" lIns="50800" tIns="50800" rIns="50800" bIns="50800" numCol="1" anchor="ctr">
            <a:spAutoFit/>
          </a:bodyPr>
          <a:lstStyle>
            <a:lvl1pPr algn="l">
              <a:defRPr b="1"/>
            </a:lvl1pPr>
          </a:lstStyle>
          <a:p>
            <a:r>
              <a:rPr sz="3600" dirty="0">
                <a:solidFill>
                  <a:srgbClr val="0A1637"/>
                </a:solidFill>
              </a:rPr>
              <a:t>Group 3: Women of the West</a:t>
            </a:r>
          </a:p>
        </p:txBody>
      </p:sp>
      <p:sp>
        <p:nvSpPr>
          <p:cNvPr id="186" name="Group 5:  Law and Order"/>
          <p:cNvSpPr txBox="1"/>
          <p:nvPr/>
        </p:nvSpPr>
        <p:spPr>
          <a:xfrm>
            <a:off x="833196" y="7458791"/>
            <a:ext cx="7703224" cy="656590"/>
          </a:xfrm>
          <a:prstGeom prst="rect">
            <a:avLst/>
          </a:prstGeom>
          <a:ln/>
          <a:extLst>
            <a:ext uri="{C572A759-6A51-4108-AA02-DFA0A04FC94B}">
              <ma14:wrappingTextBoxFlag xmlns:ma14="http://schemas.microsoft.com/office/mac/drawingml/2011/main" val="1"/>
            </a:ext>
          </a:extLst>
        </p:spPr>
        <p:style>
          <a:lnRef idx="3">
            <a:schemeClr val="lt1"/>
          </a:lnRef>
          <a:fillRef idx="1">
            <a:schemeClr val="accent3"/>
          </a:fillRef>
          <a:effectRef idx="1">
            <a:schemeClr val="accent3"/>
          </a:effectRef>
          <a:fontRef idx="minor">
            <a:schemeClr val="lt1"/>
          </a:fontRef>
        </p:style>
        <p:txBody>
          <a:bodyPr wrap="square" lIns="50800" tIns="50800" rIns="50800" bIns="50800" numCol="1" anchor="ctr">
            <a:spAutoFit/>
          </a:bodyPr>
          <a:lstStyle>
            <a:lvl1pPr algn="l">
              <a:defRPr b="1"/>
            </a:lvl1pPr>
          </a:lstStyle>
          <a:p>
            <a:r>
              <a:rPr sz="3600" dirty="0">
                <a:solidFill>
                  <a:srgbClr val="0A1637"/>
                </a:solidFill>
                <a:latin typeface="Baskerville"/>
                <a:cs typeface="Baskerville"/>
              </a:rPr>
              <a:t>Group 5:  Law and Order</a:t>
            </a:r>
          </a:p>
        </p:txBody>
      </p:sp>
      <p:pic>
        <p:nvPicPr>
          <p:cNvPr id="191" name="pasted-image.tiff" descr="pasted-image.tiff"/>
          <p:cNvPicPr>
            <a:picLocks noChangeAspect="1"/>
          </p:cNvPicPr>
          <p:nvPr/>
        </p:nvPicPr>
        <p:blipFill>
          <a:blip r:embed="rId3">
            <a:extLst/>
          </a:blip>
          <a:stretch>
            <a:fillRect/>
          </a:stretch>
        </p:blipFill>
        <p:spPr>
          <a:xfrm rot="5409144">
            <a:off x="7227352" y="3033757"/>
            <a:ext cx="7088244" cy="3940086"/>
          </a:xfrm>
          <a:prstGeom prst="rect">
            <a:avLst/>
          </a:prstGeom>
          <a:ln w="12700">
            <a:miter lim="400000"/>
          </a:ln>
        </p:spPr>
      </p:pic>
      <p:sp>
        <p:nvSpPr>
          <p:cNvPr id="2" name="TextBox 1"/>
          <p:cNvSpPr txBox="1"/>
          <p:nvPr/>
        </p:nvSpPr>
        <p:spPr>
          <a:xfrm>
            <a:off x="833197" y="5817435"/>
            <a:ext cx="7791186" cy="1210588"/>
          </a:xfrm>
          <a:prstGeom prst="rect">
            <a:avLst/>
          </a:prstGeom>
          <a:ln w="38100" cmpd="sng">
            <a:solidFill>
              <a:srgbClr val="596D92"/>
            </a:solidFill>
          </a:ln>
        </p:spPr>
        <p:style>
          <a:lnRef idx="3">
            <a:schemeClr val="lt1"/>
          </a:lnRef>
          <a:fillRef idx="1">
            <a:schemeClr val="accent3"/>
          </a:fillRef>
          <a:effectRef idx="1">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smtClean="0">
                <a:ln>
                  <a:noFill/>
                </a:ln>
                <a:solidFill>
                  <a:schemeClr val="bg1">
                    <a:lumMod val="50000"/>
                  </a:schemeClr>
                </a:solidFill>
                <a:effectLst/>
                <a:uFillTx/>
                <a:latin typeface="Baskerville"/>
                <a:ea typeface="Baskerville"/>
                <a:cs typeface="Baskerville"/>
                <a:sym typeface="Baskerville"/>
              </a:rPr>
              <a:t>Group 4: Immigrants, Migrants and Native Americans</a:t>
            </a:r>
            <a:endParaRPr kumimoji="0" lang="en-US" sz="3600" b="1" i="0" u="none" strike="noStrike" cap="none" spc="0" normalizeH="0" baseline="0" dirty="0">
              <a:ln>
                <a:noFill/>
              </a:ln>
              <a:solidFill>
                <a:schemeClr val="bg1">
                  <a:lumMod val="50000"/>
                </a:schemeClr>
              </a:solidFill>
              <a:effectLst/>
              <a:uFillTx/>
              <a:latin typeface="Baskerville"/>
              <a:ea typeface="Baskerville"/>
              <a:cs typeface="Baskerville"/>
              <a:sym typeface="Baskerville"/>
            </a:endParaRPr>
          </a:p>
        </p:txBody>
      </p:sp>
      <p:sp>
        <p:nvSpPr>
          <p:cNvPr id="3" name="TextBox 2"/>
          <p:cNvSpPr txBox="1"/>
          <p:nvPr/>
        </p:nvSpPr>
        <p:spPr>
          <a:xfrm>
            <a:off x="833197" y="1966597"/>
            <a:ext cx="7442353" cy="656590"/>
          </a:xfrm>
          <a:prstGeom prst="rect">
            <a:avLst/>
          </a:prstGeom>
          <a:ln/>
        </p:spPr>
        <p:style>
          <a:lnRef idx="3">
            <a:schemeClr val="lt1"/>
          </a:lnRef>
          <a:fillRef idx="1">
            <a:schemeClr val="accent3"/>
          </a:fillRef>
          <a:effectRef idx="1">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smtClean="0">
                <a:ln>
                  <a:noFill/>
                </a:ln>
                <a:solidFill>
                  <a:srgbClr val="0A1637"/>
                </a:solidFill>
                <a:effectLst/>
                <a:uFillTx/>
                <a:latin typeface="Baskerville"/>
                <a:ea typeface="Baskerville"/>
                <a:cs typeface="Baskerville"/>
                <a:sym typeface="Baskerville"/>
              </a:rPr>
              <a:t>Group 1: Travel</a:t>
            </a:r>
            <a:endParaRPr kumimoji="0" lang="en-US" sz="3600" b="1" i="0" u="none" strike="noStrike" cap="none" spc="0" normalizeH="0" baseline="0" dirty="0">
              <a:ln>
                <a:noFill/>
              </a:ln>
              <a:solidFill>
                <a:srgbClr val="0A1637"/>
              </a:solidFill>
              <a:effectLst/>
              <a:uFillTx/>
              <a:latin typeface="Baskerville"/>
              <a:ea typeface="Baskerville"/>
              <a:cs typeface="Baskerville"/>
              <a:sym typeface="Baskerville"/>
            </a:endParaRPr>
          </a:p>
        </p:txBody>
      </p:sp>
    </p:spTree>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2577</TotalTime>
  <Words>7861</Words>
  <Application>Microsoft Macintosh PowerPoint</Application>
  <PresentationFormat>Custom</PresentationFormat>
  <Paragraphs>711</Paragraphs>
  <Slides>50</Slides>
  <Notes>50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Vintage</vt:lpstr>
      <vt:lpstr>Beyond the Great Horn Spoon What Happened Next?</vt:lpstr>
      <vt:lpstr>We Can Be Real  Characters!</vt:lpstr>
      <vt:lpstr>Dialogue</vt:lpstr>
      <vt:lpstr>Character Dialogue</vt:lpstr>
      <vt:lpstr>Character Dialogue</vt:lpstr>
      <vt:lpstr>Character Dialogue</vt:lpstr>
      <vt:lpstr>All That Gold…</vt:lpstr>
      <vt:lpstr>Effects of the Gold Rush on Daily Life</vt:lpstr>
      <vt:lpstr>PowerPoint Presentation</vt:lpstr>
      <vt:lpstr>PowerPoint Presentation</vt:lpstr>
      <vt:lpstr>Cooperative Group Roles </vt:lpstr>
      <vt:lpstr>PowerPoint Presentation</vt:lpstr>
      <vt:lpstr>In what way do we want to work together?</vt:lpstr>
      <vt:lpstr>Collaborative Practice</vt:lpstr>
      <vt:lpstr>PowerPoint Presentation</vt:lpstr>
      <vt:lpstr>Challenges</vt:lpstr>
      <vt:lpstr>Group Challenge</vt:lpstr>
      <vt:lpstr>PowerPoint Presentation</vt:lpstr>
      <vt:lpstr>PowerPoint Presentation</vt:lpstr>
      <vt:lpstr>PowerPoint Presentation</vt:lpstr>
      <vt:lpstr>PowerPoint Presentation</vt:lpstr>
      <vt:lpstr>What is the  U.S. Constitution?</vt:lpstr>
      <vt:lpstr>PowerPoint Presentation</vt:lpstr>
      <vt:lpstr>California has a Constitution too!</vt:lpstr>
      <vt:lpstr>PowerPoint Presentation</vt:lpstr>
      <vt:lpstr>PowerPoint Presentation</vt:lpstr>
      <vt:lpstr>We must understand our government!</vt:lpstr>
      <vt:lpstr>Elements of Tableau</vt:lpstr>
      <vt:lpstr>Town Hall Meeting audience</vt:lpstr>
      <vt:lpstr>Thinking questions </vt:lpstr>
      <vt:lpstr>What is compromise?</vt:lpstr>
      <vt:lpstr>PowerPoint Presentation</vt:lpstr>
      <vt:lpstr>PowerPoint Presentation</vt:lpstr>
      <vt:lpstr>The Compromise of 1850</vt:lpstr>
      <vt:lpstr>The Fugitive Slave Act</vt:lpstr>
      <vt:lpstr>Investigation: What About the Jacksons?</vt:lpstr>
      <vt:lpstr>Kidnapping Penal Code</vt:lpstr>
      <vt:lpstr>Problem Solvers…</vt:lpstr>
      <vt:lpstr>Representing the Defense</vt:lpstr>
      <vt:lpstr>Get prepared for court!</vt:lpstr>
      <vt:lpstr>Courtroom </vt:lpstr>
      <vt:lpstr>What Laws in this case must be considered?</vt:lpstr>
      <vt:lpstr>More to Consider regarding the rule of law</vt:lpstr>
      <vt:lpstr>Opening statements</vt:lpstr>
      <vt:lpstr>Read Through </vt:lpstr>
      <vt:lpstr>RECESS</vt:lpstr>
      <vt:lpstr>Closing arguments</vt:lpstr>
      <vt:lpstr>Let’s become the characters!</vt:lpstr>
      <vt:lpstr>         jury</vt:lpstr>
      <vt:lpstr>            Reflection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Great Horn Spoon What Happened Next?</dc:title>
  <cp:lastModifiedBy>Patrick Stouffer</cp:lastModifiedBy>
  <cp:revision>85</cp:revision>
  <dcterms:modified xsi:type="dcterms:W3CDTF">2018-11-01T20:36:12Z</dcterms:modified>
</cp:coreProperties>
</file>