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sldIdLst>
    <p:sldId id="256" r:id="rId2"/>
    <p:sldId id="260" r:id="rId3"/>
    <p:sldId id="257" r:id="rId4"/>
    <p:sldId id="258" r:id="rId5"/>
    <p:sldId id="259"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88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4B764-58D8-404C-8F2B-8358F2F12C8D}" type="doc">
      <dgm:prSet loTypeId="urn:microsoft.com/office/officeart/2005/8/layout/equation1" loCatId="" qsTypeId="urn:microsoft.com/office/officeart/2005/8/quickstyle/simple4" qsCatId="simple" csTypeId="urn:microsoft.com/office/officeart/2005/8/colors/accent1_2" csCatId="accent1" phldr="1"/>
      <dgm:spPr/>
    </dgm:pt>
    <dgm:pt modelId="{E08B6A85-F0AB-A048-B973-10DCCCC5AC34}">
      <dgm:prSet phldrT="[Text]"/>
      <dgm:spPr/>
      <dgm:t>
        <a:bodyPr/>
        <a:lstStyle/>
        <a:p>
          <a:r>
            <a:rPr lang="en-US" dirty="0" smtClean="0"/>
            <a:t>Soc. 325</a:t>
          </a:r>
          <a:endParaRPr lang="en-US" dirty="0"/>
        </a:p>
      </dgm:t>
    </dgm:pt>
    <dgm:pt modelId="{935B30A1-F6D4-574A-8F7B-2E710ED75945}" type="parTrans" cxnId="{E8F13E42-2E01-D244-B7B7-C603F647EE43}">
      <dgm:prSet/>
      <dgm:spPr/>
      <dgm:t>
        <a:bodyPr/>
        <a:lstStyle/>
        <a:p>
          <a:endParaRPr lang="en-US"/>
        </a:p>
      </dgm:t>
    </dgm:pt>
    <dgm:pt modelId="{B32ADEF4-EDE7-D646-B1BD-A6C9AB01F23F}" type="sibTrans" cxnId="{E8F13E42-2E01-D244-B7B7-C603F647EE43}">
      <dgm:prSet/>
      <dgm:spPr/>
      <dgm:t>
        <a:bodyPr/>
        <a:lstStyle/>
        <a:p>
          <a:endParaRPr lang="en-US"/>
        </a:p>
      </dgm:t>
    </dgm:pt>
    <dgm:pt modelId="{BE992F2C-4C1E-D74A-BA81-3D041FB8B4D4}">
      <dgm:prSet phldrT="[Text]"/>
      <dgm:spPr/>
      <dgm:t>
        <a:bodyPr/>
        <a:lstStyle/>
        <a:p>
          <a:r>
            <a:rPr lang="en-US" dirty="0" smtClean="0"/>
            <a:t>Soc. 311, or Soc. 313, or Soc. 315</a:t>
          </a:r>
          <a:endParaRPr lang="en-US" dirty="0"/>
        </a:p>
      </dgm:t>
    </dgm:pt>
    <dgm:pt modelId="{3F13481E-86A6-0F4D-BBDE-840579335341}" type="parTrans" cxnId="{34229410-826B-4B4C-91EC-3644145A21CA}">
      <dgm:prSet/>
      <dgm:spPr/>
      <dgm:t>
        <a:bodyPr/>
        <a:lstStyle/>
        <a:p>
          <a:endParaRPr lang="en-US"/>
        </a:p>
      </dgm:t>
    </dgm:pt>
    <dgm:pt modelId="{AAF803DF-F5FB-AE42-A572-2D2722F30341}" type="sibTrans" cxnId="{34229410-826B-4B4C-91EC-3644145A21CA}">
      <dgm:prSet/>
      <dgm:spPr/>
      <dgm:t>
        <a:bodyPr/>
        <a:lstStyle/>
        <a:p>
          <a:endParaRPr lang="en-US"/>
        </a:p>
      </dgm:t>
    </dgm:pt>
    <dgm:pt modelId="{CA171C75-C990-F747-904D-06F8F22AFD71}">
      <dgm:prSet phldrT="[Text]"/>
      <dgm:spPr/>
      <dgm:t>
        <a:bodyPr/>
        <a:lstStyle/>
        <a:p>
          <a:r>
            <a:rPr lang="en-US" dirty="0" smtClean="0"/>
            <a:t>Enroll in Sociology 494 Successfully</a:t>
          </a:r>
          <a:endParaRPr lang="en-US" dirty="0"/>
        </a:p>
      </dgm:t>
    </dgm:pt>
    <dgm:pt modelId="{3945390F-8DB1-2D41-8249-A59333989509}" type="parTrans" cxnId="{822C1ADF-D63A-7648-83CB-37F1F1A90CB6}">
      <dgm:prSet/>
      <dgm:spPr/>
      <dgm:t>
        <a:bodyPr/>
        <a:lstStyle/>
        <a:p>
          <a:endParaRPr lang="en-US"/>
        </a:p>
      </dgm:t>
    </dgm:pt>
    <dgm:pt modelId="{192E39EB-C70C-974C-BF45-0934D02F8252}" type="sibTrans" cxnId="{822C1ADF-D63A-7648-83CB-37F1F1A90CB6}">
      <dgm:prSet/>
      <dgm:spPr/>
      <dgm:t>
        <a:bodyPr/>
        <a:lstStyle/>
        <a:p>
          <a:endParaRPr lang="en-US"/>
        </a:p>
      </dgm:t>
    </dgm:pt>
    <dgm:pt modelId="{8FB45E43-7D81-4040-A746-70D6A3556C02}" type="pres">
      <dgm:prSet presAssocID="{4114B764-58D8-404C-8F2B-8358F2F12C8D}" presName="linearFlow" presStyleCnt="0">
        <dgm:presLayoutVars>
          <dgm:dir/>
          <dgm:resizeHandles val="exact"/>
        </dgm:presLayoutVars>
      </dgm:prSet>
      <dgm:spPr/>
    </dgm:pt>
    <dgm:pt modelId="{F1F9A0D4-CBED-4243-9755-7437ACDCE18D}" type="pres">
      <dgm:prSet presAssocID="{E08B6A85-F0AB-A048-B973-10DCCCC5AC34}" presName="node" presStyleLbl="node1" presStyleIdx="0" presStyleCnt="3">
        <dgm:presLayoutVars>
          <dgm:bulletEnabled val="1"/>
        </dgm:presLayoutVars>
      </dgm:prSet>
      <dgm:spPr/>
      <dgm:t>
        <a:bodyPr/>
        <a:lstStyle/>
        <a:p>
          <a:endParaRPr lang="en-US"/>
        </a:p>
      </dgm:t>
    </dgm:pt>
    <dgm:pt modelId="{C8EEE057-CCB9-4E43-8A61-E2EE370C05E7}" type="pres">
      <dgm:prSet presAssocID="{B32ADEF4-EDE7-D646-B1BD-A6C9AB01F23F}" presName="spacerL" presStyleCnt="0"/>
      <dgm:spPr/>
    </dgm:pt>
    <dgm:pt modelId="{28035D71-54E0-AF42-942B-2493BAAAD47D}" type="pres">
      <dgm:prSet presAssocID="{B32ADEF4-EDE7-D646-B1BD-A6C9AB01F23F}" presName="sibTrans" presStyleLbl="sibTrans2D1" presStyleIdx="0" presStyleCnt="2"/>
      <dgm:spPr/>
      <dgm:t>
        <a:bodyPr/>
        <a:lstStyle/>
        <a:p>
          <a:endParaRPr lang="en-US"/>
        </a:p>
      </dgm:t>
    </dgm:pt>
    <dgm:pt modelId="{83B1A733-1968-6147-8067-C839178F695C}" type="pres">
      <dgm:prSet presAssocID="{B32ADEF4-EDE7-D646-B1BD-A6C9AB01F23F}" presName="spacerR" presStyleCnt="0"/>
      <dgm:spPr/>
    </dgm:pt>
    <dgm:pt modelId="{BCB3A700-AF9B-2147-9D6B-17A5E437C1DA}" type="pres">
      <dgm:prSet presAssocID="{BE992F2C-4C1E-D74A-BA81-3D041FB8B4D4}" presName="node" presStyleLbl="node1" presStyleIdx="1" presStyleCnt="3">
        <dgm:presLayoutVars>
          <dgm:bulletEnabled val="1"/>
        </dgm:presLayoutVars>
      </dgm:prSet>
      <dgm:spPr/>
      <dgm:t>
        <a:bodyPr/>
        <a:lstStyle/>
        <a:p>
          <a:endParaRPr lang="en-US"/>
        </a:p>
      </dgm:t>
    </dgm:pt>
    <dgm:pt modelId="{EF174F23-3166-0549-916D-6D5BED4CB333}" type="pres">
      <dgm:prSet presAssocID="{AAF803DF-F5FB-AE42-A572-2D2722F30341}" presName="spacerL" presStyleCnt="0"/>
      <dgm:spPr/>
    </dgm:pt>
    <dgm:pt modelId="{4201A98A-0067-194C-A620-161D4924F836}" type="pres">
      <dgm:prSet presAssocID="{AAF803DF-F5FB-AE42-A572-2D2722F30341}" presName="sibTrans" presStyleLbl="sibTrans2D1" presStyleIdx="1" presStyleCnt="2"/>
      <dgm:spPr/>
      <dgm:t>
        <a:bodyPr/>
        <a:lstStyle/>
        <a:p>
          <a:endParaRPr lang="en-US"/>
        </a:p>
      </dgm:t>
    </dgm:pt>
    <dgm:pt modelId="{180B20BF-1075-084C-83DC-C7F5A3E43185}" type="pres">
      <dgm:prSet presAssocID="{AAF803DF-F5FB-AE42-A572-2D2722F30341}" presName="spacerR" presStyleCnt="0"/>
      <dgm:spPr/>
    </dgm:pt>
    <dgm:pt modelId="{44583ECB-DBAD-7049-ACE8-93FE4AB0B12E}" type="pres">
      <dgm:prSet presAssocID="{CA171C75-C990-F747-904D-06F8F22AFD71}" presName="node" presStyleLbl="node1" presStyleIdx="2" presStyleCnt="3">
        <dgm:presLayoutVars>
          <dgm:bulletEnabled val="1"/>
        </dgm:presLayoutVars>
      </dgm:prSet>
      <dgm:spPr/>
      <dgm:t>
        <a:bodyPr/>
        <a:lstStyle/>
        <a:p>
          <a:endParaRPr lang="en-US"/>
        </a:p>
      </dgm:t>
    </dgm:pt>
  </dgm:ptLst>
  <dgm:cxnLst>
    <dgm:cxn modelId="{968BCA9A-1DE4-D64B-87E7-816B639E63FA}" type="presOf" srcId="{AAF803DF-F5FB-AE42-A572-2D2722F30341}" destId="{4201A98A-0067-194C-A620-161D4924F836}" srcOrd="0" destOrd="0" presId="urn:microsoft.com/office/officeart/2005/8/layout/equation1"/>
    <dgm:cxn modelId="{F9E2B90A-A081-EF43-A263-78A1374C64C5}" type="presOf" srcId="{4114B764-58D8-404C-8F2B-8358F2F12C8D}" destId="{8FB45E43-7D81-4040-A746-70D6A3556C02}" srcOrd="0" destOrd="0" presId="urn:microsoft.com/office/officeart/2005/8/layout/equation1"/>
    <dgm:cxn modelId="{0C46D885-3ACD-B74B-86D6-792A1F7781F7}" type="presOf" srcId="{CA171C75-C990-F747-904D-06F8F22AFD71}" destId="{44583ECB-DBAD-7049-ACE8-93FE4AB0B12E}" srcOrd="0" destOrd="0" presId="urn:microsoft.com/office/officeart/2005/8/layout/equation1"/>
    <dgm:cxn modelId="{D3CEAC17-43E3-8345-BE54-399ED49EA87B}" type="presOf" srcId="{BE992F2C-4C1E-D74A-BA81-3D041FB8B4D4}" destId="{BCB3A700-AF9B-2147-9D6B-17A5E437C1DA}" srcOrd="0" destOrd="0" presId="urn:microsoft.com/office/officeart/2005/8/layout/equation1"/>
    <dgm:cxn modelId="{F1E79725-9B32-1341-871E-35D87C046533}" type="presOf" srcId="{E08B6A85-F0AB-A048-B973-10DCCCC5AC34}" destId="{F1F9A0D4-CBED-4243-9755-7437ACDCE18D}" srcOrd="0" destOrd="0" presId="urn:microsoft.com/office/officeart/2005/8/layout/equation1"/>
    <dgm:cxn modelId="{B3031B84-062C-7949-9A89-F20285CD4C6E}" type="presOf" srcId="{B32ADEF4-EDE7-D646-B1BD-A6C9AB01F23F}" destId="{28035D71-54E0-AF42-942B-2493BAAAD47D}" srcOrd="0" destOrd="0" presId="urn:microsoft.com/office/officeart/2005/8/layout/equation1"/>
    <dgm:cxn modelId="{822C1ADF-D63A-7648-83CB-37F1F1A90CB6}" srcId="{4114B764-58D8-404C-8F2B-8358F2F12C8D}" destId="{CA171C75-C990-F747-904D-06F8F22AFD71}" srcOrd="2" destOrd="0" parTransId="{3945390F-8DB1-2D41-8249-A59333989509}" sibTransId="{192E39EB-C70C-974C-BF45-0934D02F8252}"/>
    <dgm:cxn modelId="{E8F13E42-2E01-D244-B7B7-C603F647EE43}" srcId="{4114B764-58D8-404C-8F2B-8358F2F12C8D}" destId="{E08B6A85-F0AB-A048-B973-10DCCCC5AC34}" srcOrd="0" destOrd="0" parTransId="{935B30A1-F6D4-574A-8F7B-2E710ED75945}" sibTransId="{B32ADEF4-EDE7-D646-B1BD-A6C9AB01F23F}"/>
    <dgm:cxn modelId="{34229410-826B-4B4C-91EC-3644145A21CA}" srcId="{4114B764-58D8-404C-8F2B-8358F2F12C8D}" destId="{BE992F2C-4C1E-D74A-BA81-3D041FB8B4D4}" srcOrd="1" destOrd="0" parTransId="{3F13481E-86A6-0F4D-BBDE-840579335341}" sibTransId="{AAF803DF-F5FB-AE42-A572-2D2722F30341}"/>
    <dgm:cxn modelId="{057825CE-B058-C442-9A07-27F63938145B}" type="presParOf" srcId="{8FB45E43-7D81-4040-A746-70D6A3556C02}" destId="{F1F9A0D4-CBED-4243-9755-7437ACDCE18D}" srcOrd="0" destOrd="0" presId="urn:microsoft.com/office/officeart/2005/8/layout/equation1"/>
    <dgm:cxn modelId="{93FC733A-D1F7-704A-89AD-2BEFBD25D3DF}" type="presParOf" srcId="{8FB45E43-7D81-4040-A746-70D6A3556C02}" destId="{C8EEE057-CCB9-4E43-8A61-E2EE370C05E7}" srcOrd="1" destOrd="0" presId="urn:microsoft.com/office/officeart/2005/8/layout/equation1"/>
    <dgm:cxn modelId="{B6015570-A3C4-5641-87D7-B4F0F93FAB62}" type="presParOf" srcId="{8FB45E43-7D81-4040-A746-70D6A3556C02}" destId="{28035D71-54E0-AF42-942B-2493BAAAD47D}" srcOrd="2" destOrd="0" presId="urn:microsoft.com/office/officeart/2005/8/layout/equation1"/>
    <dgm:cxn modelId="{237A8FF9-1701-4B47-AAF2-EBEACE935517}" type="presParOf" srcId="{8FB45E43-7D81-4040-A746-70D6A3556C02}" destId="{83B1A733-1968-6147-8067-C839178F695C}" srcOrd="3" destOrd="0" presId="urn:microsoft.com/office/officeart/2005/8/layout/equation1"/>
    <dgm:cxn modelId="{8B6F592F-139D-264A-98BC-AB61A385A82C}" type="presParOf" srcId="{8FB45E43-7D81-4040-A746-70D6A3556C02}" destId="{BCB3A700-AF9B-2147-9D6B-17A5E437C1DA}" srcOrd="4" destOrd="0" presId="urn:microsoft.com/office/officeart/2005/8/layout/equation1"/>
    <dgm:cxn modelId="{AAE1FC72-8B52-9140-9293-E8FF6BE0AB41}" type="presParOf" srcId="{8FB45E43-7D81-4040-A746-70D6A3556C02}" destId="{EF174F23-3166-0549-916D-6D5BED4CB333}" srcOrd="5" destOrd="0" presId="urn:microsoft.com/office/officeart/2005/8/layout/equation1"/>
    <dgm:cxn modelId="{EC4E4B9D-3E1C-E042-A52B-87ADA856C01F}" type="presParOf" srcId="{8FB45E43-7D81-4040-A746-70D6A3556C02}" destId="{4201A98A-0067-194C-A620-161D4924F836}" srcOrd="6" destOrd="0" presId="urn:microsoft.com/office/officeart/2005/8/layout/equation1"/>
    <dgm:cxn modelId="{B37B24D1-EBEB-814C-BEBE-42E9BA4A209F}" type="presParOf" srcId="{8FB45E43-7D81-4040-A746-70D6A3556C02}" destId="{180B20BF-1075-084C-83DC-C7F5A3E43185}" srcOrd="7" destOrd="0" presId="urn:microsoft.com/office/officeart/2005/8/layout/equation1"/>
    <dgm:cxn modelId="{0B0B8ECE-DA7A-9F49-A2DE-DEAB604C3CBB}" type="presParOf" srcId="{8FB45E43-7D81-4040-A746-70D6A3556C02}" destId="{44583ECB-DBAD-7049-ACE8-93FE4AB0B12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14B764-58D8-404C-8F2B-8358F2F12C8D}" type="doc">
      <dgm:prSet loTypeId="urn:microsoft.com/office/officeart/2005/8/layout/equation1" loCatId="" qsTypeId="urn:microsoft.com/office/officeart/2005/8/quickstyle/simple4" qsCatId="simple" csTypeId="urn:microsoft.com/office/officeart/2005/8/colors/accent1_2" csCatId="accent1" phldr="1"/>
      <dgm:spPr/>
    </dgm:pt>
    <dgm:pt modelId="{E08B6A85-F0AB-A048-B973-10DCCCC5AC34}">
      <dgm:prSet phldrT="[Text]"/>
      <dgm:spPr/>
      <dgm:t>
        <a:bodyPr/>
        <a:lstStyle/>
        <a:p>
          <a:r>
            <a:rPr lang="en-US" dirty="0" smtClean="0"/>
            <a:t>Soc. 320 or Soc. 325</a:t>
          </a:r>
          <a:endParaRPr lang="en-US" dirty="0"/>
        </a:p>
      </dgm:t>
    </dgm:pt>
    <dgm:pt modelId="{935B30A1-F6D4-574A-8F7B-2E710ED75945}" type="parTrans" cxnId="{E8F13E42-2E01-D244-B7B7-C603F647EE43}">
      <dgm:prSet/>
      <dgm:spPr/>
      <dgm:t>
        <a:bodyPr/>
        <a:lstStyle/>
        <a:p>
          <a:endParaRPr lang="en-US"/>
        </a:p>
      </dgm:t>
    </dgm:pt>
    <dgm:pt modelId="{B32ADEF4-EDE7-D646-B1BD-A6C9AB01F23F}" type="sibTrans" cxnId="{E8F13E42-2E01-D244-B7B7-C603F647EE43}">
      <dgm:prSet/>
      <dgm:spPr/>
      <dgm:t>
        <a:bodyPr/>
        <a:lstStyle/>
        <a:p>
          <a:endParaRPr lang="en-US"/>
        </a:p>
      </dgm:t>
    </dgm:pt>
    <dgm:pt modelId="{BE992F2C-4C1E-D74A-BA81-3D041FB8B4D4}">
      <dgm:prSet phldrT="[Text]"/>
      <dgm:spPr/>
      <dgm:t>
        <a:bodyPr/>
        <a:lstStyle/>
        <a:p>
          <a:r>
            <a:rPr lang="en-US" dirty="0" smtClean="0"/>
            <a:t>Soc. 311, or Soc. 313, or Soc. 315</a:t>
          </a:r>
          <a:endParaRPr lang="en-US" dirty="0"/>
        </a:p>
      </dgm:t>
    </dgm:pt>
    <dgm:pt modelId="{3F13481E-86A6-0F4D-BBDE-840579335341}" type="parTrans" cxnId="{34229410-826B-4B4C-91EC-3644145A21CA}">
      <dgm:prSet/>
      <dgm:spPr/>
      <dgm:t>
        <a:bodyPr/>
        <a:lstStyle/>
        <a:p>
          <a:endParaRPr lang="en-US"/>
        </a:p>
      </dgm:t>
    </dgm:pt>
    <dgm:pt modelId="{AAF803DF-F5FB-AE42-A572-2D2722F30341}" type="sibTrans" cxnId="{34229410-826B-4B4C-91EC-3644145A21CA}">
      <dgm:prSet/>
      <dgm:spPr/>
      <dgm:t>
        <a:bodyPr/>
        <a:lstStyle/>
        <a:p>
          <a:endParaRPr lang="en-US"/>
        </a:p>
      </dgm:t>
    </dgm:pt>
    <dgm:pt modelId="{CA171C75-C990-F747-904D-06F8F22AFD71}">
      <dgm:prSet phldrT="[Text]"/>
      <dgm:spPr/>
      <dgm:t>
        <a:bodyPr/>
        <a:lstStyle/>
        <a:p>
          <a:r>
            <a:rPr lang="en-US" dirty="0" smtClean="0"/>
            <a:t>Enroll in Sociology 495 Successfully</a:t>
          </a:r>
          <a:endParaRPr lang="en-US" dirty="0"/>
        </a:p>
      </dgm:t>
    </dgm:pt>
    <dgm:pt modelId="{3945390F-8DB1-2D41-8249-A59333989509}" type="parTrans" cxnId="{822C1ADF-D63A-7648-83CB-37F1F1A90CB6}">
      <dgm:prSet/>
      <dgm:spPr/>
      <dgm:t>
        <a:bodyPr/>
        <a:lstStyle/>
        <a:p>
          <a:endParaRPr lang="en-US"/>
        </a:p>
      </dgm:t>
    </dgm:pt>
    <dgm:pt modelId="{192E39EB-C70C-974C-BF45-0934D02F8252}" type="sibTrans" cxnId="{822C1ADF-D63A-7648-83CB-37F1F1A90CB6}">
      <dgm:prSet/>
      <dgm:spPr/>
      <dgm:t>
        <a:bodyPr/>
        <a:lstStyle/>
        <a:p>
          <a:endParaRPr lang="en-US"/>
        </a:p>
      </dgm:t>
    </dgm:pt>
    <dgm:pt modelId="{8FB45E43-7D81-4040-A746-70D6A3556C02}" type="pres">
      <dgm:prSet presAssocID="{4114B764-58D8-404C-8F2B-8358F2F12C8D}" presName="linearFlow" presStyleCnt="0">
        <dgm:presLayoutVars>
          <dgm:dir/>
          <dgm:resizeHandles val="exact"/>
        </dgm:presLayoutVars>
      </dgm:prSet>
      <dgm:spPr/>
    </dgm:pt>
    <dgm:pt modelId="{F1F9A0D4-CBED-4243-9755-7437ACDCE18D}" type="pres">
      <dgm:prSet presAssocID="{E08B6A85-F0AB-A048-B973-10DCCCC5AC34}" presName="node" presStyleLbl="node1" presStyleIdx="0" presStyleCnt="3">
        <dgm:presLayoutVars>
          <dgm:bulletEnabled val="1"/>
        </dgm:presLayoutVars>
      </dgm:prSet>
      <dgm:spPr/>
      <dgm:t>
        <a:bodyPr/>
        <a:lstStyle/>
        <a:p>
          <a:endParaRPr lang="en-US"/>
        </a:p>
      </dgm:t>
    </dgm:pt>
    <dgm:pt modelId="{C8EEE057-CCB9-4E43-8A61-E2EE370C05E7}" type="pres">
      <dgm:prSet presAssocID="{B32ADEF4-EDE7-D646-B1BD-A6C9AB01F23F}" presName="spacerL" presStyleCnt="0"/>
      <dgm:spPr/>
    </dgm:pt>
    <dgm:pt modelId="{28035D71-54E0-AF42-942B-2493BAAAD47D}" type="pres">
      <dgm:prSet presAssocID="{B32ADEF4-EDE7-D646-B1BD-A6C9AB01F23F}" presName="sibTrans" presStyleLbl="sibTrans2D1" presStyleIdx="0" presStyleCnt="2"/>
      <dgm:spPr/>
      <dgm:t>
        <a:bodyPr/>
        <a:lstStyle/>
        <a:p>
          <a:endParaRPr lang="en-US"/>
        </a:p>
      </dgm:t>
    </dgm:pt>
    <dgm:pt modelId="{83B1A733-1968-6147-8067-C839178F695C}" type="pres">
      <dgm:prSet presAssocID="{B32ADEF4-EDE7-D646-B1BD-A6C9AB01F23F}" presName="spacerR" presStyleCnt="0"/>
      <dgm:spPr/>
    </dgm:pt>
    <dgm:pt modelId="{BCB3A700-AF9B-2147-9D6B-17A5E437C1DA}" type="pres">
      <dgm:prSet presAssocID="{BE992F2C-4C1E-D74A-BA81-3D041FB8B4D4}" presName="node" presStyleLbl="node1" presStyleIdx="1" presStyleCnt="3">
        <dgm:presLayoutVars>
          <dgm:bulletEnabled val="1"/>
        </dgm:presLayoutVars>
      </dgm:prSet>
      <dgm:spPr/>
      <dgm:t>
        <a:bodyPr/>
        <a:lstStyle/>
        <a:p>
          <a:endParaRPr lang="en-US"/>
        </a:p>
      </dgm:t>
    </dgm:pt>
    <dgm:pt modelId="{EF174F23-3166-0549-916D-6D5BED4CB333}" type="pres">
      <dgm:prSet presAssocID="{AAF803DF-F5FB-AE42-A572-2D2722F30341}" presName="spacerL" presStyleCnt="0"/>
      <dgm:spPr/>
    </dgm:pt>
    <dgm:pt modelId="{4201A98A-0067-194C-A620-161D4924F836}" type="pres">
      <dgm:prSet presAssocID="{AAF803DF-F5FB-AE42-A572-2D2722F30341}" presName="sibTrans" presStyleLbl="sibTrans2D1" presStyleIdx="1" presStyleCnt="2"/>
      <dgm:spPr/>
      <dgm:t>
        <a:bodyPr/>
        <a:lstStyle/>
        <a:p>
          <a:endParaRPr lang="en-US"/>
        </a:p>
      </dgm:t>
    </dgm:pt>
    <dgm:pt modelId="{180B20BF-1075-084C-83DC-C7F5A3E43185}" type="pres">
      <dgm:prSet presAssocID="{AAF803DF-F5FB-AE42-A572-2D2722F30341}" presName="spacerR" presStyleCnt="0"/>
      <dgm:spPr/>
    </dgm:pt>
    <dgm:pt modelId="{44583ECB-DBAD-7049-ACE8-93FE4AB0B12E}" type="pres">
      <dgm:prSet presAssocID="{CA171C75-C990-F747-904D-06F8F22AFD71}" presName="node" presStyleLbl="node1" presStyleIdx="2" presStyleCnt="3">
        <dgm:presLayoutVars>
          <dgm:bulletEnabled val="1"/>
        </dgm:presLayoutVars>
      </dgm:prSet>
      <dgm:spPr/>
      <dgm:t>
        <a:bodyPr/>
        <a:lstStyle/>
        <a:p>
          <a:endParaRPr lang="en-US"/>
        </a:p>
      </dgm:t>
    </dgm:pt>
  </dgm:ptLst>
  <dgm:cxnLst>
    <dgm:cxn modelId="{6045CAA8-CC59-0A4A-B101-BD700FFD781C}" type="presOf" srcId="{CA171C75-C990-F747-904D-06F8F22AFD71}" destId="{44583ECB-DBAD-7049-ACE8-93FE4AB0B12E}" srcOrd="0" destOrd="0" presId="urn:microsoft.com/office/officeart/2005/8/layout/equation1"/>
    <dgm:cxn modelId="{3B8F95DB-0B94-A142-BD86-8087E25BC101}" type="presOf" srcId="{AAF803DF-F5FB-AE42-A572-2D2722F30341}" destId="{4201A98A-0067-194C-A620-161D4924F836}" srcOrd="0" destOrd="0" presId="urn:microsoft.com/office/officeart/2005/8/layout/equation1"/>
    <dgm:cxn modelId="{F1157274-ECB4-0949-A29C-6C9336D8A312}" type="presOf" srcId="{B32ADEF4-EDE7-D646-B1BD-A6C9AB01F23F}" destId="{28035D71-54E0-AF42-942B-2493BAAAD47D}" srcOrd="0" destOrd="0" presId="urn:microsoft.com/office/officeart/2005/8/layout/equation1"/>
    <dgm:cxn modelId="{E84AA771-E773-C940-8C1A-0219CF550DF4}" type="presOf" srcId="{BE992F2C-4C1E-D74A-BA81-3D041FB8B4D4}" destId="{BCB3A700-AF9B-2147-9D6B-17A5E437C1DA}" srcOrd="0" destOrd="0" presId="urn:microsoft.com/office/officeart/2005/8/layout/equation1"/>
    <dgm:cxn modelId="{1E230813-1C2D-9144-8FCC-522F1C2A3D7D}" type="presOf" srcId="{E08B6A85-F0AB-A048-B973-10DCCCC5AC34}" destId="{F1F9A0D4-CBED-4243-9755-7437ACDCE18D}" srcOrd="0" destOrd="0" presId="urn:microsoft.com/office/officeart/2005/8/layout/equation1"/>
    <dgm:cxn modelId="{5C6495C1-8CF6-6D4E-B879-351308BF9C52}" type="presOf" srcId="{4114B764-58D8-404C-8F2B-8358F2F12C8D}" destId="{8FB45E43-7D81-4040-A746-70D6A3556C02}" srcOrd="0" destOrd="0" presId="urn:microsoft.com/office/officeart/2005/8/layout/equation1"/>
    <dgm:cxn modelId="{822C1ADF-D63A-7648-83CB-37F1F1A90CB6}" srcId="{4114B764-58D8-404C-8F2B-8358F2F12C8D}" destId="{CA171C75-C990-F747-904D-06F8F22AFD71}" srcOrd="2" destOrd="0" parTransId="{3945390F-8DB1-2D41-8249-A59333989509}" sibTransId="{192E39EB-C70C-974C-BF45-0934D02F8252}"/>
    <dgm:cxn modelId="{E8F13E42-2E01-D244-B7B7-C603F647EE43}" srcId="{4114B764-58D8-404C-8F2B-8358F2F12C8D}" destId="{E08B6A85-F0AB-A048-B973-10DCCCC5AC34}" srcOrd="0" destOrd="0" parTransId="{935B30A1-F6D4-574A-8F7B-2E710ED75945}" sibTransId="{B32ADEF4-EDE7-D646-B1BD-A6C9AB01F23F}"/>
    <dgm:cxn modelId="{34229410-826B-4B4C-91EC-3644145A21CA}" srcId="{4114B764-58D8-404C-8F2B-8358F2F12C8D}" destId="{BE992F2C-4C1E-D74A-BA81-3D041FB8B4D4}" srcOrd="1" destOrd="0" parTransId="{3F13481E-86A6-0F4D-BBDE-840579335341}" sibTransId="{AAF803DF-F5FB-AE42-A572-2D2722F30341}"/>
    <dgm:cxn modelId="{E39815A3-97FD-B643-928C-124E4A789E61}" type="presParOf" srcId="{8FB45E43-7D81-4040-A746-70D6A3556C02}" destId="{F1F9A0D4-CBED-4243-9755-7437ACDCE18D}" srcOrd="0" destOrd="0" presId="urn:microsoft.com/office/officeart/2005/8/layout/equation1"/>
    <dgm:cxn modelId="{4D2862E1-D269-684B-AF30-0AB806074F3A}" type="presParOf" srcId="{8FB45E43-7D81-4040-A746-70D6A3556C02}" destId="{C8EEE057-CCB9-4E43-8A61-E2EE370C05E7}" srcOrd="1" destOrd="0" presId="urn:microsoft.com/office/officeart/2005/8/layout/equation1"/>
    <dgm:cxn modelId="{B1661BF4-E0CD-FD47-92DA-0113A8BCEB33}" type="presParOf" srcId="{8FB45E43-7D81-4040-A746-70D6A3556C02}" destId="{28035D71-54E0-AF42-942B-2493BAAAD47D}" srcOrd="2" destOrd="0" presId="urn:microsoft.com/office/officeart/2005/8/layout/equation1"/>
    <dgm:cxn modelId="{3E523CB6-3423-4A43-8D05-04EFEFA110D8}" type="presParOf" srcId="{8FB45E43-7D81-4040-A746-70D6A3556C02}" destId="{83B1A733-1968-6147-8067-C839178F695C}" srcOrd="3" destOrd="0" presId="urn:microsoft.com/office/officeart/2005/8/layout/equation1"/>
    <dgm:cxn modelId="{15A4C6E5-3E4A-2445-8370-EE45E050E0DA}" type="presParOf" srcId="{8FB45E43-7D81-4040-A746-70D6A3556C02}" destId="{BCB3A700-AF9B-2147-9D6B-17A5E437C1DA}" srcOrd="4" destOrd="0" presId="urn:microsoft.com/office/officeart/2005/8/layout/equation1"/>
    <dgm:cxn modelId="{9ECC10BC-8975-314E-949F-D26876290DF2}" type="presParOf" srcId="{8FB45E43-7D81-4040-A746-70D6A3556C02}" destId="{EF174F23-3166-0549-916D-6D5BED4CB333}" srcOrd="5" destOrd="0" presId="urn:microsoft.com/office/officeart/2005/8/layout/equation1"/>
    <dgm:cxn modelId="{E41ABE5E-D85B-EA44-B7E4-00DC68C67A28}" type="presParOf" srcId="{8FB45E43-7D81-4040-A746-70D6A3556C02}" destId="{4201A98A-0067-194C-A620-161D4924F836}" srcOrd="6" destOrd="0" presId="urn:microsoft.com/office/officeart/2005/8/layout/equation1"/>
    <dgm:cxn modelId="{DF1A36E3-6027-8A4B-92AE-A924D6F86916}" type="presParOf" srcId="{8FB45E43-7D81-4040-A746-70D6A3556C02}" destId="{180B20BF-1075-084C-83DC-C7F5A3E43185}" srcOrd="7" destOrd="0" presId="urn:microsoft.com/office/officeart/2005/8/layout/equation1"/>
    <dgm:cxn modelId="{28227A39-769A-684E-A6F9-A21D57D853F6}" type="presParOf" srcId="{8FB45E43-7D81-4040-A746-70D6A3556C02}" destId="{44583ECB-DBAD-7049-ACE8-93FE4AB0B12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9A0D4-CBED-4243-9755-7437ACDCE18D}">
      <dsp:nvSpPr>
        <dsp:cNvPr id="0" name=""/>
        <dsp:cNvSpPr/>
      </dsp:nvSpPr>
      <dsp:spPr>
        <a:xfrm>
          <a:off x="1425" y="1837760"/>
          <a:ext cx="1889142" cy="1889142"/>
        </a:xfrm>
        <a:prstGeom prst="ellipse">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Soc. 325</a:t>
          </a:r>
          <a:endParaRPr lang="en-US" sz="1700" kern="1200" dirty="0"/>
        </a:p>
      </dsp:txBody>
      <dsp:txXfrm>
        <a:off x="278083" y="2114418"/>
        <a:ext cx="1335826" cy="1335826"/>
      </dsp:txXfrm>
    </dsp:sp>
    <dsp:sp modelId="{28035D71-54E0-AF42-942B-2493BAAAD47D}">
      <dsp:nvSpPr>
        <dsp:cNvPr id="0" name=""/>
        <dsp:cNvSpPr/>
      </dsp:nvSpPr>
      <dsp:spPr>
        <a:xfrm>
          <a:off x="2043966" y="2234480"/>
          <a:ext cx="1095702" cy="1095702"/>
        </a:xfrm>
        <a:prstGeom prst="mathPlus">
          <a:avLst/>
        </a:prstGeom>
        <a:solidFill>
          <a:schemeClr val="accent1">
            <a:tint val="6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89201" y="2653476"/>
        <a:ext cx="805232" cy="257710"/>
      </dsp:txXfrm>
    </dsp:sp>
    <dsp:sp modelId="{BCB3A700-AF9B-2147-9D6B-17A5E437C1DA}">
      <dsp:nvSpPr>
        <dsp:cNvPr id="0" name=""/>
        <dsp:cNvSpPr/>
      </dsp:nvSpPr>
      <dsp:spPr>
        <a:xfrm>
          <a:off x="3293067" y="1837760"/>
          <a:ext cx="1889142" cy="1889142"/>
        </a:xfrm>
        <a:prstGeom prst="ellipse">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Soc. 311, or Soc. 313, or Soc. 315</a:t>
          </a:r>
          <a:endParaRPr lang="en-US" sz="1700" kern="1200" dirty="0"/>
        </a:p>
      </dsp:txBody>
      <dsp:txXfrm>
        <a:off x="3569725" y="2114418"/>
        <a:ext cx="1335826" cy="1335826"/>
      </dsp:txXfrm>
    </dsp:sp>
    <dsp:sp modelId="{4201A98A-0067-194C-A620-161D4924F836}">
      <dsp:nvSpPr>
        <dsp:cNvPr id="0" name=""/>
        <dsp:cNvSpPr/>
      </dsp:nvSpPr>
      <dsp:spPr>
        <a:xfrm>
          <a:off x="5335608" y="2234480"/>
          <a:ext cx="1095702" cy="1095702"/>
        </a:xfrm>
        <a:prstGeom prst="mathEqual">
          <a:avLst/>
        </a:prstGeom>
        <a:solidFill>
          <a:schemeClr val="accent1">
            <a:tint val="6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80843" y="2460195"/>
        <a:ext cx="805232" cy="644272"/>
      </dsp:txXfrm>
    </dsp:sp>
    <dsp:sp modelId="{44583ECB-DBAD-7049-ACE8-93FE4AB0B12E}">
      <dsp:nvSpPr>
        <dsp:cNvPr id="0" name=""/>
        <dsp:cNvSpPr/>
      </dsp:nvSpPr>
      <dsp:spPr>
        <a:xfrm>
          <a:off x="6584709" y="1837760"/>
          <a:ext cx="1889142" cy="1889142"/>
        </a:xfrm>
        <a:prstGeom prst="ellipse">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Enroll in Sociology 494 Successfully</a:t>
          </a:r>
          <a:endParaRPr lang="en-US" sz="1700" kern="1200" dirty="0"/>
        </a:p>
      </dsp:txBody>
      <dsp:txXfrm>
        <a:off x="6861367" y="2114418"/>
        <a:ext cx="1335826" cy="1335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9A0D4-CBED-4243-9755-7437ACDCE18D}">
      <dsp:nvSpPr>
        <dsp:cNvPr id="0" name=""/>
        <dsp:cNvSpPr/>
      </dsp:nvSpPr>
      <dsp:spPr>
        <a:xfrm>
          <a:off x="1425" y="1837760"/>
          <a:ext cx="1889142" cy="1889142"/>
        </a:xfrm>
        <a:prstGeom prst="ellipse">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Soc. 320 or Soc. 325</a:t>
          </a:r>
          <a:endParaRPr lang="en-US" sz="1700" kern="1200" dirty="0"/>
        </a:p>
      </dsp:txBody>
      <dsp:txXfrm>
        <a:off x="278083" y="2114418"/>
        <a:ext cx="1335826" cy="1335826"/>
      </dsp:txXfrm>
    </dsp:sp>
    <dsp:sp modelId="{28035D71-54E0-AF42-942B-2493BAAAD47D}">
      <dsp:nvSpPr>
        <dsp:cNvPr id="0" name=""/>
        <dsp:cNvSpPr/>
      </dsp:nvSpPr>
      <dsp:spPr>
        <a:xfrm>
          <a:off x="2043966" y="2234480"/>
          <a:ext cx="1095702" cy="1095702"/>
        </a:xfrm>
        <a:prstGeom prst="mathPlus">
          <a:avLst/>
        </a:prstGeom>
        <a:solidFill>
          <a:schemeClr val="accent1">
            <a:tint val="6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89201" y="2653476"/>
        <a:ext cx="805232" cy="257710"/>
      </dsp:txXfrm>
    </dsp:sp>
    <dsp:sp modelId="{BCB3A700-AF9B-2147-9D6B-17A5E437C1DA}">
      <dsp:nvSpPr>
        <dsp:cNvPr id="0" name=""/>
        <dsp:cNvSpPr/>
      </dsp:nvSpPr>
      <dsp:spPr>
        <a:xfrm>
          <a:off x="3293067" y="1837760"/>
          <a:ext cx="1889142" cy="1889142"/>
        </a:xfrm>
        <a:prstGeom prst="ellipse">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Soc. 311, or Soc. 313, or Soc. 315</a:t>
          </a:r>
          <a:endParaRPr lang="en-US" sz="1700" kern="1200" dirty="0"/>
        </a:p>
      </dsp:txBody>
      <dsp:txXfrm>
        <a:off x="3569725" y="2114418"/>
        <a:ext cx="1335826" cy="1335826"/>
      </dsp:txXfrm>
    </dsp:sp>
    <dsp:sp modelId="{4201A98A-0067-194C-A620-161D4924F836}">
      <dsp:nvSpPr>
        <dsp:cNvPr id="0" name=""/>
        <dsp:cNvSpPr/>
      </dsp:nvSpPr>
      <dsp:spPr>
        <a:xfrm>
          <a:off x="5335608" y="2234480"/>
          <a:ext cx="1095702" cy="1095702"/>
        </a:xfrm>
        <a:prstGeom prst="mathEqual">
          <a:avLst/>
        </a:prstGeom>
        <a:solidFill>
          <a:schemeClr val="accent1">
            <a:tint val="6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80843" y="2460195"/>
        <a:ext cx="805232" cy="644272"/>
      </dsp:txXfrm>
    </dsp:sp>
    <dsp:sp modelId="{44583ECB-DBAD-7049-ACE8-93FE4AB0B12E}">
      <dsp:nvSpPr>
        <dsp:cNvPr id="0" name=""/>
        <dsp:cNvSpPr/>
      </dsp:nvSpPr>
      <dsp:spPr>
        <a:xfrm>
          <a:off x="6584709" y="1837760"/>
          <a:ext cx="1889142" cy="1889142"/>
        </a:xfrm>
        <a:prstGeom prst="ellipse">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Enroll in Sociology 495 Successfully</a:t>
          </a:r>
          <a:endParaRPr lang="en-US" sz="1700" kern="1200" dirty="0"/>
        </a:p>
      </dsp:txBody>
      <dsp:txXfrm>
        <a:off x="6861367" y="2114418"/>
        <a:ext cx="1335826" cy="133582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104762-B745-5C4B-A786-3AA0F3CF1778}"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1104762-B745-5C4B-A786-3AA0F3CF1778}"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1104762-B745-5C4B-A786-3AA0F3CF1778}"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4EAD2-A493-7C46-BC5A-970BF4BA5AC6}"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04762-B745-5C4B-A786-3AA0F3CF1778}"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04762-B745-5C4B-A786-3AA0F3CF1778}"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04762-B745-5C4B-A786-3AA0F3CF1778}"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04762-B745-5C4B-A786-3AA0F3CF1778}"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04762-B745-5C4B-A786-3AA0F3CF1778}"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104762-B745-5C4B-A786-3AA0F3CF1778}"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104762-B745-5C4B-A786-3AA0F3CF1778}" type="datetimeFigureOut">
              <a:rPr lang="en-US" smtClean="0"/>
              <a:t>6/27/17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104762-B745-5C4B-A786-3AA0F3CF1778}" type="datetimeFigureOut">
              <a:rPr lang="en-US" smtClean="0"/>
              <a:t>6/27/17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1104762-B745-5C4B-A786-3AA0F3CF1778}" type="datetimeFigureOut">
              <a:rPr lang="en-US" smtClean="0"/>
              <a:t>6/27/17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1104762-B745-5C4B-A786-3AA0F3CF1778}"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4EAD2-A493-7C46-BC5A-970BF4BA5A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E1104762-B745-5C4B-A786-3AA0F3CF1778}" type="datetimeFigureOut">
              <a:rPr lang="en-US" smtClean="0"/>
              <a:t>6/27/17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0E34EAD2-A493-7C46-BC5A-970BF4BA5A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hyperlink" Target="https://www.csusm.edu/community/internships/students/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958" y="129542"/>
            <a:ext cx="8465562" cy="923330"/>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Sociology /  Criminology &amp; Justice Studies Internships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2"/>
          <a:stretch>
            <a:fillRect/>
          </a:stretch>
        </p:blipFill>
        <p:spPr>
          <a:xfrm>
            <a:off x="622019" y="1517347"/>
            <a:ext cx="8073285" cy="397510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3485898" y="5826043"/>
            <a:ext cx="2280735" cy="941251"/>
          </a:xfrm>
          <a:prstGeom prst="rect">
            <a:avLst/>
          </a:prstGeom>
        </p:spPr>
      </p:pic>
    </p:spTree>
    <p:extLst>
      <p:ext uri="{BB962C8B-B14F-4D97-AF65-F5344CB8AC3E}">
        <p14:creationId xmlns:p14="http://schemas.microsoft.com/office/powerpoint/2010/main" val="189025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9203" y="458291"/>
            <a:ext cx="3572762" cy="6124734"/>
          </a:xfrm>
          <a:prstGeom prst="rect">
            <a:avLst/>
          </a:prstGeom>
        </p:spPr>
      </p:pic>
      <p:sp>
        <p:nvSpPr>
          <p:cNvPr id="3" name="TextBox 2"/>
          <p:cNvSpPr txBox="1"/>
          <p:nvPr/>
        </p:nvSpPr>
        <p:spPr>
          <a:xfrm>
            <a:off x="157120" y="130940"/>
            <a:ext cx="5001622" cy="6494087"/>
          </a:xfrm>
          <a:prstGeom prst="rect">
            <a:avLst/>
          </a:prstGeom>
          <a:noFill/>
        </p:spPr>
        <p:txBody>
          <a:bodyPr wrap="square" rtlCol="0">
            <a:spAutoFit/>
          </a:bodyPr>
          <a:lstStyle/>
          <a:p>
            <a:r>
              <a:rPr lang="en-US" sz="1600" b="1" u="sng" dirty="0" smtClean="0">
                <a:latin typeface="Adobe Caslon Pro Bold"/>
                <a:cs typeface="Adobe Caslon Pro Bold"/>
              </a:rPr>
              <a:t>Sociology 494**</a:t>
            </a:r>
          </a:p>
          <a:p>
            <a:endParaRPr lang="en-US" sz="1600" b="1" u="sng" dirty="0" smtClean="0">
              <a:latin typeface="Adobe Caslon Pro Bold"/>
              <a:cs typeface="Adobe Caslon Pro Bold"/>
            </a:endParaRPr>
          </a:p>
          <a:p>
            <a:r>
              <a:rPr lang="en-US" sz="1600" dirty="0">
                <a:latin typeface="Adobe Caslon Pro Bold"/>
                <a:cs typeface="Adobe Caslon Pro Bold"/>
              </a:rPr>
              <a:t>Internship that allows for a consideration of crime, law, social </a:t>
            </a:r>
            <a:r>
              <a:rPr lang="en-US" sz="1600" dirty="0" smtClean="0">
                <a:latin typeface="Adobe Caslon Pro Bold"/>
                <a:cs typeface="Adobe Caslon Pro Bold"/>
              </a:rPr>
              <a:t>control</a:t>
            </a:r>
            <a:r>
              <a:rPr lang="en-US" sz="1600" dirty="0">
                <a:latin typeface="Adobe Caslon Pro Bold"/>
                <a:cs typeface="Adobe Caslon Pro Bold"/>
              </a:rPr>
              <a:t> </a:t>
            </a:r>
            <a:r>
              <a:rPr lang="en-US" sz="1600" dirty="0" smtClean="0">
                <a:latin typeface="Adobe Caslon Pro Bold"/>
                <a:cs typeface="Adobe Caslon Pro Bold"/>
              </a:rPr>
              <a:t>and</a:t>
            </a:r>
            <a:r>
              <a:rPr lang="en-US" sz="1600" dirty="0">
                <a:latin typeface="Adobe Caslon Pro Bold"/>
                <a:cs typeface="Adobe Caslon Pro Bold"/>
              </a:rPr>
              <a:t>/or social justice. </a:t>
            </a:r>
            <a:r>
              <a:rPr lang="en-US" sz="1600" b="1" u="sng" dirty="0">
                <a:latin typeface="Adobe Caslon Pro Bold"/>
                <a:cs typeface="Adobe Caslon Pro Bold"/>
              </a:rPr>
              <a:t>Requires 100 hours </a:t>
            </a:r>
            <a:r>
              <a:rPr lang="en-US" sz="1600" dirty="0">
                <a:latin typeface="Adobe Caslon Pro Bold"/>
                <a:cs typeface="Adobe Caslon Pro Bold"/>
              </a:rPr>
              <a:t>of supervised service </a:t>
            </a:r>
            <a:r>
              <a:rPr lang="en-US" sz="1600" dirty="0" smtClean="0">
                <a:latin typeface="Adobe Caslon Pro Bold"/>
                <a:cs typeface="Adobe Caslon Pro Bold"/>
              </a:rPr>
              <a:t>in a </a:t>
            </a:r>
            <a:r>
              <a:rPr lang="en-US" sz="1600" dirty="0">
                <a:latin typeface="Adobe Caslon Pro Bold"/>
                <a:cs typeface="Adobe Caslon Pro Bold"/>
              </a:rPr>
              <a:t>government agency</a:t>
            </a:r>
            <a:r>
              <a:rPr lang="en-US" sz="1600" dirty="0" smtClean="0">
                <a:latin typeface="Adobe Caslon Pro Bold"/>
                <a:cs typeface="Adobe Caslon Pro Bold"/>
              </a:rPr>
              <a:t>, community</a:t>
            </a:r>
            <a:r>
              <a:rPr lang="en-US" sz="1600" dirty="0">
                <a:latin typeface="Adobe Caslon Pro Bold"/>
                <a:cs typeface="Adobe Caslon Pro Bold"/>
              </a:rPr>
              <a:t>, or grassroots organization, </a:t>
            </a:r>
            <a:r>
              <a:rPr lang="en-US" sz="1600" dirty="0" smtClean="0">
                <a:latin typeface="Adobe Caslon Pro Bold"/>
                <a:cs typeface="Adobe Caslon Pro Bold"/>
              </a:rPr>
              <a:t>and attendance </a:t>
            </a:r>
            <a:r>
              <a:rPr lang="en-US" sz="1600" dirty="0">
                <a:latin typeface="Adobe Caslon Pro Bold"/>
                <a:cs typeface="Adobe Caslon Pro Bold"/>
              </a:rPr>
              <a:t>in a weekly seminar. Focuses upon the analysis of </a:t>
            </a:r>
            <a:r>
              <a:rPr lang="en-US" sz="1600" dirty="0" smtClean="0">
                <a:latin typeface="Adobe Caslon Pro Bold"/>
                <a:cs typeface="Adobe Caslon Pro Bold"/>
              </a:rPr>
              <a:t>internship experiences </a:t>
            </a:r>
            <a:r>
              <a:rPr lang="en-US" sz="1600" dirty="0">
                <a:latin typeface="Adobe Caslon Pro Bold"/>
                <a:cs typeface="Adobe Caslon Pro Bold"/>
              </a:rPr>
              <a:t>in light of criminological and justice studies </a:t>
            </a:r>
            <a:r>
              <a:rPr lang="en-US" sz="1600" dirty="0" smtClean="0">
                <a:latin typeface="Adobe Caslon Pro Bold"/>
                <a:cs typeface="Adobe Caslon Pro Bold"/>
              </a:rPr>
              <a:t>theories and </a:t>
            </a:r>
            <a:r>
              <a:rPr lang="en-US" sz="1600" dirty="0">
                <a:latin typeface="Adobe Caslon Pro Bold"/>
                <a:cs typeface="Adobe Caslon Pro Bold"/>
              </a:rPr>
              <a:t>concepts, issues of professionalization, and methods of </a:t>
            </a:r>
            <a:r>
              <a:rPr lang="en-US" sz="1600" dirty="0" smtClean="0">
                <a:latin typeface="Adobe Caslon Pro Bold"/>
                <a:cs typeface="Adobe Caslon Pro Bold"/>
              </a:rPr>
              <a:t>social change</a:t>
            </a:r>
            <a:r>
              <a:rPr lang="en-US" sz="1600" dirty="0">
                <a:latin typeface="Adobe Caslon Pro Bold"/>
                <a:cs typeface="Adobe Caslon Pro Bold"/>
              </a:rPr>
              <a:t>. Restricted to Criminology and Justice Studies majors of </a:t>
            </a:r>
            <a:r>
              <a:rPr lang="en-US" sz="1600" dirty="0" smtClean="0">
                <a:latin typeface="Adobe Caslon Pro Bold"/>
                <a:cs typeface="Adobe Caslon Pro Bold"/>
              </a:rPr>
              <a:t>senior status</a:t>
            </a:r>
            <a:r>
              <a:rPr lang="en-US" sz="1600" dirty="0">
                <a:latin typeface="Adobe Caslon Pro Bold"/>
                <a:cs typeface="Adobe Caslon Pro Bold"/>
              </a:rPr>
              <a:t>. Enrollment restricted to students who have obtained consent </a:t>
            </a:r>
            <a:r>
              <a:rPr lang="en-US" sz="1600" dirty="0" smtClean="0">
                <a:latin typeface="Adobe Caslon Pro Bold"/>
                <a:cs typeface="Adobe Caslon Pro Bold"/>
              </a:rPr>
              <a:t>of instructor.</a:t>
            </a:r>
          </a:p>
          <a:p>
            <a:endParaRPr lang="en-US" sz="1600" u="sng" dirty="0">
              <a:latin typeface="Adobe Caslon Pro Bold"/>
              <a:cs typeface="Adobe Caslon Pro Bold"/>
            </a:endParaRPr>
          </a:p>
          <a:p>
            <a:r>
              <a:rPr lang="en-US" sz="1600" u="sng" dirty="0" smtClean="0">
                <a:latin typeface="Adobe Caslon Pro Bold"/>
                <a:cs typeface="Adobe Caslon Pro Bold"/>
              </a:rPr>
              <a:t>Sociology 495**</a:t>
            </a:r>
          </a:p>
          <a:p>
            <a:endParaRPr lang="en-US" sz="1600" u="sng" dirty="0" smtClean="0">
              <a:latin typeface="Adobe Caslon Pro Bold"/>
              <a:cs typeface="Adobe Caslon Pro Bold"/>
            </a:endParaRPr>
          </a:p>
          <a:p>
            <a:r>
              <a:rPr lang="en-US" sz="1600" dirty="0">
                <a:latin typeface="Adobe Caslon Pro Bold"/>
                <a:cs typeface="Adobe Caslon Pro Bold"/>
              </a:rPr>
              <a:t>Selective placement of students in work-study situations in </a:t>
            </a:r>
            <a:r>
              <a:rPr lang="en-US" sz="1600" dirty="0" smtClean="0">
                <a:latin typeface="Adobe Caslon Pro Bold"/>
                <a:cs typeface="Adobe Caslon Pro Bold"/>
              </a:rPr>
              <a:t>organizations, which </a:t>
            </a:r>
            <a:r>
              <a:rPr lang="en-US" sz="1600" dirty="0">
                <a:latin typeface="Adobe Caslon Pro Bold"/>
                <a:cs typeface="Adobe Caslon Pro Bold"/>
              </a:rPr>
              <a:t>provide service to the local community. Includes </a:t>
            </a:r>
            <a:r>
              <a:rPr lang="en-US" sz="1600" dirty="0" smtClean="0">
                <a:latin typeface="Adobe Caslon Pro Bold"/>
                <a:cs typeface="Adobe Caslon Pro Bold"/>
              </a:rPr>
              <a:t>participation in </a:t>
            </a:r>
            <a:r>
              <a:rPr lang="en-US" sz="1600" dirty="0">
                <a:latin typeface="Adobe Caslon Pro Bold"/>
                <a:cs typeface="Adobe Caslon Pro Bold"/>
              </a:rPr>
              <a:t>a coordinating seminar and producing a written analysis of </a:t>
            </a:r>
            <a:r>
              <a:rPr lang="en-US" sz="1600" dirty="0" smtClean="0">
                <a:latin typeface="Adobe Caslon Pro Bold"/>
                <a:cs typeface="Adobe Caslon Pro Bold"/>
              </a:rPr>
              <a:t>the organization </a:t>
            </a:r>
            <a:r>
              <a:rPr lang="en-US" sz="1600" dirty="0">
                <a:latin typeface="Adobe Caslon Pro Bold"/>
                <a:cs typeface="Adobe Caslon Pro Bold"/>
              </a:rPr>
              <a:t>that demonstrates mastery </a:t>
            </a:r>
            <a:r>
              <a:rPr lang="en-US" sz="1600" dirty="0" smtClean="0">
                <a:latin typeface="Adobe Caslon Pro Bold"/>
                <a:cs typeface="Adobe Caslon Pro Bold"/>
              </a:rPr>
              <a:t>of learning </a:t>
            </a:r>
            <a:r>
              <a:rPr lang="en-US" sz="1600" dirty="0">
                <a:latin typeface="Adobe Caslon Pro Bold"/>
                <a:cs typeface="Adobe Caslon Pro Bold"/>
              </a:rPr>
              <a:t>objectives for </a:t>
            </a:r>
            <a:r>
              <a:rPr lang="en-US" sz="1600" dirty="0" smtClean="0">
                <a:latin typeface="Adobe Caslon Pro Bold"/>
                <a:cs typeface="Adobe Caslon Pro Bold"/>
              </a:rPr>
              <a:t>the major [requires 100 hours].</a:t>
            </a:r>
            <a:endParaRPr lang="en-US" sz="1600" dirty="0">
              <a:latin typeface="Adobe Caslon Pro Bold"/>
              <a:cs typeface="Adobe Caslon Pro Bold"/>
            </a:endParaRPr>
          </a:p>
          <a:p>
            <a:endParaRPr lang="en-US" sz="1600" i="1" dirty="0" smtClean="0">
              <a:latin typeface="Adobe Caslon Pro Bold"/>
              <a:cs typeface="Adobe Caslon Pro Bold"/>
            </a:endParaRPr>
          </a:p>
          <a:p>
            <a:r>
              <a:rPr lang="en-US" sz="1600" b="1" i="1" dirty="0" smtClean="0">
                <a:latin typeface="Adobe Caslon Pro Bold"/>
                <a:cs typeface="Adobe Caslon Pro Bold"/>
              </a:rPr>
              <a:t>**Source: </a:t>
            </a:r>
            <a:r>
              <a:rPr lang="en-US" sz="1600" i="1" dirty="0" smtClean="0">
                <a:latin typeface="Adobe Caslon Pro Bold"/>
                <a:cs typeface="Adobe Caslon Pro Bold"/>
              </a:rPr>
              <a:t>2016-2018 Course Catalog, California State University San Marcos.</a:t>
            </a:r>
            <a:endParaRPr lang="en-US" sz="1600" i="1" dirty="0">
              <a:latin typeface="Adobe Caslon Pro Bold"/>
              <a:cs typeface="Adobe Caslon Pro Bold"/>
            </a:endParaRPr>
          </a:p>
        </p:txBody>
      </p:sp>
    </p:spTree>
    <p:extLst>
      <p:ext uri="{BB962C8B-B14F-4D97-AF65-F5344CB8AC3E}">
        <p14:creationId xmlns:p14="http://schemas.microsoft.com/office/powerpoint/2010/main" val="138736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355" t="3720" r="32335" b="10379"/>
          <a:stretch/>
        </p:blipFill>
        <p:spPr>
          <a:xfrm>
            <a:off x="155506" y="220285"/>
            <a:ext cx="3719153" cy="6453064"/>
          </a:xfrm>
          <a:prstGeom prst="rect">
            <a:avLst/>
          </a:prstGeom>
        </p:spPr>
      </p:pic>
      <p:sp>
        <p:nvSpPr>
          <p:cNvPr id="3" name="TextBox 2"/>
          <p:cNvSpPr txBox="1"/>
          <p:nvPr/>
        </p:nvSpPr>
        <p:spPr>
          <a:xfrm>
            <a:off x="3978329" y="220285"/>
            <a:ext cx="5053902" cy="6555642"/>
          </a:xfrm>
          <a:prstGeom prst="rect">
            <a:avLst/>
          </a:prstGeom>
          <a:noFill/>
        </p:spPr>
        <p:txBody>
          <a:bodyPr wrap="square" rtlCol="0">
            <a:spAutoFit/>
          </a:bodyPr>
          <a:lstStyle/>
          <a:p>
            <a:r>
              <a:rPr lang="en-US" sz="2100" b="1" dirty="0" smtClean="0"/>
              <a:t>Students who take the internship/community service course are expected to meet the following objectives:</a:t>
            </a:r>
          </a:p>
          <a:p>
            <a:endParaRPr lang="en-US" sz="2100" dirty="0"/>
          </a:p>
          <a:p>
            <a:pPr marL="342900" indent="-342900">
              <a:buAutoNum type="alphaLcParenR"/>
            </a:pPr>
            <a:r>
              <a:rPr lang="en-US" sz="2100" dirty="0" smtClean="0"/>
              <a:t>Students will be able to apply sociological frameworks/theory to the internship. </a:t>
            </a:r>
          </a:p>
          <a:p>
            <a:endParaRPr lang="en-US" sz="2100" dirty="0" smtClean="0"/>
          </a:p>
          <a:p>
            <a:pPr marL="342900" indent="-342900">
              <a:buAutoNum type="alphaLcParenR"/>
            </a:pPr>
            <a:r>
              <a:rPr lang="en-US" sz="2100" dirty="0" smtClean="0"/>
              <a:t>Students will be able to understand the profession and make important career decisions. It may help students affirm their decision to pursue this career or help students change their mind. </a:t>
            </a:r>
          </a:p>
          <a:p>
            <a:pPr marL="342900" indent="-342900">
              <a:buAutoNum type="alphaLcParenR"/>
            </a:pPr>
            <a:endParaRPr lang="en-US" sz="2100" dirty="0"/>
          </a:p>
          <a:p>
            <a:pPr marL="342900" indent="-342900">
              <a:buAutoNum type="alphaLcParenR"/>
            </a:pPr>
            <a:r>
              <a:rPr lang="en-US" sz="2100" dirty="0" smtClean="0"/>
              <a:t>Students will be able to receive work experience that will help facilitate employment opportunities.</a:t>
            </a:r>
            <a:endParaRPr lang="en-US" sz="2100" dirty="0"/>
          </a:p>
        </p:txBody>
      </p:sp>
    </p:spTree>
    <p:extLst>
      <p:ext uri="{BB962C8B-B14F-4D97-AF65-F5344CB8AC3E}">
        <p14:creationId xmlns:p14="http://schemas.microsoft.com/office/powerpoint/2010/main" val="2292035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47870588"/>
              </p:ext>
            </p:extLst>
          </p:nvPr>
        </p:nvGraphicFramePr>
        <p:xfrm>
          <a:off x="350156" y="-323949"/>
          <a:ext cx="8475277" cy="556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298" y="4146547"/>
            <a:ext cx="8656699" cy="2585323"/>
          </a:xfrm>
          <a:prstGeom prst="rect">
            <a:avLst/>
          </a:prstGeom>
          <a:noFill/>
        </p:spPr>
        <p:txBody>
          <a:bodyPr wrap="square" rtlCol="0">
            <a:spAutoFit/>
          </a:bodyPr>
          <a:lstStyle/>
          <a:p>
            <a:pPr algn="ctr"/>
            <a:r>
              <a:rPr lang="en-US" b="1" dirty="0" smtClean="0"/>
              <a:t>IMPORTANT: </a:t>
            </a:r>
            <a:r>
              <a:rPr lang="en-US" dirty="0" smtClean="0"/>
              <a:t>Students who wish to Enroll in </a:t>
            </a:r>
            <a:r>
              <a:rPr lang="en-US" u="sng" dirty="0" smtClean="0"/>
              <a:t>Sociology 494 </a:t>
            </a:r>
            <a:r>
              <a:rPr lang="en-US" b="1" dirty="0" smtClean="0"/>
              <a:t>MUST</a:t>
            </a:r>
            <a:r>
              <a:rPr lang="en-US" dirty="0" smtClean="0"/>
              <a:t> complete the following courses before they are allowed to enroll in the course:</a:t>
            </a:r>
          </a:p>
          <a:p>
            <a:pPr algn="ctr"/>
            <a:endParaRPr lang="en-US" dirty="0" smtClean="0"/>
          </a:p>
          <a:p>
            <a:pPr algn="ctr"/>
            <a:r>
              <a:rPr lang="en-US" b="1" dirty="0" smtClean="0"/>
              <a:t>Sociology 325 </a:t>
            </a:r>
            <a:r>
              <a:rPr lang="en-US" dirty="0" smtClean="0"/>
              <a:t>(Criminology)</a:t>
            </a:r>
          </a:p>
          <a:p>
            <a:endParaRPr lang="en-US" dirty="0"/>
          </a:p>
          <a:p>
            <a:pPr algn="ctr"/>
            <a:r>
              <a:rPr lang="en-US" dirty="0" smtClean="0"/>
              <a:t>And </a:t>
            </a:r>
          </a:p>
          <a:p>
            <a:pPr algn="ctr"/>
            <a:endParaRPr lang="en-US" dirty="0" smtClean="0"/>
          </a:p>
          <a:p>
            <a:pPr algn="ctr"/>
            <a:r>
              <a:rPr lang="en-US" b="1" dirty="0" smtClean="0"/>
              <a:t>Sociology 311 </a:t>
            </a:r>
            <a:r>
              <a:rPr lang="en-US" dirty="0" smtClean="0"/>
              <a:t>(Inequality) or </a:t>
            </a:r>
            <a:r>
              <a:rPr lang="en-US" b="1" dirty="0" smtClean="0"/>
              <a:t>Sociology 313 </a:t>
            </a:r>
            <a:r>
              <a:rPr lang="en-US" dirty="0" smtClean="0"/>
              <a:t>(Critical Race and Ethnic Studies) or </a:t>
            </a:r>
            <a:r>
              <a:rPr lang="en-US" b="1" dirty="0" smtClean="0"/>
              <a:t>Sociology 315 </a:t>
            </a:r>
            <a:r>
              <a:rPr lang="en-US" dirty="0" smtClean="0"/>
              <a:t>(Gender in Society)</a:t>
            </a:r>
            <a:endParaRPr lang="en-US" dirty="0"/>
          </a:p>
        </p:txBody>
      </p:sp>
      <p:sp>
        <p:nvSpPr>
          <p:cNvPr id="6" name="Rectangle 5"/>
          <p:cNvSpPr/>
          <p:nvPr/>
        </p:nvSpPr>
        <p:spPr>
          <a:xfrm>
            <a:off x="220298" y="194370"/>
            <a:ext cx="8811933" cy="803393"/>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Sociology 494:  Internships in  Criminology and Justice Studies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983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53882392"/>
              </p:ext>
            </p:extLst>
          </p:nvPr>
        </p:nvGraphicFramePr>
        <p:xfrm>
          <a:off x="350156" y="-323949"/>
          <a:ext cx="8475277" cy="556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298" y="4146547"/>
            <a:ext cx="8656699" cy="2585323"/>
          </a:xfrm>
          <a:prstGeom prst="rect">
            <a:avLst/>
          </a:prstGeom>
          <a:noFill/>
        </p:spPr>
        <p:txBody>
          <a:bodyPr wrap="square" rtlCol="0">
            <a:spAutoFit/>
          </a:bodyPr>
          <a:lstStyle/>
          <a:p>
            <a:pPr algn="ctr"/>
            <a:r>
              <a:rPr lang="en-US" b="1" dirty="0" smtClean="0"/>
              <a:t>IMPORTANT: </a:t>
            </a:r>
            <a:r>
              <a:rPr lang="en-US" dirty="0" smtClean="0"/>
              <a:t>Students who wish to Enroll in Sociology 495 </a:t>
            </a:r>
            <a:r>
              <a:rPr lang="en-US" b="1" dirty="0" smtClean="0"/>
              <a:t>MUST</a:t>
            </a:r>
            <a:r>
              <a:rPr lang="en-US" dirty="0" smtClean="0"/>
              <a:t> complete the following courses before they are allowed to enroll in the course:</a:t>
            </a:r>
          </a:p>
          <a:p>
            <a:pPr algn="ctr"/>
            <a:endParaRPr lang="en-US" dirty="0" smtClean="0"/>
          </a:p>
          <a:p>
            <a:pPr algn="ctr"/>
            <a:r>
              <a:rPr lang="en-US" b="1" dirty="0" smtClean="0"/>
              <a:t>Sociology 320 </a:t>
            </a:r>
            <a:r>
              <a:rPr lang="en-US" dirty="0" smtClean="0"/>
              <a:t>(Sociological Theory) or </a:t>
            </a:r>
            <a:r>
              <a:rPr lang="en-US" b="1" dirty="0" smtClean="0"/>
              <a:t>Sociology 325 </a:t>
            </a:r>
            <a:r>
              <a:rPr lang="en-US" dirty="0" smtClean="0"/>
              <a:t>(Criminology)</a:t>
            </a:r>
          </a:p>
          <a:p>
            <a:endParaRPr lang="en-US" dirty="0"/>
          </a:p>
          <a:p>
            <a:pPr algn="ctr"/>
            <a:r>
              <a:rPr lang="en-US" dirty="0" smtClean="0"/>
              <a:t>And </a:t>
            </a:r>
          </a:p>
          <a:p>
            <a:pPr algn="ctr"/>
            <a:endParaRPr lang="en-US" dirty="0" smtClean="0"/>
          </a:p>
          <a:p>
            <a:pPr algn="ctr"/>
            <a:r>
              <a:rPr lang="en-US" b="1" dirty="0" smtClean="0"/>
              <a:t>Sociology 311 </a:t>
            </a:r>
            <a:r>
              <a:rPr lang="en-US" dirty="0" smtClean="0"/>
              <a:t>(Inequality) or </a:t>
            </a:r>
            <a:r>
              <a:rPr lang="en-US" b="1" dirty="0" smtClean="0"/>
              <a:t>Sociology 313 </a:t>
            </a:r>
            <a:r>
              <a:rPr lang="en-US" dirty="0" smtClean="0"/>
              <a:t>(Critical Race and Ethnic Studies) or </a:t>
            </a:r>
            <a:r>
              <a:rPr lang="en-US" b="1" dirty="0" smtClean="0"/>
              <a:t>Sociology 315 </a:t>
            </a:r>
            <a:r>
              <a:rPr lang="en-US" dirty="0" smtClean="0"/>
              <a:t>(Gender in Society)</a:t>
            </a:r>
            <a:endParaRPr lang="en-US" dirty="0"/>
          </a:p>
        </p:txBody>
      </p:sp>
      <p:sp>
        <p:nvSpPr>
          <p:cNvPr id="6" name="Rectangle 5"/>
          <p:cNvSpPr/>
          <p:nvPr/>
        </p:nvSpPr>
        <p:spPr>
          <a:xfrm>
            <a:off x="220298" y="194370"/>
            <a:ext cx="8811933" cy="803393"/>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Sociology 495:  Capstone Seminar in Community Service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7413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4162"/>
          <a:stretch/>
        </p:blipFill>
        <p:spPr>
          <a:xfrm>
            <a:off x="192423" y="1217744"/>
            <a:ext cx="2699067" cy="5473308"/>
          </a:xfrm>
          <a:prstGeom prst="rect">
            <a:avLst/>
          </a:prstGeom>
        </p:spPr>
      </p:pic>
      <p:sp>
        <p:nvSpPr>
          <p:cNvPr id="3" name="Rectangle 2"/>
          <p:cNvSpPr/>
          <p:nvPr/>
        </p:nvSpPr>
        <p:spPr>
          <a:xfrm>
            <a:off x="192421" y="170425"/>
            <a:ext cx="8828829" cy="923330"/>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solidFill>
                    <a:schemeClr val="bg2"/>
                  </a:solidFill>
                  <a:prstDash val="solid"/>
                </a:ln>
                <a:effectLst>
                  <a:outerShdw blurRad="41275" dist="20320" dir="1800000" algn="tl" rotWithShape="0">
                    <a:srgbClr val="000000">
                      <a:alpha val="40000"/>
                    </a:srgbClr>
                  </a:outerShdw>
                </a:effectLst>
              </a:rPr>
              <a:t>Selecting an Internship</a:t>
            </a:r>
            <a:endParaRPr lang="en-US" sz="5400" b="1" cap="none" spc="0" dirty="0">
              <a:ln w="12700">
                <a:solidFill>
                  <a:schemeClr val="bg2"/>
                </a:solidFill>
                <a:prstDash val="solid"/>
              </a:ln>
              <a:effectLst>
                <a:outerShdw blurRad="41275" dist="20320" dir="1800000" algn="tl" rotWithShape="0">
                  <a:srgbClr val="000000">
                    <a:alpha val="40000"/>
                  </a:srgbClr>
                </a:outerShdw>
              </a:effectLst>
            </a:endParaRPr>
          </a:p>
        </p:txBody>
      </p:sp>
      <p:sp>
        <p:nvSpPr>
          <p:cNvPr id="4" name="TextBox 3"/>
          <p:cNvSpPr txBox="1"/>
          <p:nvPr/>
        </p:nvSpPr>
        <p:spPr>
          <a:xfrm>
            <a:off x="2891491" y="985258"/>
            <a:ext cx="6252510" cy="8125301"/>
          </a:xfrm>
          <a:prstGeom prst="rect">
            <a:avLst/>
          </a:prstGeom>
          <a:noFill/>
        </p:spPr>
        <p:txBody>
          <a:bodyPr wrap="square" rtlCol="0">
            <a:spAutoFit/>
          </a:bodyPr>
          <a:lstStyle/>
          <a:p>
            <a:r>
              <a:rPr lang="en-US" dirty="0" smtClean="0">
                <a:latin typeface="Adobe Caslon Pro Bold"/>
                <a:cs typeface="Adobe Caslon Pro Bold"/>
              </a:rPr>
              <a:t>In order to secure an internship it is mandatory that students register through the </a:t>
            </a:r>
            <a:r>
              <a:rPr lang="en-US" b="1" dirty="0" smtClean="0">
                <a:latin typeface="Adobe Caslon Pro Bold"/>
                <a:cs typeface="Adobe Caslon Pro Bold"/>
              </a:rPr>
              <a:t>Office of Internships </a:t>
            </a:r>
            <a:r>
              <a:rPr lang="en-US" dirty="0" smtClean="0">
                <a:latin typeface="Adobe Caslon Pro Bold"/>
                <a:cs typeface="Adobe Caslon Pro Bold"/>
              </a:rPr>
              <a:t>at CSUSM. Their website is:</a:t>
            </a:r>
          </a:p>
          <a:p>
            <a:endParaRPr lang="en-US" dirty="0" smtClean="0">
              <a:latin typeface="Adobe Caslon Pro Bold"/>
              <a:cs typeface="Adobe Caslon Pro Bold"/>
            </a:endParaRPr>
          </a:p>
          <a:p>
            <a:r>
              <a:rPr lang="en-US" dirty="0">
                <a:latin typeface="Adobe Caslon Pro Bold"/>
                <a:cs typeface="Adobe Caslon Pro Bold"/>
                <a:hlinkClick r:id="rId3"/>
              </a:rPr>
              <a:t>https://www.csusm.edu/community/internships/students/</a:t>
            </a:r>
            <a:r>
              <a:rPr lang="en-US" dirty="0" smtClean="0">
                <a:latin typeface="Adobe Caslon Pro Bold"/>
                <a:cs typeface="Adobe Caslon Pro Bold"/>
                <a:hlinkClick r:id="rId3"/>
              </a:rPr>
              <a:t>index.html</a:t>
            </a:r>
            <a:endParaRPr lang="en-US" dirty="0" smtClean="0">
              <a:latin typeface="Adobe Caslon Pro Bold"/>
              <a:cs typeface="Adobe Caslon Pro Bold"/>
            </a:endParaRPr>
          </a:p>
          <a:p>
            <a:endParaRPr lang="en-US" dirty="0" smtClean="0">
              <a:latin typeface="Adobe Caslon Pro Bold"/>
              <a:cs typeface="Adobe Caslon Pro Bold"/>
            </a:endParaRPr>
          </a:p>
          <a:p>
            <a:r>
              <a:rPr lang="en-US" dirty="0" smtClean="0">
                <a:latin typeface="Adobe Caslon Pro Bold"/>
                <a:cs typeface="Adobe Caslon Pro Bold"/>
              </a:rPr>
              <a:t>You must select the “internship database” feature in order to search for your community service organization.  </a:t>
            </a:r>
          </a:p>
          <a:p>
            <a:endParaRPr lang="en-US" dirty="0">
              <a:latin typeface="Adobe Caslon Pro Bold"/>
              <a:cs typeface="Adobe Caslon Pro Bold"/>
            </a:endParaRPr>
          </a:p>
          <a:p>
            <a:r>
              <a:rPr lang="en-US" dirty="0" smtClean="0">
                <a:latin typeface="Adobe Caslon Pro Bold"/>
                <a:cs typeface="Adobe Caslon Pro Bold"/>
              </a:rPr>
              <a:t>Please be advised that students are NOT supposed to do internships that involve clerical work or manual labor. We expect students to work with people within the profession, clients, and spaces within the human services tradition.  </a:t>
            </a:r>
          </a:p>
          <a:p>
            <a:endParaRPr lang="en-US" dirty="0">
              <a:latin typeface="Adobe Caslon Pro Bold"/>
              <a:cs typeface="Adobe Caslon Pro Bold"/>
            </a:endParaRPr>
          </a:p>
          <a:p>
            <a:r>
              <a:rPr lang="en-US" dirty="0" smtClean="0">
                <a:latin typeface="Adobe Caslon Pro Bold"/>
                <a:cs typeface="Adobe Caslon Pro Bold"/>
              </a:rPr>
              <a:t>Students are encouraged to select an internship with official CSUSM partners, these spaces are listed the internship database. However, you may </a:t>
            </a:r>
            <a:r>
              <a:rPr lang="en-US" dirty="0" smtClean="0">
                <a:latin typeface="Adobe Caslon Pro Bold"/>
                <a:cs typeface="Adobe Caslon Pro Bold"/>
              </a:rPr>
              <a:t>work with non-partners but you must fill out an exemption form to do this. Feel free to check in with the sociology internship coordinator </a:t>
            </a:r>
            <a:r>
              <a:rPr lang="en-US" dirty="0">
                <a:latin typeface="Adobe Caslon Pro Bold"/>
                <a:cs typeface="Adobe Caslon Pro Bold"/>
              </a:rPr>
              <a:t> </a:t>
            </a:r>
            <a:r>
              <a:rPr lang="en-US" dirty="0" smtClean="0">
                <a:latin typeface="Adobe Caslon Pro Bold"/>
                <a:cs typeface="Adobe Caslon Pro Bold"/>
              </a:rPr>
              <a:t>to see if </a:t>
            </a:r>
            <a:r>
              <a:rPr lang="en-US" dirty="0" smtClean="0">
                <a:latin typeface="Adobe Caslon Pro Bold"/>
                <a:cs typeface="Adobe Caslon Pro Bold"/>
              </a:rPr>
              <a:t>your internship site </a:t>
            </a:r>
            <a:r>
              <a:rPr lang="en-US" dirty="0" smtClean="0">
                <a:latin typeface="Adobe Caslon Pro Bold"/>
                <a:cs typeface="Adobe Caslon Pro Bold"/>
              </a:rPr>
              <a:t>works with our major. </a:t>
            </a:r>
            <a:endParaRPr lang="en-US" dirty="0" smtClean="0">
              <a:latin typeface="Adobe Caslon Pro Bold"/>
              <a:cs typeface="Adobe Caslon Pro Bold"/>
            </a:endParaRPr>
          </a:p>
          <a:p>
            <a:endParaRPr lang="en-US" dirty="0">
              <a:latin typeface="Adobe Caslon Pro Bold"/>
              <a:cs typeface="Adobe Caslon Pro Bold"/>
            </a:endParaRPr>
          </a:p>
          <a:p>
            <a:endParaRPr lang="en-US" dirty="0" smtClean="0">
              <a:latin typeface="Adobe Caslon Pro Bold"/>
              <a:cs typeface="Adobe Caslon Pro Bold"/>
            </a:endParaRPr>
          </a:p>
          <a:p>
            <a:endParaRPr lang="en-US" dirty="0">
              <a:latin typeface="Adobe Caslon Pro Bold"/>
              <a:cs typeface="Adobe Caslon Pro Bold"/>
            </a:endParaRPr>
          </a:p>
          <a:p>
            <a:endParaRPr lang="en-US" dirty="0" smtClean="0">
              <a:latin typeface="Adobe Caslon Pro Bold"/>
              <a:cs typeface="Adobe Caslon Pro Bold"/>
            </a:endParaRPr>
          </a:p>
          <a:p>
            <a:endParaRPr lang="en-US" dirty="0" smtClean="0">
              <a:latin typeface="Adobe Caslon Pro Bold"/>
              <a:cs typeface="Adobe Caslon Pro Bold"/>
            </a:endParaRPr>
          </a:p>
          <a:p>
            <a:endParaRPr lang="en-US" dirty="0">
              <a:latin typeface="Adobe Caslon Pro Bold"/>
              <a:cs typeface="Adobe Caslon Pro Bold"/>
            </a:endParaRPr>
          </a:p>
          <a:p>
            <a:endParaRPr lang="en-US" dirty="0">
              <a:latin typeface="Adobe Caslon Pro Bold"/>
              <a:cs typeface="Adobe Caslon Pro Bold"/>
            </a:endParaRPr>
          </a:p>
        </p:txBody>
      </p:sp>
    </p:spTree>
    <p:extLst>
      <p:ext uri="{BB962C8B-B14F-4D97-AF65-F5344CB8AC3E}">
        <p14:creationId xmlns:p14="http://schemas.microsoft.com/office/powerpoint/2010/main" val="7395116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1" y="170771"/>
            <a:ext cx="8824877" cy="923330"/>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Popular Internships</a:t>
            </a:r>
            <a:endParaRPr lang="en-US" sz="54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60361" y="1391320"/>
            <a:ext cx="8824877" cy="5755423"/>
          </a:xfrm>
          <a:prstGeom prst="rect">
            <a:avLst/>
          </a:prstGeom>
          <a:noFill/>
        </p:spPr>
        <p:txBody>
          <a:bodyPr wrap="square" rtlCol="0">
            <a:spAutoFit/>
          </a:bodyPr>
          <a:lstStyle/>
          <a:p>
            <a:r>
              <a:rPr lang="en-US" sz="1600" b="1" dirty="0" smtClean="0"/>
              <a:t>Students have expressed great joy working at some of these internship/community service spaces:</a:t>
            </a:r>
          </a:p>
          <a:p>
            <a:endParaRPr lang="en-US" sz="1600" dirty="0"/>
          </a:p>
          <a:p>
            <a:r>
              <a:rPr lang="en-US" sz="1600" dirty="0" smtClean="0"/>
              <a:t>Alta Vista High School</a:t>
            </a:r>
          </a:p>
          <a:p>
            <a:r>
              <a:rPr lang="en-US" sz="1600" dirty="0" smtClean="0"/>
              <a:t>Amity Foundation</a:t>
            </a:r>
          </a:p>
          <a:p>
            <a:r>
              <a:rPr lang="en-US" sz="1600" dirty="0" smtClean="0"/>
              <a:t>Casa de </a:t>
            </a:r>
            <a:r>
              <a:rPr lang="en-US" sz="1600" dirty="0" err="1" smtClean="0"/>
              <a:t>Amparo</a:t>
            </a:r>
            <a:endParaRPr lang="en-US" sz="1600" dirty="0" smtClean="0"/>
          </a:p>
          <a:p>
            <a:r>
              <a:rPr lang="en-US" sz="1600" dirty="0" smtClean="0"/>
              <a:t>YMCA San Marcos/Escondido/Vista</a:t>
            </a:r>
          </a:p>
          <a:p>
            <a:r>
              <a:rPr lang="en-US" sz="1600" dirty="0" smtClean="0"/>
              <a:t>Boys and Girls Club</a:t>
            </a:r>
          </a:p>
          <a:p>
            <a:r>
              <a:rPr lang="en-US" sz="1600" dirty="0" smtClean="0"/>
              <a:t>Campus Safety (CSUSM)</a:t>
            </a:r>
          </a:p>
          <a:p>
            <a:r>
              <a:rPr lang="en-US" sz="1600" dirty="0" smtClean="0"/>
              <a:t>National Latina/o Research Center (NLRC)</a:t>
            </a:r>
          </a:p>
          <a:p>
            <a:r>
              <a:rPr lang="en-US" sz="1600" dirty="0" smtClean="0"/>
              <a:t>Migrant Education</a:t>
            </a:r>
          </a:p>
          <a:p>
            <a:r>
              <a:rPr lang="en-US" sz="1600" dirty="0" smtClean="0"/>
              <a:t>Mental Health Services</a:t>
            </a:r>
          </a:p>
          <a:p>
            <a:r>
              <a:rPr lang="en-US" sz="1600" dirty="0" smtClean="0"/>
              <a:t>Vista Community Clinic</a:t>
            </a:r>
          </a:p>
          <a:p>
            <a:r>
              <a:rPr lang="en-US" sz="1600" dirty="0" smtClean="0"/>
              <a:t>Brother Bennos</a:t>
            </a:r>
          </a:p>
          <a:p>
            <a:r>
              <a:rPr lang="en-US" sz="1600" dirty="0" smtClean="0"/>
              <a:t>Office of the Public Defender-County of San Diego</a:t>
            </a:r>
          </a:p>
          <a:p>
            <a:r>
              <a:rPr lang="en-US" sz="1600" dirty="0" err="1" smtClean="0"/>
              <a:t>MiraCosta</a:t>
            </a:r>
            <a:r>
              <a:rPr lang="en-US" sz="1600" dirty="0" smtClean="0"/>
              <a:t> College</a:t>
            </a:r>
          </a:p>
          <a:p>
            <a:r>
              <a:rPr lang="en-US" sz="1600" dirty="0" smtClean="0"/>
              <a:t>Twin Oaks High School</a:t>
            </a:r>
          </a:p>
          <a:p>
            <a:r>
              <a:rPr lang="en-US" sz="1600" dirty="0" smtClean="0"/>
              <a:t>Humane Society</a:t>
            </a:r>
          </a:p>
          <a:p>
            <a:endParaRPr lang="en-US" sz="1600" dirty="0"/>
          </a:p>
          <a:p>
            <a:r>
              <a:rPr lang="en-US" sz="1600" b="1" dirty="0" smtClean="0"/>
              <a:t>Please visit the Office of Internship website to find other internship opportunities.</a:t>
            </a:r>
          </a:p>
          <a:p>
            <a:endParaRPr lang="en-US" sz="1600" dirty="0" smtClean="0"/>
          </a:p>
          <a:p>
            <a:endParaRPr lang="en-US" sz="1600" dirty="0" smtClean="0"/>
          </a:p>
          <a:p>
            <a:endParaRPr lang="en-US" sz="1600" dirty="0"/>
          </a:p>
        </p:txBody>
      </p:sp>
      <p:pic>
        <p:nvPicPr>
          <p:cNvPr id="4" name="Picture 3"/>
          <p:cNvPicPr>
            <a:picLocks noChangeAspect="1"/>
          </p:cNvPicPr>
          <p:nvPr/>
        </p:nvPicPr>
        <p:blipFill>
          <a:blip r:embed="rId2"/>
          <a:stretch>
            <a:fillRect/>
          </a:stretch>
        </p:blipFill>
        <p:spPr>
          <a:xfrm>
            <a:off x="5201980" y="2258361"/>
            <a:ext cx="3370520" cy="2280990"/>
          </a:xfrm>
          <a:prstGeom prst="rect">
            <a:avLst/>
          </a:prstGeom>
        </p:spPr>
      </p:pic>
    </p:spTree>
    <p:extLst>
      <p:ext uri="{BB962C8B-B14F-4D97-AF65-F5344CB8AC3E}">
        <p14:creationId xmlns:p14="http://schemas.microsoft.com/office/powerpoint/2010/main" val="1252240673"/>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210</TotalTime>
  <Words>683</Words>
  <Application>Microsoft Macintosh PowerPoint</Application>
  <PresentationFormat>On-screen Show (4:3)</PresentationFormat>
  <Paragraphs>75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xsantos</dc:creator>
  <cp:lastModifiedBy>xsantos</cp:lastModifiedBy>
  <cp:revision>13</cp:revision>
  <dcterms:created xsi:type="dcterms:W3CDTF">2017-06-08T21:57:19Z</dcterms:created>
  <dcterms:modified xsi:type="dcterms:W3CDTF">2017-06-27T23:55:02Z</dcterms:modified>
</cp:coreProperties>
</file>