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43891200" cy="32918400"/>
  <p:notesSz cx="6858000" cy="9144000"/>
  <p:defaultTextStyle>
    <a:defPPr>
      <a:defRPr lang="en-US"/>
    </a:defPPr>
    <a:lvl1pPr marL="0" algn="l" defTabSz="4389120" rtl="0" eaLnBrk="1" latinLnBrk="0" hangingPunct="1">
      <a:defRPr sz="8600" kern="1200">
        <a:solidFill>
          <a:schemeClr val="tx1"/>
        </a:solidFill>
        <a:latin typeface="+mn-lt"/>
        <a:ea typeface="+mn-ea"/>
        <a:cs typeface="+mn-cs"/>
      </a:defRPr>
    </a:lvl1pPr>
    <a:lvl2pPr marL="2194560" algn="l" defTabSz="4389120" rtl="0" eaLnBrk="1" latinLnBrk="0" hangingPunct="1">
      <a:defRPr sz="8600" kern="1200">
        <a:solidFill>
          <a:schemeClr val="tx1"/>
        </a:solidFill>
        <a:latin typeface="+mn-lt"/>
        <a:ea typeface="+mn-ea"/>
        <a:cs typeface="+mn-cs"/>
      </a:defRPr>
    </a:lvl2pPr>
    <a:lvl3pPr marL="4389120" algn="l" defTabSz="4389120" rtl="0" eaLnBrk="1" latinLnBrk="0" hangingPunct="1">
      <a:defRPr sz="8600" kern="1200">
        <a:solidFill>
          <a:schemeClr val="tx1"/>
        </a:solidFill>
        <a:latin typeface="+mn-lt"/>
        <a:ea typeface="+mn-ea"/>
        <a:cs typeface="+mn-cs"/>
      </a:defRPr>
    </a:lvl3pPr>
    <a:lvl4pPr marL="6583680" algn="l" defTabSz="4389120" rtl="0" eaLnBrk="1" latinLnBrk="0" hangingPunct="1">
      <a:defRPr sz="8600" kern="1200">
        <a:solidFill>
          <a:schemeClr val="tx1"/>
        </a:solidFill>
        <a:latin typeface="+mn-lt"/>
        <a:ea typeface="+mn-ea"/>
        <a:cs typeface="+mn-cs"/>
      </a:defRPr>
    </a:lvl4pPr>
    <a:lvl5pPr marL="8778240" algn="l" defTabSz="4389120" rtl="0" eaLnBrk="1" latinLnBrk="0" hangingPunct="1">
      <a:defRPr sz="8600" kern="1200">
        <a:solidFill>
          <a:schemeClr val="tx1"/>
        </a:solidFill>
        <a:latin typeface="+mn-lt"/>
        <a:ea typeface="+mn-ea"/>
        <a:cs typeface="+mn-cs"/>
      </a:defRPr>
    </a:lvl5pPr>
    <a:lvl6pPr marL="10972800" algn="l" defTabSz="4389120" rtl="0" eaLnBrk="1" latinLnBrk="0" hangingPunct="1">
      <a:defRPr sz="8600" kern="1200">
        <a:solidFill>
          <a:schemeClr val="tx1"/>
        </a:solidFill>
        <a:latin typeface="+mn-lt"/>
        <a:ea typeface="+mn-ea"/>
        <a:cs typeface="+mn-cs"/>
      </a:defRPr>
    </a:lvl6pPr>
    <a:lvl7pPr marL="13167360" algn="l" defTabSz="4389120" rtl="0" eaLnBrk="1" latinLnBrk="0" hangingPunct="1">
      <a:defRPr sz="8600" kern="1200">
        <a:solidFill>
          <a:schemeClr val="tx1"/>
        </a:solidFill>
        <a:latin typeface="+mn-lt"/>
        <a:ea typeface="+mn-ea"/>
        <a:cs typeface="+mn-cs"/>
      </a:defRPr>
    </a:lvl7pPr>
    <a:lvl8pPr marL="15361920" algn="l" defTabSz="4389120" rtl="0" eaLnBrk="1" latinLnBrk="0" hangingPunct="1">
      <a:defRPr sz="8600" kern="1200">
        <a:solidFill>
          <a:schemeClr val="tx1"/>
        </a:solidFill>
        <a:latin typeface="+mn-lt"/>
        <a:ea typeface="+mn-ea"/>
        <a:cs typeface="+mn-cs"/>
      </a:defRPr>
    </a:lvl8pPr>
    <a:lvl9pPr marL="17556480" algn="l" defTabSz="4389120" rtl="0" eaLnBrk="1" latinLnBrk="0" hangingPunct="1">
      <a:defRPr sz="8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8">
          <p15:clr>
            <a:srgbClr val="A4A3A4"/>
          </p15:clr>
        </p15:guide>
        <p15:guide id="2" pos="138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26" d="100"/>
          <a:sy n="26" d="100"/>
        </p:scale>
        <p:origin x="1338" y="192"/>
      </p:cViewPr>
      <p:guideLst>
        <p:guide orient="horz" pos="10368"/>
        <p:guide pos="1382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jnessler\Documents\Research\Surf%20Study\Volume%20Distribution%20Study\Data\Study\Data%20Summary.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jnessler\Documents\Research\Surf%20Study\Volume%20Distribution%20Study\Data\Study\Data%20Summary.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jnessler\Documents\Research\Surf%20Study\Volume%20Distribution%20Study\Data\Study\Data%20Summary.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jnessler\Documents\Research\Surf%20Study\Volume%20Distribution%20Study\Data\Study\Data%20Summary.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15291653431307783"/>
          <c:y val="3.0228177181390512E-2"/>
          <c:w val="0.82030821754151217"/>
          <c:h val="0.77156934102233921"/>
        </c:manualLayout>
      </c:layout>
      <c:barChart>
        <c:barDir val="col"/>
        <c:grouping val="clustered"/>
        <c:varyColors val="0"/>
        <c:ser>
          <c:idx val="0"/>
          <c:order val="0"/>
          <c:tx>
            <c:strRef>
              <c:f>Force!$P$22</c:f>
              <c:strCache>
                <c:ptCount val="1"/>
                <c:pt idx="0">
                  <c:v>Shelf</c:v>
                </c:pt>
              </c:strCache>
            </c:strRef>
          </c:tx>
          <c:spPr>
            <a:solidFill>
              <a:schemeClr val="accent1">
                <a:shade val="65000"/>
              </a:schemeClr>
            </a:solidFill>
            <a:ln>
              <a:noFill/>
            </a:ln>
            <a:effectLst/>
          </c:spPr>
          <c:invertIfNegative val="0"/>
          <c:errBars>
            <c:errBarType val="plus"/>
            <c:errValType val="cust"/>
            <c:noEndCap val="0"/>
            <c:plus>
              <c:numRef>
                <c:f>Force!$P$26:$Q$26</c:f>
                <c:numCache>
                  <c:formatCode>General</c:formatCode>
                  <c:ptCount val="2"/>
                  <c:pt idx="0">
                    <c:v>6.6734785484885357</c:v>
                  </c:pt>
                  <c:pt idx="1">
                    <c:v>6.2690985649273276</c:v>
                  </c:pt>
                </c:numCache>
              </c:numRef>
            </c:plus>
            <c:minus>
              <c:numLit>
                <c:formatCode>General</c:formatCode>
                <c:ptCount val="1"/>
                <c:pt idx="0">
                  <c:v>1</c:v>
                </c:pt>
              </c:numLit>
            </c:minus>
            <c:spPr>
              <a:noFill/>
              <a:ln w="25400">
                <a:solidFill>
                  <a:schemeClr val="tx1">
                    <a:lumMod val="50000"/>
                    <a:lumOff val="50000"/>
                  </a:schemeClr>
                </a:solidFill>
                <a:round/>
              </a:ln>
              <a:effectLst/>
            </c:spPr>
          </c:errBars>
          <c:cat>
            <c:strRef>
              <c:f>Force!$P$24:$Q$24</c:f>
              <c:strCache>
                <c:ptCount val="2"/>
                <c:pt idx="0">
                  <c:v>Paddle</c:v>
                </c:pt>
                <c:pt idx="1">
                  <c:v>Side</c:v>
                </c:pt>
              </c:strCache>
            </c:strRef>
          </c:cat>
          <c:val>
            <c:numRef>
              <c:f>(Force!$C$30,Force!$F$30)</c:f>
              <c:numCache>
                <c:formatCode>General</c:formatCode>
                <c:ptCount val="2"/>
                <c:pt idx="0">
                  <c:v>41.624110860947894</c:v>
                </c:pt>
                <c:pt idx="1">
                  <c:v>42.076922863758227</c:v>
                </c:pt>
              </c:numCache>
            </c:numRef>
          </c:val>
          <c:extLst>
            <c:ext xmlns:c16="http://schemas.microsoft.com/office/drawing/2014/chart" uri="{C3380CC4-5D6E-409C-BE32-E72D297353CC}">
              <c16:uniqueId val="{00000000-76B6-4A5D-8924-B329C810B1FD}"/>
            </c:ext>
          </c:extLst>
        </c:ser>
        <c:ser>
          <c:idx val="1"/>
          <c:order val="1"/>
          <c:tx>
            <c:strRef>
              <c:f>Force!$Q$22</c:f>
              <c:strCache>
                <c:ptCount val="1"/>
                <c:pt idx="0">
                  <c:v>Nose</c:v>
                </c:pt>
              </c:strCache>
            </c:strRef>
          </c:tx>
          <c:spPr>
            <a:solidFill>
              <a:schemeClr val="accent1"/>
            </a:solidFill>
            <a:ln>
              <a:noFill/>
            </a:ln>
            <a:effectLst/>
          </c:spPr>
          <c:invertIfNegative val="0"/>
          <c:errBars>
            <c:errBarType val="plus"/>
            <c:errValType val="cust"/>
            <c:noEndCap val="0"/>
            <c:plus>
              <c:numRef>
                <c:f>Force!$P$27:$Q$27</c:f>
                <c:numCache>
                  <c:formatCode>General</c:formatCode>
                  <c:ptCount val="2"/>
                  <c:pt idx="0">
                    <c:v>6.8266422482738101</c:v>
                  </c:pt>
                  <c:pt idx="1">
                    <c:v>7.2875940736070293</c:v>
                  </c:pt>
                </c:numCache>
              </c:numRef>
            </c:plus>
            <c:minus>
              <c:numLit>
                <c:formatCode>General</c:formatCode>
                <c:ptCount val="1"/>
                <c:pt idx="0">
                  <c:v>1</c:v>
                </c:pt>
              </c:numLit>
            </c:minus>
            <c:spPr>
              <a:noFill/>
              <a:ln w="25400">
                <a:solidFill>
                  <a:schemeClr val="tx1">
                    <a:lumMod val="50000"/>
                    <a:lumOff val="50000"/>
                  </a:schemeClr>
                </a:solidFill>
                <a:round/>
              </a:ln>
              <a:effectLst/>
            </c:spPr>
          </c:errBars>
          <c:cat>
            <c:strRef>
              <c:f>Force!$P$24:$Q$24</c:f>
              <c:strCache>
                <c:ptCount val="2"/>
                <c:pt idx="0">
                  <c:v>Paddle</c:v>
                </c:pt>
                <c:pt idx="1">
                  <c:v>Side</c:v>
                </c:pt>
              </c:strCache>
            </c:strRef>
          </c:cat>
          <c:val>
            <c:numRef>
              <c:f>(Force!$C$31,Force!$F$31)</c:f>
              <c:numCache>
                <c:formatCode>General</c:formatCode>
                <c:ptCount val="2"/>
                <c:pt idx="0">
                  <c:v>41.057902387521622</c:v>
                </c:pt>
                <c:pt idx="1">
                  <c:v>42.817928819839217</c:v>
                </c:pt>
              </c:numCache>
            </c:numRef>
          </c:val>
          <c:extLst>
            <c:ext xmlns:c16="http://schemas.microsoft.com/office/drawing/2014/chart" uri="{C3380CC4-5D6E-409C-BE32-E72D297353CC}">
              <c16:uniqueId val="{00000001-76B6-4A5D-8924-B329C810B1FD}"/>
            </c:ext>
          </c:extLst>
        </c:ser>
        <c:ser>
          <c:idx val="2"/>
          <c:order val="2"/>
          <c:tx>
            <c:strRef>
              <c:f>Force!$R$22</c:f>
              <c:strCache>
                <c:ptCount val="1"/>
                <c:pt idx="0">
                  <c:v>Tail</c:v>
                </c:pt>
              </c:strCache>
            </c:strRef>
          </c:tx>
          <c:spPr>
            <a:solidFill>
              <a:schemeClr val="accent1">
                <a:tint val="65000"/>
              </a:schemeClr>
            </a:solidFill>
            <a:ln>
              <a:noFill/>
            </a:ln>
            <a:effectLst/>
          </c:spPr>
          <c:invertIfNegative val="0"/>
          <c:errBars>
            <c:errBarType val="plus"/>
            <c:errValType val="cust"/>
            <c:noEndCap val="0"/>
            <c:plus>
              <c:numRef>
                <c:f>Force!$P$28:$Q$28</c:f>
                <c:numCache>
                  <c:formatCode>General</c:formatCode>
                  <c:ptCount val="2"/>
                  <c:pt idx="0">
                    <c:v>7.2819891396717447</c:v>
                  </c:pt>
                  <c:pt idx="1">
                    <c:v>6.9230708647892003</c:v>
                  </c:pt>
                </c:numCache>
              </c:numRef>
            </c:plus>
            <c:minus>
              <c:numLit>
                <c:formatCode>General</c:formatCode>
                <c:ptCount val="1"/>
                <c:pt idx="0">
                  <c:v>1</c:v>
                </c:pt>
              </c:numLit>
            </c:minus>
            <c:spPr>
              <a:noFill/>
              <a:ln w="25400">
                <a:solidFill>
                  <a:schemeClr val="tx1">
                    <a:lumMod val="50000"/>
                    <a:lumOff val="50000"/>
                  </a:schemeClr>
                </a:solidFill>
                <a:round/>
              </a:ln>
              <a:effectLst/>
            </c:spPr>
          </c:errBars>
          <c:cat>
            <c:strRef>
              <c:f>Force!$P$24:$Q$24</c:f>
              <c:strCache>
                <c:ptCount val="2"/>
                <c:pt idx="0">
                  <c:v>Paddle</c:v>
                </c:pt>
                <c:pt idx="1">
                  <c:v>Side</c:v>
                </c:pt>
              </c:strCache>
            </c:strRef>
          </c:cat>
          <c:val>
            <c:numRef>
              <c:f>(Force!$C$32,Force!$F$32)</c:f>
              <c:numCache>
                <c:formatCode>General</c:formatCode>
                <c:ptCount val="2"/>
                <c:pt idx="0">
                  <c:v>41.289158322079459</c:v>
                </c:pt>
                <c:pt idx="1">
                  <c:v>42.417178215150464</c:v>
                </c:pt>
              </c:numCache>
            </c:numRef>
          </c:val>
          <c:extLst>
            <c:ext xmlns:c16="http://schemas.microsoft.com/office/drawing/2014/chart" uri="{C3380CC4-5D6E-409C-BE32-E72D297353CC}">
              <c16:uniqueId val="{00000002-76B6-4A5D-8924-B329C810B1FD}"/>
            </c:ext>
          </c:extLst>
        </c:ser>
        <c:dLbls>
          <c:showLegendKey val="0"/>
          <c:showVal val="0"/>
          <c:showCatName val="0"/>
          <c:showSerName val="0"/>
          <c:showPercent val="0"/>
          <c:showBubbleSize val="0"/>
        </c:dLbls>
        <c:gapWidth val="199"/>
        <c:axId val="171057496"/>
        <c:axId val="171059848"/>
      </c:barChart>
      <c:catAx>
        <c:axId val="171057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cap="none" spc="0" normalizeH="0" baseline="0">
                <a:solidFill>
                  <a:schemeClr val="tx1">
                    <a:lumMod val="65000"/>
                    <a:lumOff val="35000"/>
                  </a:schemeClr>
                </a:solidFill>
                <a:latin typeface="+mn-lt"/>
                <a:ea typeface="+mn-ea"/>
                <a:cs typeface="+mn-cs"/>
              </a:defRPr>
            </a:pPr>
            <a:endParaRPr lang="en-US"/>
          </a:p>
        </c:txPr>
        <c:crossAx val="171059848"/>
        <c:crosses val="autoZero"/>
        <c:auto val="1"/>
        <c:lblAlgn val="ctr"/>
        <c:lblOffset val="100"/>
        <c:noMultiLvlLbl val="0"/>
      </c:catAx>
      <c:valAx>
        <c:axId val="171059848"/>
        <c:scaling>
          <c:orientation val="minMax"/>
          <c:min val="0"/>
        </c:scaling>
        <c:delete val="0"/>
        <c:axPos val="l"/>
        <c:title>
          <c:tx>
            <c:rich>
              <a:bodyPr rot="-5400000" spcFirstLastPara="1" vertOverflow="ellipsis" vert="horz" wrap="square" anchor="ctr" anchorCtr="1"/>
              <a:lstStyle/>
              <a:p>
                <a:pPr>
                  <a:defRPr sz="2200" b="0" i="0" u="none" strike="noStrike" kern="1200" cap="all" baseline="0">
                    <a:solidFill>
                      <a:schemeClr val="tx1">
                        <a:lumMod val="65000"/>
                        <a:lumOff val="35000"/>
                      </a:schemeClr>
                    </a:solidFill>
                    <a:latin typeface="+mn-lt"/>
                    <a:ea typeface="+mn-ea"/>
                    <a:cs typeface="+mn-cs"/>
                  </a:defRPr>
                </a:pPr>
                <a:r>
                  <a:rPr lang="en-US" sz="2200" baseline="0"/>
                  <a:t>Drag Force [n]</a:t>
                </a:r>
              </a:p>
            </c:rich>
          </c:tx>
          <c:layout/>
          <c:overlay val="0"/>
          <c:spPr>
            <a:noFill/>
            <a:ln>
              <a:noFill/>
            </a:ln>
            <a:effectLst/>
          </c:spPr>
          <c:txPr>
            <a:bodyPr rot="-5400000" spcFirstLastPara="1" vertOverflow="ellipsis" vert="horz" wrap="square" anchor="ctr" anchorCtr="1"/>
            <a:lstStyle/>
            <a:p>
              <a:pPr>
                <a:defRPr sz="2200" b="0" i="0" u="none" strike="noStrike" kern="1200" cap="all"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71057496"/>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400" b="0" i="0" u="none" strike="noStrike" kern="1200" cap="none" spc="0" normalizeH="0" baseline="0">
                <a:solidFill>
                  <a:schemeClr val="tx1">
                    <a:lumMod val="65000"/>
                    <a:lumOff val="35000"/>
                  </a:schemeClr>
                </a:solidFill>
                <a:latin typeface="+mj-lt"/>
                <a:ea typeface="+mj-ea"/>
                <a:cs typeface="+mj-cs"/>
              </a:defRPr>
            </a:pPr>
            <a:r>
              <a:rPr lang="en-US" sz="2400" b="1" baseline="0" dirty="0" smtClean="0"/>
              <a:t>Figure 5</a:t>
            </a:r>
            <a:r>
              <a:rPr lang="en-US" sz="2400" baseline="0" dirty="0" smtClean="0"/>
              <a:t>: Board </a:t>
            </a:r>
            <a:r>
              <a:rPr lang="en-US" sz="2400" baseline="0" dirty="0"/>
              <a:t>Angles</a:t>
            </a:r>
          </a:p>
        </c:rich>
      </c:tx>
      <c:layout>
        <c:manualLayout>
          <c:xMode val="edge"/>
          <c:yMode val="edge"/>
          <c:x val="0.33892284054837335"/>
          <c:y val="0.83254837220778388"/>
        </c:manualLayout>
      </c:layout>
      <c:overlay val="0"/>
      <c:spPr>
        <a:noFill/>
        <a:ln>
          <a:noFill/>
        </a:ln>
        <a:effectLst/>
      </c:spPr>
      <c:txPr>
        <a:bodyPr rot="0" spcFirstLastPara="1" vertOverflow="ellipsis" vert="horz" wrap="square" anchor="ctr" anchorCtr="1"/>
        <a:lstStyle/>
        <a:p>
          <a:pPr>
            <a:defRPr sz="2400" b="0" i="0" u="none" strike="noStrike" kern="1200" cap="none" spc="0" normalizeH="0" baseline="0">
              <a:solidFill>
                <a:schemeClr val="tx1">
                  <a:lumMod val="65000"/>
                  <a:lumOff val="35000"/>
                </a:schemeClr>
              </a:solidFill>
              <a:latin typeface="+mj-lt"/>
              <a:ea typeface="+mj-ea"/>
              <a:cs typeface="+mj-cs"/>
            </a:defRPr>
          </a:pPr>
          <a:endParaRPr lang="en-US"/>
        </a:p>
      </c:txPr>
    </c:title>
    <c:autoTitleDeleted val="0"/>
    <c:plotArea>
      <c:layout>
        <c:manualLayout>
          <c:layoutTarget val="inner"/>
          <c:xMode val="edge"/>
          <c:yMode val="edge"/>
          <c:x val="0.1169342440490055"/>
          <c:y val="2.8155599506114033E-2"/>
          <c:w val="0.84052572550538096"/>
          <c:h val="0.64094365533214459"/>
        </c:manualLayout>
      </c:layout>
      <c:barChart>
        <c:barDir val="col"/>
        <c:grouping val="clustered"/>
        <c:varyColors val="0"/>
        <c:ser>
          <c:idx val="0"/>
          <c:order val="0"/>
          <c:tx>
            <c:strRef>
              <c:f>Acceleration!$V$35</c:f>
              <c:strCache>
                <c:ptCount val="1"/>
                <c:pt idx="0">
                  <c:v>Shelf</c:v>
                </c:pt>
              </c:strCache>
            </c:strRef>
          </c:tx>
          <c:spPr>
            <a:solidFill>
              <a:schemeClr val="accent1">
                <a:shade val="65000"/>
              </a:schemeClr>
            </a:solidFill>
            <a:ln>
              <a:noFill/>
            </a:ln>
            <a:effectLst/>
          </c:spPr>
          <c:invertIfNegative val="0"/>
          <c:errBars>
            <c:errBarType val="plus"/>
            <c:errValType val="cust"/>
            <c:noEndCap val="0"/>
            <c:plus>
              <c:numRef>
                <c:f>Acceleration!$V$38:$W$38</c:f>
                <c:numCache>
                  <c:formatCode>General</c:formatCode>
                  <c:ptCount val="2"/>
                  <c:pt idx="0">
                    <c:v>0.47832463416320214</c:v>
                  </c:pt>
                  <c:pt idx="1">
                    <c:v>0.9242551776462351</c:v>
                  </c:pt>
                </c:numCache>
              </c:numRef>
            </c:plus>
            <c:minus>
              <c:numLit>
                <c:formatCode>General</c:formatCode>
                <c:ptCount val="1"/>
                <c:pt idx="0">
                  <c:v>1</c:v>
                </c:pt>
              </c:numLit>
            </c:minus>
            <c:spPr>
              <a:noFill/>
              <a:ln w="25400">
                <a:solidFill>
                  <a:schemeClr val="tx1">
                    <a:lumMod val="50000"/>
                    <a:lumOff val="50000"/>
                  </a:schemeClr>
                </a:solidFill>
                <a:round/>
              </a:ln>
              <a:effectLst/>
            </c:spPr>
          </c:errBars>
          <c:cat>
            <c:strRef>
              <c:f>Acceleration!$V$36:$W$36</c:f>
              <c:strCache>
                <c:ptCount val="2"/>
                <c:pt idx="0">
                  <c:v>Roll</c:v>
                </c:pt>
                <c:pt idx="1">
                  <c:v>Pitch</c:v>
                </c:pt>
              </c:strCache>
            </c:strRef>
          </c:cat>
          <c:val>
            <c:numRef>
              <c:f>(Acceleration!$C$33,Acceleration!$R$33)</c:f>
              <c:numCache>
                <c:formatCode>General</c:formatCode>
                <c:ptCount val="2"/>
                <c:pt idx="0">
                  <c:v>18.116042212192291</c:v>
                </c:pt>
                <c:pt idx="1">
                  <c:v>10.418247352003064</c:v>
                </c:pt>
              </c:numCache>
            </c:numRef>
          </c:val>
          <c:extLst>
            <c:ext xmlns:c16="http://schemas.microsoft.com/office/drawing/2014/chart" uri="{C3380CC4-5D6E-409C-BE32-E72D297353CC}">
              <c16:uniqueId val="{00000000-FB12-438B-AFE7-C0C4211375BD}"/>
            </c:ext>
          </c:extLst>
        </c:ser>
        <c:ser>
          <c:idx val="1"/>
          <c:order val="1"/>
          <c:tx>
            <c:strRef>
              <c:f>Acceleration!$W$35</c:f>
              <c:strCache>
                <c:ptCount val="1"/>
                <c:pt idx="0">
                  <c:v>Nose</c:v>
                </c:pt>
              </c:strCache>
            </c:strRef>
          </c:tx>
          <c:spPr>
            <a:solidFill>
              <a:schemeClr val="accent1"/>
            </a:solidFill>
            <a:ln>
              <a:noFill/>
            </a:ln>
            <a:effectLst/>
          </c:spPr>
          <c:invertIfNegative val="0"/>
          <c:errBars>
            <c:errBarType val="plus"/>
            <c:errValType val="cust"/>
            <c:noEndCap val="0"/>
            <c:plus>
              <c:numRef>
                <c:f>Acceleration!$V$39:$W$39</c:f>
                <c:numCache>
                  <c:formatCode>General</c:formatCode>
                  <c:ptCount val="2"/>
                  <c:pt idx="0">
                    <c:v>0.27048135760237413</c:v>
                  </c:pt>
                  <c:pt idx="1">
                    <c:v>0.86549578209964506</c:v>
                  </c:pt>
                </c:numCache>
              </c:numRef>
            </c:plus>
            <c:minus>
              <c:numLit>
                <c:formatCode>General</c:formatCode>
                <c:ptCount val="1"/>
                <c:pt idx="0">
                  <c:v>1</c:v>
                </c:pt>
              </c:numLit>
            </c:minus>
            <c:spPr>
              <a:noFill/>
              <a:ln w="25400">
                <a:solidFill>
                  <a:schemeClr val="tx1">
                    <a:lumMod val="50000"/>
                    <a:lumOff val="50000"/>
                  </a:schemeClr>
                </a:solidFill>
                <a:round/>
              </a:ln>
              <a:effectLst/>
            </c:spPr>
          </c:errBars>
          <c:cat>
            <c:strRef>
              <c:f>Acceleration!$V$36:$W$36</c:f>
              <c:strCache>
                <c:ptCount val="2"/>
                <c:pt idx="0">
                  <c:v>Roll</c:v>
                </c:pt>
                <c:pt idx="1">
                  <c:v>Pitch</c:v>
                </c:pt>
              </c:strCache>
            </c:strRef>
          </c:cat>
          <c:val>
            <c:numRef>
              <c:f>(Acceleration!$C$34,Acceleration!$R$34)</c:f>
              <c:numCache>
                <c:formatCode>General</c:formatCode>
                <c:ptCount val="2"/>
                <c:pt idx="0">
                  <c:v>18.856507633856186</c:v>
                </c:pt>
                <c:pt idx="1">
                  <c:v>9.8333229839579896</c:v>
                </c:pt>
              </c:numCache>
            </c:numRef>
          </c:val>
          <c:extLst>
            <c:ext xmlns:c16="http://schemas.microsoft.com/office/drawing/2014/chart" uri="{C3380CC4-5D6E-409C-BE32-E72D297353CC}">
              <c16:uniqueId val="{00000001-FB12-438B-AFE7-C0C4211375BD}"/>
            </c:ext>
          </c:extLst>
        </c:ser>
        <c:ser>
          <c:idx val="2"/>
          <c:order val="2"/>
          <c:tx>
            <c:strRef>
              <c:f>Acceleration!$X$35</c:f>
              <c:strCache>
                <c:ptCount val="1"/>
                <c:pt idx="0">
                  <c:v>Tail</c:v>
                </c:pt>
              </c:strCache>
            </c:strRef>
          </c:tx>
          <c:spPr>
            <a:solidFill>
              <a:schemeClr val="accent1">
                <a:tint val="65000"/>
              </a:schemeClr>
            </a:solidFill>
            <a:ln>
              <a:noFill/>
            </a:ln>
            <a:effectLst/>
          </c:spPr>
          <c:invertIfNegative val="0"/>
          <c:errBars>
            <c:errBarType val="plus"/>
            <c:errValType val="cust"/>
            <c:noEndCap val="0"/>
            <c:plus>
              <c:numRef>
                <c:f>Acceleration!$V$40:$W$40</c:f>
                <c:numCache>
                  <c:formatCode>General</c:formatCode>
                  <c:ptCount val="2"/>
                  <c:pt idx="0">
                    <c:v>0.43261254591481951</c:v>
                  </c:pt>
                  <c:pt idx="1">
                    <c:v>0.73927969126806237</c:v>
                  </c:pt>
                </c:numCache>
              </c:numRef>
            </c:plus>
            <c:minus>
              <c:numLit>
                <c:formatCode>General</c:formatCode>
                <c:ptCount val="1"/>
                <c:pt idx="0">
                  <c:v>1</c:v>
                </c:pt>
              </c:numLit>
            </c:minus>
            <c:spPr>
              <a:noFill/>
              <a:ln w="25400">
                <a:solidFill>
                  <a:schemeClr val="tx1">
                    <a:lumMod val="50000"/>
                    <a:lumOff val="50000"/>
                  </a:schemeClr>
                </a:solidFill>
                <a:round/>
              </a:ln>
              <a:effectLst/>
            </c:spPr>
          </c:errBars>
          <c:cat>
            <c:strRef>
              <c:f>Acceleration!$V$36:$W$36</c:f>
              <c:strCache>
                <c:ptCount val="2"/>
                <c:pt idx="0">
                  <c:v>Roll</c:v>
                </c:pt>
                <c:pt idx="1">
                  <c:v>Pitch</c:v>
                </c:pt>
              </c:strCache>
            </c:strRef>
          </c:cat>
          <c:val>
            <c:numRef>
              <c:f>(Acceleration!$C$35,Acceleration!$R$35)</c:f>
              <c:numCache>
                <c:formatCode>General</c:formatCode>
                <c:ptCount val="2"/>
                <c:pt idx="0">
                  <c:v>18.508227941056862</c:v>
                </c:pt>
                <c:pt idx="1">
                  <c:v>9.8403674257562717</c:v>
                </c:pt>
              </c:numCache>
            </c:numRef>
          </c:val>
          <c:extLst>
            <c:ext xmlns:c16="http://schemas.microsoft.com/office/drawing/2014/chart" uri="{C3380CC4-5D6E-409C-BE32-E72D297353CC}">
              <c16:uniqueId val="{00000002-FB12-438B-AFE7-C0C4211375BD}"/>
            </c:ext>
          </c:extLst>
        </c:ser>
        <c:dLbls>
          <c:showLegendKey val="0"/>
          <c:showVal val="0"/>
          <c:showCatName val="0"/>
          <c:showSerName val="0"/>
          <c:showPercent val="0"/>
          <c:showBubbleSize val="0"/>
        </c:dLbls>
        <c:gapWidth val="199"/>
        <c:axId val="171060632"/>
        <c:axId val="172238272"/>
      </c:barChart>
      <c:catAx>
        <c:axId val="1710606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cap="none" spc="0" normalizeH="0" baseline="0">
                <a:solidFill>
                  <a:schemeClr val="tx1">
                    <a:lumMod val="65000"/>
                    <a:lumOff val="35000"/>
                  </a:schemeClr>
                </a:solidFill>
                <a:latin typeface="+mn-lt"/>
                <a:ea typeface="+mn-ea"/>
                <a:cs typeface="+mn-cs"/>
              </a:defRPr>
            </a:pPr>
            <a:endParaRPr lang="en-US"/>
          </a:p>
        </c:txPr>
        <c:crossAx val="172238272"/>
        <c:crosses val="autoZero"/>
        <c:auto val="1"/>
        <c:lblAlgn val="ctr"/>
        <c:lblOffset val="100"/>
        <c:noMultiLvlLbl val="0"/>
      </c:catAx>
      <c:valAx>
        <c:axId val="172238272"/>
        <c:scaling>
          <c:orientation val="minMax"/>
        </c:scaling>
        <c:delete val="0"/>
        <c:axPos val="l"/>
        <c:title>
          <c:tx>
            <c:rich>
              <a:bodyPr rot="-5400000" spcFirstLastPara="1" vertOverflow="ellipsis" vert="horz" wrap="square" anchor="ctr" anchorCtr="1"/>
              <a:lstStyle/>
              <a:p>
                <a:pPr>
                  <a:defRPr sz="2200" b="0" i="0" u="none" strike="noStrike" kern="1200" cap="all" baseline="0">
                    <a:solidFill>
                      <a:schemeClr val="tx1">
                        <a:lumMod val="65000"/>
                        <a:lumOff val="35000"/>
                      </a:schemeClr>
                    </a:solidFill>
                    <a:latin typeface="+mn-lt"/>
                    <a:ea typeface="+mn-ea"/>
                    <a:cs typeface="+mn-cs"/>
                  </a:defRPr>
                </a:pPr>
                <a:r>
                  <a:rPr lang="en-US" sz="2200" baseline="0"/>
                  <a:t>Angle [</a:t>
                </a:r>
                <a:r>
                  <a:rPr lang="en-US" sz="2200" cap="none" baseline="0"/>
                  <a:t>deg</a:t>
                </a:r>
                <a:r>
                  <a:rPr lang="en-US" sz="2200" baseline="0"/>
                  <a:t>]</a:t>
                </a:r>
              </a:p>
            </c:rich>
          </c:tx>
          <c:layout>
            <c:manualLayout>
              <c:xMode val="edge"/>
              <c:yMode val="edge"/>
              <c:x val="2.9104043692710991E-3"/>
              <c:y val="0.14741993945033754"/>
            </c:manualLayout>
          </c:layout>
          <c:overlay val="0"/>
          <c:spPr>
            <a:noFill/>
            <a:ln>
              <a:noFill/>
            </a:ln>
            <a:effectLst/>
          </c:spPr>
          <c:txPr>
            <a:bodyPr rot="-5400000" spcFirstLastPara="1" vertOverflow="ellipsis" vert="horz" wrap="square" anchor="ctr" anchorCtr="1"/>
            <a:lstStyle/>
            <a:p>
              <a:pPr>
                <a:defRPr sz="2200" b="0" i="0" u="none" strike="noStrike" kern="1200" cap="all"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71060632"/>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880" b="0" i="0" u="none" strike="noStrike" kern="1200" cap="none" spc="0" normalizeH="0" baseline="0">
                <a:solidFill>
                  <a:schemeClr val="tx1">
                    <a:lumMod val="65000"/>
                    <a:lumOff val="35000"/>
                  </a:schemeClr>
                </a:solidFill>
                <a:latin typeface="+mj-lt"/>
                <a:ea typeface="+mj-ea"/>
                <a:cs typeface="+mj-cs"/>
              </a:defRPr>
            </a:pPr>
            <a:r>
              <a:rPr lang="en-US" sz="2400" b="1" dirty="0" smtClean="0"/>
              <a:t>Figure</a:t>
            </a:r>
            <a:r>
              <a:rPr lang="en-US" sz="2400" b="1" baseline="0" dirty="0" smtClean="0"/>
              <a:t> 6</a:t>
            </a:r>
            <a:r>
              <a:rPr lang="en-US" sz="2400" baseline="0" dirty="0" smtClean="0"/>
              <a:t>: </a:t>
            </a:r>
            <a:r>
              <a:rPr lang="en-US" sz="2400" dirty="0" smtClean="0"/>
              <a:t>VO</a:t>
            </a:r>
            <a:r>
              <a:rPr lang="en-US" sz="2400" baseline="-25000" dirty="0" smtClean="0"/>
              <a:t>2</a:t>
            </a:r>
            <a:endParaRPr lang="en-US" sz="2400" baseline="-25000" dirty="0"/>
          </a:p>
        </c:rich>
      </c:tx>
      <c:layout>
        <c:manualLayout>
          <c:xMode val="edge"/>
          <c:yMode val="edge"/>
          <c:x val="0.46918591905450324"/>
          <c:y val="0.87529701358258505"/>
        </c:manualLayout>
      </c:layout>
      <c:overlay val="0"/>
      <c:spPr>
        <a:noFill/>
        <a:ln>
          <a:noFill/>
        </a:ln>
        <a:effectLst/>
      </c:spPr>
      <c:txPr>
        <a:bodyPr rot="0" spcFirstLastPara="1" vertOverflow="ellipsis" vert="horz" wrap="square" anchor="ctr" anchorCtr="1"/>
        <a:lstStyle/>
        <a:p>
          <a:pPr>
            <a:defRPr sz="2880" b="0" i="0" u="none" strike="noStrike" kern="1200" cap="none" spc="0" normalizeH="0" baseline="0">
              <a:solidFill>
                <a:schemeClr val="tx1">
                  <a:lumMod val="65000"/>
                  <a:lumOff val="35000"/>
                </a:schemeClr>
              </a:solidFill>
              <a:latin typeface="+mj-lt"/>
              <a:ea typeface="+mj-ea"/>
              <a:cs typeface="+mj-cs"/>
            </a:defRPr>
          </a:pPr>
          <a:endParaRPr lang="en-US"/>
        </a:p>
      </c:txPr>
    </c:title>
    <c:autoTitleDeleted val="0"/>
    <c:plotArea>
      <c:layout>
        <c:manualLayout>
          <c:layoutTarget val="inner"/>
          <c:xMode val="edge"/>
          <c:yMode val="edge"/>
          <c:x val="0.19254956935872566"/>
          <c:y val="3.633333140771744E-2"/>
          <c:w val="0.76621638670679793"/>
          <c:h val="0.70098458767445704"/>
        </c:manualLayout>
      </c:layout>
      <c:barChart>
        <c:barDir val="col"/>
        <c:grouping val="clustered"/>
        <c:varyColors val="0"/>
        <c:ser>
          <c:idx val="0"/>
          <c:order val="0"/>
          <c:tx>
            <c:strRef>
              <c:f>'VO2'!$D$33</c:f>
              <c:strCache>
                <c:ptCount val="1"/>
                <c:pt idx="0">
                  <c:v>Shelf</c:v>
                </c:pt>
              </c:strCache>
            </c:strRef>
          </c:tx>
          <c:spPr>
            <a:solidFill>
              <a:schemeClr val="accent1">
                <a:shade val="65000"/>
              </a:schemeClr>
            </a:solidFill>
            <a:ln>
              <a:noFill/>
            </a:ln>
            <a:effectLst/>
          </c:spPr>
          <c:invertIfNegative val="0"/>
          <c:errBars>
            <c:errBarType val="plus"/>
            <c:errValType val="cust"/>
            <c:noEndCap val="0"/>
            <c:plus>
              <c:numRef>
                <c:f>'VO2'!$E$29:$F$29</c:f>
                <c:numCache>
                  <c:formatCode>General</c:formatCode>
                  <c:ptCount val="2"/>
                  <c:pt idx="0">
                    <c:v>0.6070711950053671</c:v>
                  </c:pt>
                  <c:pt idx="1">
                    <c:v>0.30641928761903214</c:v>
                  </c:pt>
                </c:numCache>
              </c:numRef>
            </c:plus>
            <c:minus>
              <c:numLit>
                <c:formatCode>General</c:formatCode>
                <c:ptCount val="1"/>
                <c:pt idx="0">
                  <c:v>1</c:v>
                </c:pt>
              </c:numLit>
            </c:minus>
            <c:spPr>
              <a:noFill/>
              <a:ln w="25400">
                <a:solidFill>
                  <a:schemeClr val="tx1">
                    <a:lumMod val="50000"/>
                    <a:lumOff val="50000"/>
                  </a:schemeClr>
                </a:solidFill>
                <a:round/>
              </a:ln>
              <a:effectLst/>
            </c:spPr>
          </c:errBars>
          <c:cat>
            <c:strRef>
              <c:f>'VO2'!$D$34:$E$34</c:f>
              <c:strCache>
                <c:ptCount val="2"/>
                <c:pt idx="0">
                  <c:v>Paddle</c:v>
                </c:pt>
                <c:pt idx="1">
                  <c:v>Rest</c:v>
                </c:pt>
              </c:strCache>
            </c:strRef>
          </c:cat>
          <c:val>
            <c:numRef>
              <c:f>'VO2'!$C$29:$D$29</c:f>
              <c:numCache>
                <c:formatCode>General</c:formatCode>
                <c:ptCount val="2"/>
                <c:pt idx="0">
                  <c:v>23.406149279950732</c:v>
                </c:pt>
                <c:pt idx="1">
                  <c:v>6.6019354728350175</c:v>
                </c:pt>
              </c:numCache>
            </c:numRef>
          </c:val>
          <c:extLst>
            <c:ext xmlns:c16="http://schemas.microsoft.com/office/drawing/2014/chart" uri="{C3380CC4-5D6E-409C-BE32-E72D297353CC}">
              <c16:uniqueId val="{00000000-1D6C-48C6-A76F-6C6A03F79171}"/>
            </c:ext>
          </c:extLst>
        </c:ser>
        <c:ser>
          <c:idx val="1"/>
          <c:order val="1"/>
          <c:tx>
            <c:strRef>
              <c:f>'VO2'!$E$33</c:f>
              <c:strCache>
                <c:ptCount val="1"/>
                <c:pt idx="0">
                  <c:v>Nose</c:v>
                </c:pt>
              </c:strCache>
            </c:strRef>
          </c:tx>
          <c:spPr>
            <a:solidFill>
              <a:schemeClr val="accent1"/>
            </a:solidFill>
            <a:ln>
              <a:noFill/>
            </a:ln>
            <a:effectLst/>
          </c:spPr>
          <c:invertIfNegative val="0"/>
          <c:errBars>
            <c:errBarType val="plus"/>
            <c:errValType val="cust"/>
            <c:noEndCap val="0"/>
            <c:plus>
              <c:numRef>
                <c:f>'VO2'!$E$30:$F$30</c:f>
                <c:numCache>
                  <c:formatCode>General</c:formatCode>
                  <c:ptCount val="2"/>
                  <c:pt idx="0">
                    <c:v>0.61725054308630034</c:v>
                  </c:pt>
                  <c:pt idx="1">
                    <c:v>0.33471778213160353</c:v>
                  </c:pt>
                </c:numCache>
              </c:numRef>
            </c:plus>
            <c:minus>
              <c:numLit>
                <c:formatCode>General</c:formatCode>
                <c:ptCount val="1"/>
                <c:pt idx="0">
                  <c:v>1</c:v>
                </c:pt>
              </c:numLit>
            </c:minus>
            <c:spPr>
              <a:noFill/>
              <a:ln w="25400">
                <a:solidFill>
                  <a:schemeClr val="tx1">
                    <a:lumMod val="50000"/>
                    <a:lumOff val="50000"/>
                  </a:schemeClr>
                </a:solidFill>
                <a:round/>
              </a:ln>
              <a:effectLst/>
            </c:spPr>
          </c:errBars>
          <c:cat>
            <c:strRef>
              <c:f>'VO2'!$D$34:$E$34</c:f>
              <c:strCache>
                <c:ptCount val="2"/>
                <c:pt idx="0">
                  <c:v>Paddle</c:v>
                </c:pt>
                <c:pt idx="1">
                  <c:v>Rest</c:v>
                </c:pt>
              </c:strCache>
            </c:strRef>
          </c:cat>
          <c:val>
            <c:numRef>
              <c:f>'VO2'!$C$30:$D$30</c:f>
              <c:numCache>
                <c:formatCode>General</c:formatCode>
                <c:ptCount val="2"/>
                <c:pt idx="0">
                  <c:v>23.058099413674977</c:v>
                </c:pt>
                <c:pt idx="1">
                  <c:v>6.4652032447039005</c:v>
                </c:pt>
              </c:numCache>
            </c:numRef>
          </c:val>
          <c:extLst>
            <c:ext xmlns:c16="http://schemas.microsoft.com/office/drawing/2014/chart" uri="{C3380CC4-5D6E-409C-BE32-E72D297353CC}">
              <c16:uniqueId val="{00000001-1D6C-48C6-A76F-6C6A03F79171}"/>
            </c:ext>
          </c:extLst>
        </c:ser>
        <c:ser>
          <c:idx val="2"/>
          <c:order val="2"/>
          <c:tx>
            <c:strRef>
              <c:f>'VO2'!$F$33</c:f>
              <c:strCache>
                <c:ptCount val="1"/>
                <c:pt idx="0">
                  <c:v>Tail</c:v>
                </c:pt>
              </c:strCache>
            </c:strRef>
          </c:tx>
          <c:spPr>
            <a:solidFill>
              <a:schemeClr val="accent1">
                <a:tint val="65000"/>
              </a:schemeClr>
            </a:solidFill>
            <a:ln>
              <a:noFill/>
            </a:ln>
            <a:effectLst/>
          </c:spPr>
          <c:invertIfNegative val="0"/>
          <c:errBars>
            <c:errBarType val="plus"/>
            <c:errValType val="cust"/>
            <c:noEndCap val="0"/>
            <c:plus>
              <c:numRef>
                <c:f>'VO2'!$E$31:$F$31</c:f>
                <c:numCache>
                  <c:formatCode>General</c:formatCode>
                  <c:ptCount val="2"/>
                  <c:pt idx="0">
                    <c:v>0.48481139018921582</c:v>
                  </c:pt>
                  <c:pt idx="1">
                    <c:v>0.23414899981856135</c:v>
                  </c:pt>
                </c:numCache>
              </c:numRef>
            </c:plus>
            <c:minus>
              <c:numLit>
                <c:formatCode>General</c:formatCode>
                <c:ptCount val="1"/>
                <c:pt idx="0">
                  <c:v>1</c:v>
                </c:pt>
              </c:numLit>
            </c:minus>
            <c:spPr>
              <a:noFill/>
              <a:ln w="25400">
                <a:solidFill>
                  <a:schemeClr val="tx1">
                    <a:lumMod val="50000"/>
                    <a:lumOff val="50000"/>
                  </a:schemeClr>
                </a:solidFill>
                <a:round/>
              </a:ln>
              <a:effectLst/>
            </c:spPr>
          </c:errBars>
          <c:cat>
            <c:strRef>
              <c:f>'VO2'!$D$34:$E$34</c:f>
              <c:strCache>
                <c:ptCount val="2"/>
                <c:pt idx="0">
                  <c:v>Paddle</c:v>
                </c:pt>
                <c:pt idx="1">
                  <c:v>Rest</c:v>
                </c:pt>
              </c:strCache>
            </c:strRef>
          </c:cat>
          <c:val>
            <c:numRef>
              <c:f>'VO2'!$C$31:$D$31</c:f>
              <c:numCache>
                <c:formatCode>General</c:formatCode>
                <c:ptCount val="2"/>
                <c:pt idx="0">
                  <c:v>22.989706315669672</c:v>
                </c:pt>
                <c:pt idx="1">
                  <c:v>6.2605286834387899</c:v>
                </c:pt>
              </c:numCache>
            </c:numRef>
          </c:val>
          <c:extLst>
            <c:ext xmlns:c16="http://schemas.microsoft.com/office/drawing/2014/chart" uri="{C3380CC4-5D6E-409C-BE32-E72D297353CC}">
              <c16:uniqueId val="{00000002-1D6C-48C6-A76F-6C6A03F79171}"/>
            </c:ext>
          </c:extLst>
        </c:ser>
        <c:dLbls>
          <c:showLegendKey val="0"/>
          <c:showVal val="0"/>
          <c:showCatName val="0"/>
          <c:showSerName val="0"/>
          <c:showPercent val="0"/>
          <c:showBubbleSize val="0"/>
        </c:dLbls>
        <c:gapWidth val="199"/>
        <c:axId val="172239056"/>
        <c:axId val="172239448"/>
      </c:barChart>
      <c:catAx>
        <c:axId val="1722390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cap="none" spc="0" normalizeH="0" baseline="0">
                <a:solidFill>
                  <a:schemeClr val="tx1">
                    <a:lumMod val="65000"/>
                    <a:lumOff val="35000"/>
                  </a:schemeClr>
                </a:solidFill>
                <a:latin typeface="+mn-lt"/>
                <a:ea typeface="+mn-ea"/>
                <a:cs typeface="+mn-cs"/>
              </a:defRPr>
            </a:pPr>
            <a:endParaRPr lang="en-US"/>
          </a:p>
        </c:txPr>
        <c:crossAx val="172239448"/>
        <c:crosses val="autoZero"/>
        <c:auto val="1"/>
        <c:lblAlgn val="ctr"/>
        <c:lblOffset val="100"/>
        <c:noMultiLvlLbl val="0"/>
      </c:catAx>
      <c:valAx>
        <c:axId val="172239448"/>
        <c:scaling>
          <c:orientation val="minMax"/>
        </c:scaling>
        <c:delete val="0"/>
        <c:axPos val="l"/>
        <c:title>
          <c:tx>
            <c:rich>
              <a:bodyPr rot="-5400000" spcFirstLastPara="1" vertOverflow="ellipsis" vert="horz" wrap="square" anchor="ctr" anchorCtr="1"/>
              <a:lstStyle/>
              <a:p>
                <a:pPr>
                  <a:defRPr sz="2400" b="0" i="0" u="none" strike="noStrike" kern="1200" cap="all" baseline="0">
                    <a:solidFill>
                      <a:schemeClr val="tx1">
                        <a:lumMod val="65000"/>
                        <a:lumOff val="35000"/>
                      </a:schemeClr>
                    </a:solidFill>
                    <a:latin typeface="+mn-lt"/>
                    <a:ea typeface="+mn-ea"/>
                    <a:cs typeface="+mn-cs"/>
                  </a:defRPr>
                </a:pPr>
                <a:r>
                  <a:rPr lang="en-US" sz="2000" dirty="0"/>
                  <a:t>VO</a:t>
                </a:r>
                <a:r>
                  <a:rPr lang="en-US" sz="2000" baseline="-25000" dirty="0"/>
                  <a:t>2</a:t>
                </a:r>
                <a:r>
                  <a:rPr lang="en-US" sz="2000" dirty="0"/>
                  <a:t> </a:t>
                </a:r>
                <a:r>
                  <a:rPr lang="en-US" sz="2000" dirty="0" smtClean="0"/>
                  <a:t>[ml*kg-1*min-1</a:t>
                </a:r>
                <a:r>
                  <a:rPr lang="en-US" sz="2000" dirty="0"/>
                  <a:t>]</a:t>
                </a:r>
              </a:p>
            </c:rich>
          </c:tx>
          <c:layout>
            <c:manualLayout>
              <c:xMode val="edge"/>
              <c:yMode val="edge"/>
              <c:x val="7.9728958956719678E-2"/>
              <c:y val="6.7109639400047008E-2"/>
            </c:manualLayout>
          </c:layout>
          <c:overlay val="0"/>
          <c:spPr>
            <a:noFill/>
            <a:ln>
              <a:noFill/>
            </a:ln>
            <a:effectLst/>
          </c:spPr>
          <c:txPr>
            <a:bodyPr rot="-5400000" spcFirstLastPara="1" vertOverflow="ellipsis" vert="horz" wrap="square" anchor="ctr" anchorCtr="1"/>
            <a:lstStyle/>
            <a:p>
              <a:pPr>
                <a:defRPr sz="2400" b="0" i="0" u="none" strike="noStrike" kern="1200" cap="all"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72239056"/>
        <c:crosses val="autoZero"/>
        <c:crossBetween val="between"/>
      </c:valAx>
      <c:spPr>
        <a:noFill/>
        <a:ln>
          <a:noFill/>
        </a:ln>
        <a:effectLst/>
      </c:spPr>
    </c:plotArea>
    <c:legend>
      <c:legendPos val="r"/>
      <c:layout>
        <c:manualLayout>
          <c:xMode val="edge"/>
          <c:yMode val="edge"/>
          <c:x val="0.74620017622029522"/>
          <c:y val="7.5934838374443717E-2"/>
          <c:w val="0.16618853170058009"/>
          <c:h val="0.40546720863632646"/>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2400" baseline="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18165350315293688"/>
          <c:y val="5.3990220960983763E-2"/>
          <c:w val="0.79448381452318462"/>
          <c:h val="0.70734793527715045"/>
        </c:manualLayout>
      </c:layout>
      <c:barChart>
        <c:barDir val="col"/>
        <c:grouping val="clustered"/>
        <c:varyColors val="0"/>
        <c:ser>
          <c:idx val="0"/>
          <c:order val="0"/>
          <c:tx>
            <c:strRef>
              <c:f>'HR Data'!$D$34</c:f>
              <c:strCache>
                <c:ptCount val="1"/>
                <c:pt idx="0">
                  <c:v>Shelf</c:v>
                </c:pt>
              </c:strCache>
            </c:strRef>
          </c:tx>
          <c:spPr>
            <a:solidFill>
              <a:schemeClr val="accent1">
                <a:shade val="65000"/>
              </a:schemeClr>
            </a:solidFill>
            <a:ln>
              <a:noFill/>
            </a:ln>
            <a:effectLst/>
          </c:spPr>
          <c:invertIfNegative val="0"/>
          <c:errBars>
            <c:errBarType val="plus"/>
            <c:errValType val="cust"/>
            <c:noEndCap val="0"/>
            <c:plus>
              <c:numRef>
                <c:f>'HR Data'!$E$30:$F$30</c:f>
                <c:numCache>
                  <c:formatCode>General</c:formatCode>
                  <c:ptCount val="2"/>
                  <c:pt idx="0">
                    <c:v>4.8804093774610644</c:v>
                  </c:pt>
                  <c:pt idx="1">
                    <c:v>4.4138972906053384</c:v>
                  </c:pt>
                </c:numCache>
              </c:numRef>
            </c:plus>
            <c:minus>
              <c:numLit>
                <c:formatCode>General</c:formatCode>
                <c:ptCount val="1"/>
                <c:pt idx="0">
                  <c:v>1</c:v>
                </c:pt>
              </c:numLit>
            </c:minus>
            <c:spPr>
              <a:noFill/>
              <a:ln w="25400">
                <a:solidFill>
                  <a:schemeClr val="tx1">
                    <a:lumMod val="50000"/>
                    <a:lumOff val="50000"/>
                  </a:schemeClr>
                </a:solidFill>
                <a:round/>
              </a:ln>
              <a:effectLst/>
            </c:spPr>
          </c:errBars>
          <c:cat>
            <c:strRef>
              <c:f>'HR Data'!$D$35:$E$35</c:f>
              <c:strCache>
                <c:ptCount val="2"/>
                <c:pt idx="0">
                  <c:v>Paddle</c:v>
                </c:pt>
                <c:pt idx="1">
                  <c:v>Rest</c:v>
                </c:pt>
              </c:strCache>
            </c:strRef>
          </c:cat>
          <c:val>
            <c:numRef>
              <c:f>'HR Data'!$C$30:$D$30</c:f>
              <c:numCache>
                <c:formatCode>General</c:formatCode>
                <c:ptCount val="2"/>
                <c:pt idx="0">
                  <c:v>134.23809523809527</c:v>
                </c:pt>
                <c:pt idx="1">
                  <c:v>82.42063492063491</c:v>
                </c:pt>
              </c:numCache>
            </c:numRef>
          </c:val>
          <c:extLst>
            <c:ext xmlns:c16="http://schemas.microsoft.com/office/drawing/2014/chart" uri="{C3380CC4-5D6E-409C-BE32-E72D297353CC}">
              <c16:uniqueId val="{00000000-B981-4EAC-B18D-BFC45B918F03}"/>
            </c:ext>
          </c:extLst>
        </c:ser>
        <c:ser>
          <c:idx val="1"/>
          <c:order val="1"/>
          <c:tx>
            <c:strRef>
              <c:f>'HR Data'!$E$34</c:f>
              <c:strCache>
                <c:ptCount val="1"/>
                <c:pt idx="0">
                  <c:v>Nose</c:v>
                </c:pt>
              </c:strCache>
            </c:strRef>
          </c:tx>
          <c:spPr>
            <a:solidFill>
              <a:schemeClr val="accent1"/>
            </a:solidFill>
            <a:ln>
              <a:noFill/>
            </a:ln>
            <a:effectLst/>
          </c:spPr>
          <c:invertIfNegative val="0"/>
          <c:errBars>
            <c:errBarType val="plus"/>
            <c:errValType val="cust"/>
            <c:noEndCap val="0"/>
            <c:plus>
              <c:numRef>
                <c:f>'HR Data'!$E$31:$F$31</c:f>
                <c:numCache>
                  <c:formatCode>General</c:formatCode>
                  <c:ptCount val="2"/>
                  <c:pt idx="0">
                    <c:v>4.989222132894505</c:v>
                  </c:pt>
                  <c:pt idx="1">
                    <c:v>4.8194569422227556</c:v>
                  </c:pt>
                </c:numCache>
              </c:numRef>
            </c:plus>
            <c:minus>
              <c:numLit>
                <c:formatCode>General</c:formatCode>
                <c:ptCount val="1"/>
                <c:pt idx="0">
                  <c:v>1</c:v>
                </c:pt>
              </c:numLit>
            </c:minus>
            <c:spPr>
              <a:noFill/>
              <a:ln w="25400">
                <a:solidFill>
                  <a:schemeClr val="tx1">
                    <a:lumMod val="50000"/>
                    <a:lumOff val="50000"/>
                  </a:schemeClr>
                </a:solidFill>
                <a:round/>
              </a:ln>
              <a:effectLst/>
            </c:spPr>
          </c:errBars>
          <c:cat>
            <c:strRef>
              <c:f>'HR Data'!$D$35:$E$35</c:f>
              <c:strCache>
                <c:ptCount val="2"/>
                <c:pt idx="0">
                  <c:v>Paddle</c:v>
                </c:pt>
                <c:pt idx="1">
                  <c:v>Rest</c:v>
                </c:pt>
              </c:strCache>
            </c:strRef>
          </c:cat>
          <c:val>
            <c:numRef>
              <c:f>'HR Data'!$C$31:$D$31</c:f>
              <c:numCache>
                <c:formatCode>General</c:formatCode>
                <c:ptCount val="2"/>
                <c:pt idx="0">
                  <c:v>134.34523807936506</c:v>
                </c:pt>
                <c:pt idx="1">
                  <c:v>81.948412698412696</c:v>
                </c:pt>
              </c:numCache>
            </c:numRef>
          </c:val>
          <c:extLst>
            <c:ext xmlns:c16="http://schemas.microsoft.com/office/drawing/2014/chart" uri="{C3380CC4-5D6E-409C-BE32-E72D297353CC}">
              <c16:uniqueId val="{00000001-B981-4EAC-B18D-BFC45B918F03}"/>
            </c:ext>
          </c:extLst>
        </c:ser>
        <c:ser>
          <c:idx val="2"/>
          <c:order val="2"/>
          <c:tx>
            <c:strRef>
              <c:f>'HR Data'!$F$34</c:f>
              <c:strCache>
                <c:ptCount val="1"/>
                <c:pt idx="0">
                  <c:v>Tail</c:v>
                </c:pt>
              </c:strCache>
            </c:strRef>
          </c:tx>
          <c:spPr>
            <a:solidFill>
              <a:schemeClr val="accent1">
                <a:tint val="65000"/>
              </a:schemeClr>
            </a:solidFill>
            <a:ln>
              <a:noFill/>
            </a:ln>
            <a:effectLst/>
          </c:spPr>
          <c:invertIfNegative val="0"/>
          <c:errBars>
            <c:errBarType val="plus"/>
            <c:errValType val="cust"/>
            <c:noEndCap val="0"/>
            <c:plus>
              <c:numRef>
                <c:f>'HR Data'!$E$32:$F$32</c:f>
                <c:numCache>
                  <c:formatCode>General</c:formatCode>
                  <c:ptCount val="2"/>
                  <c:pt idx="0">
                    <c:v>4.0777102766363793</c:v>
                  </c:pt>
                  <c:pt idx="1">
                    <c:v>4.1006240090279462</c:v>
                  </c:pt>
                </c:numCache>
              </c:numRef>
            </c:plus>
            <c:minus>
              <c:numLit>
                <c:formatCode>General</c:formatCode>
                <c:ptCount val="1"/>
                <c:pt idx="0">
                  <c:v>1</c:v>
                </c:pt>
              </c:numLit>
            </c:minus>
            <c:spPr>
              <a:noFill/>
              <a:ln w="22225">
                <a:solidFill>
                  <a:schemeClr val="tx1">
                    <a:lumMod val="50000"/>
                    <a:lumOff val="50000"/>
                  </a:schemeClr>
                </a:solidFill>
                <a:round/>
              </a:ln>
              <a:effectLst/>
            </c:spPr>
          </c:errBars>
          <c:cat>
            <c:strRef>
              <c:f>'HR Data'!$D$35:$E$35</c:f>
              <c:strCache>
                <c:ptCount val="2"/>
                <c:pt idx="0">
                  <c:v>Paddle</c:v>
                </c:pt>
                <c:pt idx="1">
                  <c:v>Rest</c:v>
                </c:pt>
              </c:strCache>
            </c:strRef>
          </c:cat>
          <c:val>
            <c:numRef>
              <c:f>'HR Data'!$C$32:$D$32</c:f>
              <c:numCache>
                <c:formatCode>General</c:formatCode>
                <c:ptCount val="2"/>
                <c:pt idx="0">
                  <c:v>133.01190474619045</c:v>
                </c:pt>
                <c:pt idx="1">
                  <c:v>80.226190317460322</c:v>
                </c:pt>
              </c:numCache>
            </c:numRef>
          </c:val>
          <c:extLst>
            <c:ext xmlns:c16="http://schemas.microsoft.com/office/drawing/2014/chart" uri="{C3380CC4-5D6E-409C-BE32-E72D297353CC}">
              <c16:uniqueId val="{00000002-B981-4EAC-B18D-BFC45B918F03}"/>
            </c:ext>
          </c:extLst>
        </c:ser>
        <c:dLbls>
          <c:showLegendKey val="0"/>
          <c:showVal val="0"/>
          <c:showCatName val="0"/>
          <c:showSerName val="0"/>
          <c:showPercent val="0"/>
          <c:showBubbleSize val="0"/>
        </c:dLbls>
        <c:gapWidth val="199"/>
        <c:axId val="172240232"/>
        <c:axId val="172240624"/>
      </c:barChart>
      <c:catAx>
        <c:axId val="1722402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600" b="0" i="0" u="none" strike="noStrike" kern="1200" cap="none" spc="0" normalizeH="0" baseline="0">
                <a:solidFill>
                  <a:schemeClr val="tx1">
                    <a:lumMod val="65000"/>
                    <a:lumOff val="35000"/>
                  </a:schemeClr>
                </a:solidFill>
                <a:latin typeface="+mn-lt"/>
                <a:ea typeface="+mn-ea"/>
                <a:cs typeface="+mn-cs"/>
              </a:defRPr>
            </a:pPr>
            <a:endParaRPr lang="en-US"/>
          </a:p>
        </c:txPr>
        <c:crossAx val="172240624"/>
        <c:crosses val="autoZero"/>
        <c:auto val="1"/>
        <c:lblAlgn val="ctr"/>
        <c:lblOffset val="100"/>
        <c:noMultiLvlLbl val="0"/>
      </c:catAx>
      <c:valAx>
        <c:axId val="172240624"/>
        <c:scaling>
          <c:orientation val="minMax"/>
        </c:scaling>
        <c:delete val="0"/>
        <c:axPos val="l"/>
        <c:title>
          <c:tx>
            <c:rich>
              <a:bodyPr rot="-5400000" spcFirstLastPara="1" vertOverflow="ellipsis" vert="horz" wrap="square" anchor="ctr" anchorCtr="1"/>
              <a:lstStyle/>
              <a:p>
                <a:pPr>
                  <a:defRPr sz="2400" b="0" i="0" u="none" strike="noStrike" kern="1200" cap="all" baseline="0">
                    <a:solidFill>
                      <a:schemeClr val="tx1">
                        <a:lumMod val="65000"/>
                        <a:lumOff val="35000"/>
                      </a:schemeClr>
                    </a:solidFill>
                    <a:latin typeface="+mn-lt"/>
                    <a:ea typeface="+mn-ea"/>
                    <a:cs typeface="+mn-cs"/>
                  </a:defRPr>
                </a:pPr>
                <a:r>
                  <a:rPr lang="en-US" sz="2400" baseline="0" dirty="0"/>
                  <a:t>Heart Rate [</a:t>
                </a:r>
                <a:r>
                  <a:rPr lang="en-US" sz="2400" cap="none" baseline="0" dirty="0"/>
                  <a:t>bpm</a:t>
                </a:r>
                <a:r>
                  <a:rPr lang="en-US" sz="2400" baseline="0" dirty="0"/>
                  <a:t>]</a:t>
                </a:r>
              </a:p>
            </c:rich>
          </c:tx>
          <c:layout>
            <c:manualLayout>
              <c:xMode val="edge"/>
              <c:yMode val="edge"/>
              <c:x val="2.0210241432871104E-2"/>
              <c:y val="5.3990099407545032E-2"/>
            </c:manualLayout>
          </c:layout>
          <c:overlay val="0"/>
          <c:spPr>
            <a:noFill/>
            <a:ln>
              <a:noFill/>
            </a:ln>
            <a:effectLst/>
          </c:spPr>
          <c:txPr>
            <a:bodyPr rot="-5400000" spcFirstLastPara="1" vertOverflow="ellipsis" vert="horz" wrap="square" anchor="ctr" anchorCtr="1"/>
            <a:lstStyle/>
            <a:p>
              <a:pPr>
                <a:defRPr sz="2400" b="0" i="0" u="none" strike="noStrike" kern="1200" cap="all"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722402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4">
  <a:schemeClr val="accent1"/>
</cs:colorStyle>
</file>

<file path=ppt/charts/colors2.xml><?xml version="1.0" encoding="utf-8"?>
<cs:colorStyle xmlns:cs="http://schemas.microsoft.com/office/drawing/2012/chartStyle" xmlns:a="http://schemas.openxmlformats.org/drawingml/2006/main" meth="withinLinear" id="14">
  <a:schemeClr val="accent1"/>
</cs:colorStyle>
</file>

<file path=ppt/charts/colors3.xml><?xml version="1.0" encoding="utf-8"?>
<cs:colorStyle xmlns:cs="http://schemas.microsoft.com/office/drawing/2012/chartStyle" xmlns:a="http://schemas.openxmlformats.org/drawingml/2006/main" meth="withinLinear" id="14">
  <a:schemeClr val="accent1"/>
</cs:colorStyle>
</file>

<file path=ppt/charts/colors4.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1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0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1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0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1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0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1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0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77F8D9-0CE3-4186-B03A-A5D127FBF68E}" type="datetimeFigureOut">
              <a:rPr lang="en-US" smtClean="0"/>
              <a:t>10/18/2016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917639-B1E2-430A-8754-9E18234743F1}" type="slidenum">
              <a:rPr lang="en-US" smtClean="0"/>
              <a:t>‹#›</a:t>
            </a:fld>
            <a:endParaRPr lang="en-US"/>
          </a:p>
        </p:txBody>
      </p:sp>
    </p:spTree>
    <p:extLst>
      <p:ext uri="{BB962C8B-B14F-4D97-AF65-F5344CB8AC3E}">
        <p14:creationId xmlns:p14="http://schemas.microsoft.com/office/powerpoint/2010/main" val="24975934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917639-B1E2-430A-8754-9E18234743F1}" type="slidenum">
              <a:rPr lang="en-US" smtClean="0"/>
              <a:t>1</a:t>
            </a:fld>
            <a:endParaRPr lang="en-US"/>
          </a:p>
        </p:txBody>
      </p:sp>
    </p:spTree>
    <p:extLst>
      <p:ext uri="{BB962C8B-B14F-4D97-AF65-F5344CB8AC3E}">
        <p14:creationId xmlns:p14="http://schemas.microsoft.com/office/powerpoint/2010/main" val="18361643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0226042"/>
            <a:ext cx="37307520" cy="7056120"/>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680" y="18653760"/>
            <a:ext cx="30723840" cy="8412480"/>
          </a:xfrm>
        </p:spPr>
        <p:txBody>
          <a:bodyPr/>
          <a:lstStyle>
            <a:lvl1pPr marL="0" indent="0" algn="ctr">
              <a:buNone/>
              <a:defRPr>
                <a:solidFill>
                  <a:schemeClr val="tx1">
                    <a:tint val="75000"/>
                  </a:schemeClr>
                </a:solidFill>
              </a:defRPr>
            </a:lvl1pPr>
            <a:lvl2pPr marL="2194560" indent="0" algn="ctr">
              <a:buNone/>
              <a:defRPr>
                <a:solidFill>
                  <a:schemeClr val="tx1">
                    <a:tint val="75000"/>
                  </a:schemeClr>
                </a:solidFill>
              </a:defRPr>
            </a:lvl2pPr>
            <a:lvl3pPr marL="4389120" indent="0" algn="ctr">
              <a:buNone/>
              <a:defRPr>
                <a:solidFill>
                  <a:schemeClr val="tx1">
                    <a:tint val="75000"/>
                  </a:schemeClr>
                </a:solidFill>
              </a:defRPr>
            </a:lvl3pPr>
            <a:lvl4pPr marL="6583680" indent="0" algn="ctr">
              <a:buNone/>
              <a:defRPr>
                <a:solidFill>
                  <a:schemeClr val="tx1">
                    <a:tint val="75000"/>
                  </a:schemeClr>
                </a:solidFill>
              </a:defRPr>
            </a:lvl4pPr>
            <a:lvl5pPr marL="8778240" indent="0" algn="ctr">
              <a:buNone/>
              <a:defRPr>
                <a:solidFill>
                  <a:schemeClr val="tx1">
                    <a:tint val="75000"/>
                  </a:schemeClr>
                </a:solidFill>
              </a:defRPr>
            </a:lvl5pPr>
            <a:lvl6pPr marL="10972800" indent="0" algn="ctr">
              <a:buNone/>
              <a:defRPr>
                <a:solidFill>
                  <a:schemeClr val="tx1">
                    <a:tint val="75000"/>
                  </a:schemeClr>
                </a:solidFill>
              </a:defRPr>
            </a:lvl6pPr>
            <a:lvl7pPr marL="13167360" indent="0" algn="ctr">
              <a:buNone/>
              <a:defRPr>
                <a:solidFill>
                  <a:schemeClr val="tx1">
                    <a:tint val="75000"/>
                  </a:schemeClr>
                </a:solidFill>
              </a:defRPr>
            </a:lvl7pPr>
            <a:lvl8pPr marL="15361920" indent="0" algn="ctr">
              <a:buNone/>
              <a:defRPr>
                <a:solidFill>
                  <a:schemeClr val="tx1">
                    <a:tint val="75000"/>
                  </a:schemeClr>
                </a:solidFill>
              </a:defRPr>
            </a:lvl8pPr>
            <a:lvl9pPr marL="1755648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9C2F7B3-2F65-4D03-B47B-DB98B7C3103B}" type="datetimeFigureOut">
              <a:rPr lang="en-US" smtClean="0"/>
              <a:pPr/>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B9C11F-DD2A-41BC-9B97-A95586C7A8E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C2F7B3-2F65-4D03-B47B-DB98B7C3103B}" type="datetimeFigureOut">
              <a:rPr lang="en-US" smtClean="0"/>
              <a:pPr/>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B9C11F-DD2A-41BC-9B97-A95586C7A8E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2742905" y="6324600"/>
            <a:ext cx="47404018" cy="1348206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530843" y="6324600"/>
            <a:ext cx="141480542" cy="1348206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C2F7B3-2F65-4D03-B47B-DB98B7C3103B}" type="datetimeFigureOut">
              <a:rPr lang="en-US" smtClean="0"/>
              <a:pPr/>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B9C11F-DD2A-41BC-9B97-A95586C7A8E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C2F7B3-2F65-4D03-B47B-DB98B7C3103B}" type="datetimeFigureOut">
              <a:rPr lang="en-US" smtClean="0"/>
              <a:pPr/>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B9C11F-DD2A-41BC-9B97-A95586C7A8E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2" y="21153122"/>
            <a:ext cx="37307520" cy="6537960"/>
          </a:xfrm>
        </p:spPr>
        <p:txBody>
          <a:bodyPr anchor="t"/>
          <a:lstStyle>
            <a:lvl1pPr algn="l">
              <a:defRPr sz="192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2" y="13952225"/>
            <a:ext cx="37307520" cy="7200898"/>
          </a:xfrm>
        </p:spPr>
        <p:txBody>
          <a:bodyPr anchor="b"/>
          <a:lstStyle>
            <a:lvl1pPr marL="0" indent="0">
              <a:buNone/>
              <a:defRPr sz="9600">
                <a:solidFill>
                  <a:schemeClr val="tx1">
                    <a:tint val="75000"/>
                  </a:schemeClr>
                </a:solidFill>
              </a:defRPr>
            </a:lvl1pPr>
            <a:lvl2pPr marL="2194560" indent="0">
              <a:buNone/>
              <a:defRPr sz="8600">
                <a:solidFill>
                  <a:schemeClr val="tx1">
                    <a:tint val="75000"/>
                  </a:schemeClr>
                </a:solidFill>
              </a:defRPr>
            </a:lvl2pPr>
            <a:lvl3pPr marL="4389120" indent="0">
              <a:buNone/>
              <a:defRPr sz="7700">
                <a:solidFill>
                  <a:schemeClr val="tx1">
                    <a:tint val="75000"/>
                  </a:schemeClr>
                </a:solidFill>
              </a:defRPr>
            </a:lvl3pPr>
            <a:lvl4pPr marL="6583680" indent="0">
              <a:buNone/>
              <a:defRPr sz="6700">
                <a:solidFill>
                  <a:schemeClr val="tx1">
                    <a:tint val="75000"/>
                  </a:schemeClr>
                </a:solidFill>
              </a:defRPr>
            </a:lvl4pPr>
            <a:lvl5pPr marL="8778240" indent="0">
              <a:buNone/>
              <a:defRPr sz="6700">
                <a:solidFill>
                  <a:schemeClr val="tx1">
                    <a:tint val="75000"/>
                  </a:schemeClr>
                </a:solidFill>
              </a:defRPr>
            </a:lvl5pPr>
            <a:lvl6pPr marL="10972800" indent="0">
              <a:buNone/>
              <a:defRPr sz="6700">
                <a:solidFill>
                  <a:schemeClr val="tx1">
                    <a:tint val="75000"/>
                  </a:schemeClr>
                </a:solidFill>
              </a:defRPr>
            </a:lvl6pPr>
            <a:lvl7pPr marL="13167360" indent="0">
              <a:buNone/>
              <a:defRPr sz="6700">
                <a:solidFill>
                  <a:schemeClr val="tx1">
                    <a:tint val="75000"/>
                  </a:schemeClr>
                </a:solidFill>
              </a:defRPr>
            </a:lvl7pPr>
            <a:lvl8pPr marL="15361920" indent="0">
              <a:buNone/>
              <a:defRPr sz="6700">
                <a:solidFill>
                  <a:schemeClr val="tx1">
                    <a:tint val="75000"/>
                  </a:schemeClr>
                </a:solidFill>
              </a:defRPr>
            </a:lvl8pPr>
            <a:lvl9pPr marL="17556480" indent="0">
              <a:buNone/>
              <a:defRPr sz="6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9C2F7B3-2F65-4D03-B47B-DB98B7C3103B}" type="datetimeFigureOut">
              <a:rPr lang="en-US" smtClean="0"/>
              <a:pPr/>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B9C11F-DD2A-41BC-9B97-A95586C7A8E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530842" y="36865560"/>
            <a:ext cx="94442280" cy="104279702"/>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05704642" y="36865560"/>
            <a:ext cx="94442280" cy="104279702"/>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9C2F7B3-2F65-4D03-B47B-DB98B7C3103B}" type="datetimeFigureOut">
              <a:rPr lang="en-US" smtClean="0"/>
              <a:pPr/>
              <a:t>10/18/2016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B9C11F-DD2A-41BC-9B97-A95586C7A8E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4560" y="1318262"/>
            <a:ext cx="39502080" cy="548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4560" y="7368542"/>
            <a:ext cx="19392902" cy="3070858"/>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smtClean="0"/>
              <a:t>Click to edit Master text styles</a:t>
            </a:r>
          </a:p>
        </p:txBody>
      </p:sp>
      <p:sp>
        <p:nvSpPr>
          <p:cNvPr id="4" name="Content Placeholder 3"/>
          <p:cNvSpPr>
            <a:spLocks noGrp="1"/>
          </p:cNvSpPr>
          <p:nvPr>
            <p:ph sz="half" idx="2"/>
          </p:nvPr>
        </p:nvSpPr>
        <p:spPr>
          <a:xfrm>
            <a:off x="2194560" y="10439400"/>
            <a:ext cx="19392902" cy="18966182"/>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122" y="7368542"/>
            <a:ext cx="19400520" cy="3070858"/>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smtClean="0"/>
              <a:t>Click to edit Master text styles</a:t>
            </a:r>
          </a:p>
        </p:txBody>
      </p:sp>
      <p:sp>
        <p:nvSpPr>
          <p:cNvPr id="6" name="Content Placeholder 5"/>
          <p:cNvSpPr>
            <a:spLocks noGrp="1"/>
          </p:cNvSpPr>
          <p:nvPr>
            <p:ph sz="quarter" idx="4"/>
          </p:nvPr>
        </p:nvSpPr>
        <p:spPr>
          <a:xfrm>
            <a:off x="22296122" y="10439400"/>
            <a:ext cx="19400520" cy="18966182"/>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9C2F7B3-2F65-4D03-B47B-DB98B7C3103B}" type="datetimeFigureOut">
              <a:rPr lang="en-US" smtClean="0"/>
              <a:pPr/>
              <a:t>10/18/2016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B9C11F-DD2A-41BC-9B97-A95586C7A8E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9C2F7B3-2F65-4D03-B47B-DB98B7C3103B}" type="datetimeFigureOut">
              <a:rPr lang="en-US" smtClean="0"/>
              <a:pPr/>
              <a:t>10/18/2016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B9C11F-DD2A-41BC-9B97-A95586C7A8E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C2F7B3-2F65-4D03-B47B-DB98B7C3103B}" type="datetimeFigureOut">
              <a:rPr lang="en-US" smtClean="0"/>
              <a:pPr/>
              <a:t>10/18/2016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B9C11F-DD2A-41BC-9B97-A95586C7A8E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3" y="1310640"/>
            <a:ext cx="14439902" cy="5577840"/>
          </a:xfrm>
        </p:spPr>
        <p:txBody>
          <a:bodyPr anchor="b"/>
          <a:lstStyle>
            <a:lvl1pPr algn="l">
              <a:defRPr sz="9600" b="1"/>
            </a:lvl1pPr>
          </a:lstStyle>
          <a:p>
            <a:r>
              <a:rPr lang="en-US" smtClean="0"/>
              <a:t>Click to edit Master title style</a:t>
            </a:r>
            <a:endParaRPr lang="en-US"/>
          </a:p>
        </p:txBody>
      </p:sp>
      <p:sp>
        <p:nvSpPr>
          <p:cNvPr id="3" name="Content Placeholder 2"/>
          <p:cNvSpPr>
            <a:spLocks noGrp="1"/>
          </p:cNvSpPr>
          <p:nvPr>
            <p:ph idx="1"/>
          </p:nvPr>
        </p:nvSpPr>
        <p:spPr>
          <a:xfrm>
            <a:off x="17160240" y="1310643"/>
            <a:ext cx="24536400" cy="28094942"/>
          </a:xfrm>
        </p:spPr>
        <p:txBody>
          <a:bodyPr/>
          <a:lstStyle>
            <a:lvl1pPr>
              <a:defRPr sz="15400"/>
            </a:lvl1pPr>
            <a:lvl2pPr>
              <a:defRPr sz="13400"/>
            </a:lvl2pPr>
            <a:lvl3pPr>
              <a:defRPr sz="11500"/>
            </a:lvl3pPr>
            <a:lvl4pPr>
              <a:defRPr sz="9600"/>
            </a:lvl4pPr>
            <a:lvl5pPr>
              <a:defRPr sz="9600"/>
            </a:lvl5pPr>
            <a:lvl6pPr>
              <a:defRPr sz="9600"/>
            </a:lvl6pPr>
            <a:lvl7pPr>
              <a:defRPr sz="9600"/>
            </a:lvl7pPr>
            <a:lvl8pPr>
              <a:defRPr sz="9600"/>
            </a:lvl8pPr>
            <a:lvl9pPr>
              <a:defRPr sz="9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4563" y="6888483"/>
            <a:ext cx="14439902" cy="22517102"/>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C2F7B3-2F65-4D03-B47B-DB98B7C3103B}" type="datetimeFigureOut">
              <a:rPr lang="en-US" smtClean="0"/>
              <a:pPr/>
              <a:t>10/18/2016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B9C11F-DD2A-41BC-9B97-A95586C7A8E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2" y="23042880"/>
            <a:ext cx="26334720" cy="2720342"/>
          </a:xfrm>
        </p:spPr>
        <p:txBody>
          <a:bodyPr anchor="b"/>
          <a:lstStyle>
            <a:lvl1pPr algn="l">
              <a:defRPr sz="9600" b="1"/>
            </a:lvl1pPr>
          </a:lstStyle>
          <a:p>
            <a:r>
              <a:rPr lang="en-US" smtClean="0"/>
              <a:t>Click to edit Master title style</a:t>
            </a:r>
            <a:endParaRPr lang="en-US"/>
          </a:p>
        </p:txBody>
      </p:sp>
      <p:sp>
        <p:nvSpPr>
          <p:cNvPr id="3" name="Picture Placeholder 2"/>
          <p:cNvSpPr>
            <a:spLocks noGrp="1"/>
          </p:cNvSpPr>
          <p:nvPr>
            <p:ph type="pic" idx="1"/>
          </p:nvPr>
        </p:nvSpPr>
        <p:spPr>
          <a:xfrm>
            <a:off x="8602982" y="2941320"/>
            <a:ext cx="26334720" cy="19751040"/>
          </a:xfrm>
        </p:spPr>
        <p:txBody>
          <a:bodyPr/>
          <a:lstStyle>
            <a:lvl1pPr marL="0" indent="0">
              <a:buNone/>
              <a:defRPr sz="15400"/>
            </a:lvl1pPr>
            <a:lvl2pPr marL="2194560" indent="0">
              <a:buNone/>
              <a:defRPr sz="13400"/>
            </a:lvl2pPr>
            <a:lvl3pPr marL="4389120" indent="0">
              <a:buNone/>
              <a:defRPr sz="1150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endParaRPr lang="en-US"/>
          </a:p>
        </p:txBody>
      </p:sp>
      <p:sp>
        <p:nvSpPr>
          <p:cNvPr id="4" name="Text Placeholder 3"/>
          <p:cNvSpPr>
            <a:spLocks noGrp="1"/>
          </p:cNvSpPr>
          <p:nvPr>
            <p:ph type="body" sz="half" idx="2"/>
          </p:nvPr>
        </p:nvSpPr>
        <p:spPr>
          <a:xfrm>
            <a:off x="8602982" y="25763222"/>
            <a:ext cx="26334720" cy="3863338"/>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C2F7B3-2F65-4D03-B47B-DB98B7C3103B}" type="datetimeFigureOut">
              <a:rPr lang="en-US" smtClean="0"/>
              <a:pPr/>
              <a:t>10/18/2016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B9C11F-DD2A-41BC-9B97-A95586C7A8E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1318262"/>
            <a:ext cx="39502080" cy="5486400"/>
          </a:xfrm>
          <a:prstGeom prst="rect">
            <a:avLst/>
          </a:prstGeom>
        </p:spPr>
        <p:txBody>
          <a:bodyPr vert="horz" lIns="438912" tIns="219456" rIns="438912" bIns="21945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194560" y="7680963"/>
            <a:ext cx="39502080" cy="21724622"/>
          </a:xfrm>
          <a:prstGeom prst="rect">
            <a:avLst/>
          </a:prstGeom>
        </p:spPr>
        <p:txBody>
          <a:bodyPr vert="horz" lIns="438912" tIns="219456" rIns="438912" bIns="21945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194560" y="30510482"/>
            <a:ext cx="10241280" cy="1752600"/>
          </a:xfrm>
          <a:prstGeom prst="rect">
            <a:avLst/>
          </a:prstGeom>
        </p:spPr>
        <p:txBody>
          <a:bodyPr vert="horz" lIns="438912" tIns="219456" rIns="438912" bIns="219456" rtlCol="0" anchor="ctr"/>
          <a:lstStyle>
            <a:lvl1pPr algn="l">
              <a:defRPr sz="5800">
                <a:solidFill>
                  <a:schemeClr val="tx1">
                    <a:tint val="75000"/>
                  </a:schemeClr>
                </a:solidFill>
              </a:defRPr>
            </a:lvl1pPr>
          </a:lstStyle>
          <a:p>
            <a:fld id="{F9C2F7B3-2F65-4D03-B47B-DB98B7C3103B}" type="datetimeFigureOut">
              <a:rPr lang="en-US" smtClean="0"/>
              <a:pPr/>
              <a:t>10/18/2016</a:t>
            </a:fld>
            <a:endParaRPr lang="en-US"/>
          </a:p>
        </p:txBody>
      </p:sp>
      <p:sp>
        <p:nvSpPr>
          <p:cNvPr id="5" name="Footer Placeholder 4"/>
          <p:cNvSpPr>
            <a:spLocks noGrp="1"/>
          </p:cNvSpPr>
          <p:nvPr>
            <p:ph type="ftr" sz="quarter" idx="3"/>
          </p:nvPr>
        </p:nvSpPr>
        <p:spPr>
          <a:xfrm>
            <a:off x="14996160" y="30510482"/>
            <a:ext cx="13898880" cy="1752600"/>
          </a:xfrm>
          <a:prstGeom prst="rect">
            <a:avLst/>
          </a:prstGeom>
        </p:spPr>
        <p:txBody>
          <a:bodyPr vert="horz" lIns="438912" tIns="219456" rIns="438912" bIns="219456" rtlCol="0" anchor="ctr"/>
          <a:lstStyle>
            <a:lvl1pPr algn="ctr">
              <a:defRPr sz="5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1455360" y="30510482"/>
            <a:ext cx="10241280" cy="1752600"/>
          </a:xfrm>
          <a:prstGeom prst="rect">
            <a:avLst/>
          </a:prstGeom>
        </p:spPr>
        <p:txBody>
          <a:bodyPr vert="horz" lIns="438912" tIns="219456" rIns="438912" bIns="219456" rtlCol="0" anchor="ctr"/>
          <a:lstStyle>
            <a:lvl1pPr algn="r">
              <a:defRPr sz="5800">
                <a:solidFill>
                  <a:schemeClr val="tx1">
                    <a:tint val="75000"/>
                  </a:schemeClr>
                </a:solidFill>
              </a:defRPr>
            </a:lvl1pPr>
          </a:lstStyle>
          <a:p>
            <a:fld id="{63B9C11F-DD2A-41BC-9B97-A95586C7A8E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389120" rtl="0" eaLnBrk="1" latinLnBrk="0" hangingPunct="1">
        <a:spcBef>
          <a:spcPct val="0"/>
        </a:spcBef>
        <a:buNone/>
        <a:defRPr sz="21100" kern="1200">
          <a:solidFill>
            <a:schemeClr val="tx1"/>
          </a:solidFill>
          <a:latin typeface="+mj-lt"/>
          <a:ea typeface="+mj-ea"/>
          <a:cs typeface="+mj-cs"/>
        </a:defRPr>
      </a:lvl1pPr>
    </p:titleStyle>
    <p:bodyStyle>
      <a:lvl1pPr marL="1645920" indent="-1645920" algn="l" defTabSz="438912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6160" indent="-1371600" algn="l" defTabSz="4389120" rtl="0" eaLnBrk="1" latinLnBrk="0" hangingPunct="1">
        <a:spcBef>
          <a:spcPct val="20000"/>
        </a:spcBef>
        <a:buFont typeface="Arial" pitchFamily="34" charset="0"/>
        <a:buChar char="–"/>
        <a:defRPr sz="13400" kern="1200">
          <a:solidFill>
            <a:schemeClr val="tx1"/>
          </a:solidFill>
          <a:latin typeface="+mn-lt"/>
          <a:ea typeface="+mn-ea"/>
          <a:cs typeface="+mn-cs"/>
        </a:defRPr>
      </a:lvl2pPr>
      <a:lvl3pPr marL="5486400" indent="-1097280" algn="l" defTabSz="4389120" rtl="0" eaLnBrk="1" latinLnBrk="0" hangingPunct="1">
        <a:spcBef>
          <a:spcPct val="20000"/>
        </a:spcBef>
        <a:buFont typeface="Arial" pitchFamily="34" charset="0"/>
        <a:buChar char="•"/>
        <a:defRPr sz="11500" kern="1200">
          <a:solidFill>
            <a:schemeClr val="tx1"/>
          </a:solidFill>
          <a:latin typeface="+mn-lt"/>
          <a:ea typeface="+mn-ea"/>
          <a:cs typeface="+mn-cs"/>
        </a:defRPr>
      </a:lvl3pPr>
      <a:lvl4pPr marL="768096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52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7008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464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920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376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9120" rtl="0" eaLnBrk="1" latinLnBrk="0" hangingPunct="1">
        <a:defRPr sz="8600" kern="1200">
          <a:solidFill>
            <a:schemeClr val="tx1"/>
          </a:solidFill>
          <a:latin typeface="+mn-lt"/>
          <a:ea typeface="+mn-ea"/>
          <a:cs typeface="+mn-cs"/>
        </a:defRPr>
      </a:lvl1pPr>
      <a:lvl2pPr marL="2194560" algn="l" defTabSz="4389120" rtl="0" eaLnBrk="1" latinLnBrk="0" hangingPunct="1">
        <a:defRPr sz="8600" kern="1200">
          <a:solidFill>
            <a:schemeClr val="tx1"/>
          </a:solidFill>
          <a:latin typeface="+mn-lt"/>
          <a:ea typeface="+mn-ea"/>
          <a:cs typeface="+mn-cs"/>
        </a:defRPr>
      </a:lvl2pPr>
      <a:lvl3pPr marL="4389120" algn="l" defTabSz="4389120" rtl="0" eaLnBrk="1" latinLnBrk="0" hangingPunct="1">
        <a:defRPr sz="8600" kern="1200">
          <a:solidFill>
            <a:schemeClr val="tx1"/>
          </a:solidFill>
          <a:latin typeface="+mn-lt"/>
          <a:ea typeface="+mn-ea"/>
          <a:cs typeface="+mn-cs"/>
        </a:defRPr>
      </a:lvl3pPr>
      <a:lvl4pPr marL="6583680" algn="l" defTabSz="4389120" rtl="0" eaLnBrk="1" latinLnBrk="0" hangingPunct="1">
        <a:defRPr sz="8600" kern="1200">
          <a:solidFill>
            <a:schemeClr val="tx1"/>
          </a:solidFill>
          <a:latin typeface="+mn-lt"/>
          <a:ea typeface="+mn-ea"/>
          <a:cs typeface="+mn-cs"/>
        </a:defRPr>
      </a:lvl4pPr>
      <a:lvl5pPr marL="8778240" algn="l" defTabSz="4389120" rtl="0" eaLnBrk="1" latinLnBrk="0" hangingPunct="1">
        <a:defRPr sz="8600" kern="1200">
          <a:solidFill>
            <a:schemeClr val="tx1"/>
          </a:solidFill>
          <a:latin typeface="+mn-lt"/>
          <a:ea typeface="+mn-ea"/>
          <a:cs typeface="+mn-cs"/>
        </a:defRPr>
      </a:lvl5pPr>
      <a:lvl6pPr marL="10972800" algn="l" defTabSz="4389120" rtl="0" eaLnBrk="1" latinLnBrk="0" hangingPunct="1">
        <a:defRPr sz="8600" kern="1200">
          <a:solidFill>
            <a:schemeClr val="tx1"/>
          </a:solidFill>
          <a:latin typeface="+mn-lt"/>
          <a:ea typeface="+mn-ea"/>
          <a:cs typeface="+mn-cs"/>
        </a:defRPr>
      </a:lvl6pPr>
      <a:lvl7pPr marL="13167360" algn="l" defTabSz="4389120" rtl="0" eaLnBrk="1" latinLnBrk="0" hangingPunct="1">
        <a:defRPr sz="8600" kern="1200">
          <a:solidFill>
            <a:schemeClr val="tx1"/>
          </a:solidFill>
          <a:latin typeface="+mn-lt"/>
          <a:ea typeface="+mn-ea"/>
          <a:cs typeface="+mn-cs"/>
        </a:defRPr>
      </a:lvl7pPr>
      <a:lvl8pPr marL="15361920" algn="l" defTabSz="4389120" rtl="0" eaLnBrk="1" latinLnBrk="0" hangingPunct="1">
        <a:defRPr sz="8600" kern="1200">
          <a:solidFill>
            <a:schemeClr val="tx1"/>
          </a:solidFill>
          <a:latin typeface="+mn-lt"/>
          <a:ea typeface="+mn-ea"/>
          <a:cs typeface="+mn-cs"/>
        </a:defRPr>
      </a:lvl8pPr>
      <a:lvl9pPr marL="17556480" algn="l" defTabSz="438912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eg"/><Relationship Id="rId18" Type="http://schemas.openxmlformats.org/officeDocument/2006/relationships/image" Target="../media/image12.tiff"/><Relationship Id="rId3" Type="http://schemas.openxmlformats.org/officeDocument/2006/relationships/image" Target="../media/image1.png"/><Relationship Id="rId7" Type="http://schemas.openxmlformats.org/officeDocument/2006/relationships/image" Target="../media/image5.jpeg"/><Relationship Id="rId12" Type="http://schemas.openxmlformats.org/officeDocument/2006/relationships/image" Target="../media/image10.jpeg"/><Relationship Id="rId17" Type="http://schemas.openxmlformats.org/officeDocument/2006/relationships/chart" Target="../charts/chart4.xml"/><Relationship Id="rId2" Type="http://schemas.openxmlformats.org/officeDocument/2006/relationships/notesSlide" Target="../notesSlides/notesSlide1.xml"/><Relationship Id="rId16" Type="http://schemas.openxmlformats.org/officeDocument/2006/relationships/chart" Target="../charts/chart3.xml"/><Relationship Id="rId1" Type="http://schemas.openxmlformats.org/officeDocument/2006/relationships/slideLayout" Target="../slideLayouts/slideLayout1.xml"/><Relationship Id="rId6" Type="http://schemas.openxmlformats.org/officeDocument/2006/relationships/image" Target="../media/image4.jpg"/><Relationship Id="rId11" Type="http://schemas.openxmlformats.org/officeDocument/2006/relationships/image" Target="../media/image9.jpeg"/><Relationship Id="rId5" Type="http://schemas.openxmlformats.org/officeDocument/2006/relationships/image" Target="../media/image3.png"/><Relationship Id="rId15" Type="http://schemas.openxmlformats.org/officeDocument/2006/relationships/chart" Target="../charts/chart2.xml"/><Relationship Id="rId10" Type="http://schemas.openxmlformats.org/officeDocument/2006/relationships/image" Target="../media/image8.tiff"/><Relationship Id="rId4" Type="http://schemas.openxmlformats.org/officeDocument/2006/relationships/image" Target="../media/image2.jpeg"/><Relationship Id="rId9" Type="http://schemas.openxmlformats.org/officeDocument/2006/relationships/image" Target="../media/image7.jpeg"/><Relationship Id="rId14"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181600"/>
            <a:ext cx="43891200" cy="277368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6669" tIns="53335" rIns="106669" bIns="53335" rtlCol="0" anchor="ctr"/>
          <a:lstStyle/>
          <a:p>
            <a:pPr algn="ctr"/>
            <a:endParaRPr lang="en-US" dirty="0">
              <a:solidFill>
                <a:schemeClr val="bg1">
                  <a:lumMod val="85000"/>
                </a:schemeClr>
              </a:solidFill>
            </a:endParaRPr>
          </a:p>
        </p:txBody>
      </p:sp>
      <p:sp>
        <p:nvSpPr>
          <p:cNvPr id="5" name="Rectangle 4"/>
          <p:cNvSpPr/>
          <p:nvPr/>
        </p:nvSpPr>
        <p:spPr>
          <a:xfrm>
            <a:off x="29489400" y="5547360"/>
            <a:ext cx="14081760" cy="270662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106669" tIns="53335" rIns="106669" bIns="53335" rtlCol="0" anchor="ctr"/>
          <a:lstStyle/>
          <a:p>
            <a:pPr algn="ctr"/>
            <a:endParaRPr lang="en-US"/>
          </a:p>
        </p:txBody>
      </p:sp>
      <p:sp>
        <p:nvSpPr>
          <p:cNvPr id="7" name="Rectangle 9"/>
          <p:cNvSpPr>
            <a:spLocks noChangeArrowheads="1"/>
          </p:cNvSpPr>
          <p:nvPr/>
        </p:nvSpPr>
        <p:spPr bwMode="auto">
          <a:xfrm>
            <a:off x="0" y="0"/>
            <a:ext cx="43891200" cy="2667000"/>
          </a:xfrm>
          <a:prstGeom prst="rect">
            <a:avLst/>
          </a:prstGeom>
          <a:solidFill>
            <a:srgbClr val="316493"/>
          </a:solidFill>
          <a:ln w="9525">
            <a:noFill/>
            <a:miter lim="800000"/>
            <a:headEnd/>
            <a:tailEnd/>
          </a:ln>
          <a:effectLst/>
        </p:spPr>
        <p:txBody>
          <a:bodyPr wrap="none" lIns="114275" tIns="57138" rIns="114275" bIns="57138" anchor="ctr"/>
          <a:lstStyle/>
          <a:p>
            <a:pPr algn="ctr" defTabSz="1143020" fontAlgn="auto">
              <a:spcBef>
                <a:spcPts val="0"/>
              </a:spcBef>
              <a:spcAft>
                <a:spcPts val="0"/>
              </a:spcAft>
              <a:defRPr/>
            </a:pPr>
            <a:endParaRPr lang="en-US" sz="2300" dirty="0">
              <a:latin typeface="+mn-lt"/>
              <a:ea typeface="+mn-ea"/>
            </a:endParaRPr>
          </a:p>
        </p:txBody>
      </p:sp>
      <p:sp>
        <p:nvSpPr>
          <p:cNvPr id="8" name="Rectangle 180"/>
          <p:cNvSpPr>
            <a:spLocks noChangeArrowheads="1"/>
          </p:cNvSpPr>
          <p:nvPr/>
        </p:nvSpPr>
        <p:spPr bwMode="auto">
          <a:xfrm>
            <a:off x="76200" y="124010"/>
            <a:ext cx="43662600" cy="2542990"/>
          </a:xfrm>
          <a:prstGeom prst="rect">
            <a:avLst/>
          </a:prstGeom>
          <a:noFill/>
          <a:ln w="9525">
            <a:noFill/>
            <a:miter lim="800000"/>
            <a:headEnd/>
            <a:tailEnd/>
          </a:ln>
        </p:spPr>
        <p:txBody>
          <a:bodyPr wrap="square" lIns="79998" tIns="39998" rIns="79998" bIns="39998">
            <a:spAutoFit/>
          </a:bodyPr>
          <a:lstStyle/>
          <a:p>
            <a:pPr algn="ctr"/>
            <a:r>
              <a:rPr lang="en-US" sz="8000" b="1" dirty="0" smtClean="0">
                <a:solidFill>
                  <a:schemeClr val="bg1"/>
                </a:solidFill>
                <a:latin typeface="Helvetica" pitchFamily="34" charset="0"/>
              </a:rPr>
              <a:t>FORE-AFT DISTRIBUTION OF VOLUME IN A SHORT SURFBOARD DOES NOT AFFECT BOARD MOTION, DRAG FORCE, AND METABOLIC EFFICIENCY WHILE PADDLING</a:t>
            </a:r>
          </a:p>
        </p:txBody>
      </p:sp>
      <p:sp>
        <p:nvSpPr>
          <p:cNvPr id="9" name="Line 11"/>
          <p:cNvSpPr>
            <a:spLocks noChangeShapeType="1"/>
          </p:cNvSpPr>
          <p:nvPr/>
        </p:nvSpPr>
        <p:spPr bwMode="auto">
          <a:xfrm>
            <a:off x="0" y="2931896"/>
            <a:ext cx="43891200" cy="116104"/>
          </a:xfrm>
          <a:prstGeom prst="line">
            <a:avLst/>
          </a:prstGeom>
          <a:noFill/>
          <a:ln w="381000">
            <a:solidFill>
              <a:srgbClr val="061356"/>
            </a:solidFill>
            <a:round/>
            <a:headEnd/>
            <a:tailEnd/>
          </a:ln>
          <a:effectLst/>
        </p:spPr>
        <p:txBody>
          <a:bodyPr lIns="79998" tIns="39998" rIns="79998" bIns="39998"/>
          <a:lstStyle/>
          <a:p>
            <a:pPr fontAlgn="auto">
              <a:spcBef>
                <a:spcPts val="0"/>
              </a:spcBef>
              <a:spcAft>
                <a:spcPts val="0"/>
              </a:spcAft>
              <a:defRPr/>
            </a:pPr>
            <a:endParaRPr lang="en-US" dirty="0">
              <a:latin typeface="+mn-lt"/>
              <a:ea typeface="+mn-ea"/>
            </a:endParaRPr>
          </a:p>
        </p:txBody>
      </p:sp>
      <p:sp>
        <p:nvSpPr>
          <p:cNvPr id="10" name="Rectangle 55"/>
          <p:cNvSpPr>
            <a:spLocks noChangeArrowheads="1"/>
          </p:cNvSpPr>
          <p:nvPr/>
        </p:nvSpPr>
        <p:spPr bwMode="auto">
          <a:xfrm>
            <a:off x="4" y="-410008"/>
            <a:ext cx="161623" cy="1404216"/>
          </a:xfrm>
          <a:prstGeom prst="rect">
            <a:avLst/>
          </a:prstGeom>
          <a:noFill/>
          <a:ln w="9525">
            <a:noFill/>
            <a:miter lim="800000"/>
            <a:headEnd/>
            <a:tailEnd/>
          </a:ln>
        </p:spPr>
        <p:txBody>
          <a:bodyPr wrap="none" lIns="79998" tIns="39998" rIns="79998" bIns="39998" anchor="ctr">
            <a:spAutoFit/>
          </a:bodyPr>
          <a:lstStyle/>
          <a:p>
            <a:endParaRPr lang="en-US"/>
          </a:p>
        </p:txBody>
      </p:sp>
      <p:sp>
        <p:nvSpPr>
          <p:cNvPr id="11" name="Rectangle 56"/>
          <p:cNvSpPr>
            <a:spLocks noChangeArrowheads="1"/>
          </p:cNvSpPr>
          <p:nvPr/>
        </p:nvSpPr>
        <p:spPr bwMode="auto">
          <a:xfrm>
            <a:off x="4" y="323417"/>
            <a:ext cx="161623" cy="1404216"/>
          </a:xfrm>
          <a:prstGeom prst="rect">
            <a:avLst/>
          </a:prstGeom>
          <a:noFill/>
          <a:ln w="9525">
            <a:noFill/>
            <a:miter lim="800000"/>
            <a:headEnd/>
            <a:tailEnd/>
          </a:ln>
        </p:spPr>
        <p:txBody>
          <a:bodyPr wrap="none" lIns="79998" tIns="39998" rIns="79998" bIns="39998" anchor="ctr">
            <a:spAutoFit/>
          </a:bodyPr>
          <a:lstStyle/>
          <a:p>
            <a:pPr eaLnBrk="0" hangingPunct="0"/>
            <a:endParaRPr lang="en-US"/>
          </a:p>
        </p:txBody>
      </p:sp>
      <p:sp>
        <p:nvSpPr>
          <p:cNvPr id="12" name="Rectangle 58"/>
          <p:cNvSpPr>
            <a:spLocks noChangeArrowheads="1"/>
          </p:cNvSpPr>
          <p:nvPr/>
        </p:nvSpPr>
        <p:spPr bwMode="auto">
          <a:xfrm>
            <a:off x="4" y="-410008"/>
            <a:ext cx="161623" cy="1404216"/>
          </a:xfrm>
          <a:prstGeom prst="rect">
            <a:avLst/>
          </a:prstGeom>
          <a:noFill/>
          <a:ln w="9525">
            <a:noFill/>
            <a:miter lim="800000"/>
            <a:headEnd/>
            <a:tailEnd/>
          </a:ln>
        </p:spPr>
        <p:txBody>
          <a:bodyPr wrap="none" lIns="79998" tIns="39998" rIns="79998" bIns="39998" anchor="ctr">
            <a:spAutoFit/>
          </a:bodyPr>
          <a:lstStyle/>
          <a:p>
            <a:endParaRPr lang="en-US"/>
          </a:p>
        </p:txBody>
      </p:sp>
      <p:sp>
        <p:nvSpPr>
          <p:cNvPr id="13" name="Rectangle 60"/>
          <p:cNvSpPr>
            <a:spLocks noChangeArrowheads="1"/>
          </p:cNvSpPr>
          <p:nvPr/>
        </p:nvSpPr>
        <p:spPr bwMode="auto">
          <a:xfrm>
            <a:off x="4" y="-410008"/>
            <a:ext cx="161623" cy="1404216"/>
          </a:xfrm>
          <a:prstGeom prst="rect">
            <a:avLst/>
          </a:prstGeom>
          <a:noFill/>
          <a:ln w="9525">
            <a:noFill/>
            <a:miter lim="800000"/>
            <a:headEnd/>
            <a:tailEnd/>
          </a:ln>
        </p:spPr>
        <p:txBody>
          <a:bodyPr wrap="none" lIns="79998" tIns="39998" rIns="79998" bIns="39998" anchor="ctr">
            <a:spAutoFit/>
          </a:bodyPr>
          <a:lstStyle/>
          <a:p>
            <a:endParaRPr lang="en-US"/>
          </a:p>
        </p:txBody>
      </p:sp>
      <p:sp>
        <p:nvSpPr>
          <p:cNvPr id="14" name="Rectangle 61"/>
          <p:cNvSpPr>
            <a:spLocks noChangeArrowheads="1"/>
          </p:cNvSpPr>
          <p:nvPr/>
        </p:nvSpPr>
        <p:spPr bwMode="auto">
          <a:xfrm>
            <a:off x="4" y="1845832"/>
            <a:ext cx="161623" cy="1404216"/>
          </a:xfrm>
          <a:prstGeom prst="rect">
            <a:avLst/>
          </a:prstGeom>
          <a:noFill/>
          <a:ln w="9525">
            <a:noFill/>
            <a:miter lim="800000"/>
            <a:headEnd/>
            <a:tailEnd/>
          </a:ln>
        </p:spPr>
        <p:txBody>
          <a:bodyPr wrap="none" lIns="79998" tIns="39998" rIns="79998" bIns="39998" anchor="ctr">
            <a:spAutoFit/>
          </a:bodyPr>
          <a:lstStyle/>
          <a:p>
            <a:pPr eaLnBrk="0" hangingPunct="0"/>
            <a:endParaRPr lang="en-US"/>
          </a:p>
        </p:txBody>
      </p:sp>
      <p:sp>
        <p:nvSpPr>
          <p:cNvPr id="15" name="Rectangle 63"/>
          <p:cNvSpPr>
            <a:spLocks noChangeArrowheads="1"/>
          </p:cNvSpPr>
          <p:nvPr/>
        </p:nvSpPr>
        <p:spPr bwMode="auto">
          <a:xfrm>
            <a:off x="4" y="-410008"/>
            <a:ext cx="161623" cy="1404216"/>
          </a:xfrm>
          <a:prstGeom prst="rect">
            <a:avLst/>
          </a:prstGeom>
          <a:noFill/>
          <a:ln w="9525">
            <a:noFill/>
            <a:miter lim="800000"/>
            <a:headEnd/>
            <a:tailEnd/>
          </a:ln>
        </p:spPr>
        <p:txBody>
          <a:bodyPr wrap="none" lIns="79998" tIns="39998" rIns="79998" bIns="39998" anchor="ctr">
            <a:spAutoFit/>
          </a:bodyPr>
          <a:lstStyle/>
          <a:p>
            <a:endParaRPr lang="en-US"/>
          </a:p>
        </p:txBody>
      </p:sp>
      <p:sp>
        <p:nvSpPr>
          <p:cNvPr id="16" name="Rectangle 64"/>
          <p:cNvSpPr>
            <a:spLocks noChangeArrowheads="1"/>
          </p:cNvSpPr>
          <p:nvPr/>
        </p:nvSpPr>
        <p:spPr bwMode="auto">
          <a:xfrm>
            <a:off x="4" y="1012392"/>
            <a:ext cx="161623" cy="1404216"/>
          </a:xfrm>
          <a:prstGeom prst="rect">
            <a:avLst/>
          </a:prstGeom>
          <a:noFill/>
          <a:ln w="9525">
            <a:noFill/>
            <a:miter lim="800000"/>
            <a:headEnd/>
            <a:tailEnd/>
          </a:ln>
        </p:spPr>
        <p:txBody>
          <a:bodyPr wrap="none" lIns="79998" tIns="39998" rIns="79998" bIns="39998" anchor="ctr">
            <a:spAutoFit/>
          </a:bodyPr>
          <a:lstStyle/>
          <a:p>
            <a:pPr eaLnBrk="0" hangingPunct="0"/>
            <a:endParaRPr lang="en-US"/>
          </a:p>
        </p:txBody>
      </p:sp>
      <p:sp>
        <p:nvSpPr>
          <p:cNvPr id="17" name="Rectangle 66"/>
          <p:cNvSpPr>
            <a:spLocks noChangeArrowheads="1"/>
          </p:cNvSpPr>
          <p:nvPr/>
        </p:nvSpPr>
        <p:spPr bwMode="auto">
          <a:xfrm>
            <a:off x="4" y="-410008"/>
            <a:ext cx="161623" cy="1404216"/>
          </a:xfrm>
          <a:prstGeom prst="rect">
            <a:avLst/>
          </a:prstGeom>
          <a:noFill/>
          <a:ln w="9525">
            <a:noFill/>
            <a:miter lim="800000"/>
            <a:headEnd/>
            <a:tailEnd/>
          </a:ln>
        </p:spPr>
        <p:txBody>
          <a:bodyPr wrap="none" lIns="79998" tIns="39998" rIns="79998" bIns="39998" anchor="ctr">
            <a:spAutoFit/>
          </a:bodyPr>
          <a:lstStyle/>
          <a:p>
            <a:endParaRPr lang="en-US"/>
          </a:p>
        </p:txBody>
      </p:sp>
      <p:sp>
        <p:nvSpPr>
          <p:cNvPr id="18" name="Rectangle 67"/>
          <p:cNvSpPr>
            <a:spLocks noChangeArrowheads="1"/>
          </p:cNvSpPr>
          <p:nvPr/>
        </p:nvSpPr>
        <p:spPr bwMode="auto">
          <a:xfrm>
            <a:off x="4" y="1012392"/>
            <a:ext cx="161623" cy="1404216"/>
          </a:xfrm>
          <a:prstGeom prst="rect">
            <a:avLst/>
          </a:prstGeom>
          <a:noFill/>
          <a:ln w="9525">
            <a:noFill/>
            <a:miter lim="800000"/>
            <a:headEnd/>
            <a:tailEnd/>
          </a:ln>
        </p:spPr>
        <p:txBody>
          <a:bodyPr wrap="none" lIns="79998" tIns="39998" rIns="79998" bIns="39998" anchor="ctr">
            <a:spAutoFit/>
          </a:bodyPr>
          <a:lstStyle/>
          <a:p>
            <a:pPr eaLnBrk="0" hangingPunct="0"/>
            <a:endParaRPr lang="en-US"/>
          </a:p>
        </p:txBody>
      </p:sp>
      <p:sp>
        <p:nvSpPr>
          <p:cNvPr id="19" name="Rectangle 69"/>
          <p:cNvSpPr>
            <a:spLocks noChangeArrowheads="1"/>
          </p:cNvSpPr>
          <p:nvPr/>
        </p:nvSpPr>
        <p:spPr bwMode="auto">
          <a:xfrm>
            <a:off x="4" y="-410008"/>
            <a:ext cx="161623" cy="1404216"/>
          </a:xfrm>
          <a:prstGeom prst="rect">
            <a:avLst/>
          </a:prstGeom>
          <a:noFill/>
          <a:ln w="9525">
            <a:noFill/>
            <a:miter lim="800000"/>
            <a:headEnd/>
            <a:tailEnd/>
          </a:ln>
        </p:spPr>
        <p:txBody>
          <a:bodyPr wrap="none" lIns="79998" tIns="39998" rIns="79998" bIns="39998" anchor="ctr">
            <a:spAutoFit/>
          </a:bodyPr>
          <a:lstStyle/>
          <a:p>
            <a:endParaRPr lang="en-US"/>
          </a:p>
        </p:txBody>
      </p:sp>
      <p:sp>
        <p:nvSpPr>
          <p:cNvPr id="20" name="Rectangle 70"/>
          <p:cNvSpPr>
            <a:spLocks noChangeArrowheads="1"/>
          </p:cNvSpPr>
          <p:nvPr/>
        </p:nvSpPr>
        <p:spPr bwMode="auto">
          <a:xfrm>
            <a:off x="4" y="1612467"/>
            <a:ext cx="161623" cy="1404216"/>
          </a:xfrm>
          <a:prstGeom prst="rect">
            <a:avLst/>
          </a:prstGeom>
          <a:noFill/>
          <a:ln w="9525">
            <a:noFill/>
            <a:miter lim="800000"/>
            <a:headEnd/>
            <a:tailEnd/>
          </a:ln>
        </p:spPr>
        <p:txBody>
          <a:bodyPr wrap="none" lIns="79998" tIns="39998" rIns="79998" bIns="39998" anchor="ctr">
            <a:spAutoFit/>
          </a:bodyPr>
          <a:lstStyle/>
          <a:p>
            <a:pPr eaLnBrk="0" hangingPunct="0"/>
            <a:endParaRPr lang="en-US"/>
          </a:p>
        </p:txBody>
      </p:sp>
      <p:sp>
        <p:nvSpPr>
          <p:cNvPr id="21" name="Rectangle 72"/>
          <p:cNvSpPr>
            <a:spLocks noChangeArrowheads="1"/>
          </p:cNvSpPr>
          <p:nvPr/>
        </p:nvSpPr>
        <p:spPr bwMode="auto">
          <a:xfrm>
            <a:off x="4" y="-410008"/>
            <a:ext cx="161623" cy="1404216"/>
          </a:xfrm>
          <a:prstGeom prst="rect">
            <a:avLst/>
          </a:prstGeom>
          <a:noFill/>
          <a:ln w="9525">
            <a:noFill/>
            <a:miter lim="800000"/>
            <a:headEnd/>
            <a:tailEnd/>
          </a:ln>
        </p:spPr>
        <p:txBody>
          <a:bodyPr wrap="none" lIns="79998" tIns="39998" rIns="79998" bIns="39998" anchor="ctr">
            <a:spAutoFit/>
          </a:bodyPr>
          <a:lstStyle/>
          <a:p>
            <a:endParaRPr lang="en-US"/>
          </a:p>
        </p:txBody>
      </p:sp>
      <p:sp>
        <p:nvSpPr>
          <p:cNvPr id="22" name="Rectangle 73"/>
          <p:cNvSpPr>
            <a:spLocks noChangeArrowheads="1"/>
          </p:cNvSpPr>
          <p:nvPr/>
        </p:nvSpPr>
        <p:spPr bwMode="auto">
          <a:xfrm>
            <a:off x="4" y="1612467"/>
            <a:ext cx="161623" cy="1404216"/>
          </a:xfrm>
          <a:prstGeom prst="rect">
            <a:avLst/>
          </a:prstGeom>
          <a:noFill/>
          <a:ln w="9525">
            <a:noFill/>
            <a:miter lim="800000"/>
            <a:headEnd/>
            <a:tailEnd/>
          </a:ln>
        </p:spPr>
        <p:txBody>
          <a:bodyPr wrap="none" lIns="79998" tIns="39998" rIns="79998" bIns="39998" anchor="ctr">
            <a:spAutoFit/>
          </a:bodyPr>
          <a:lstStyle/>
          <a:p>
            <a:pPr eaLnBrk="0" hangingPunct="0"/>
            <a:endParaRPr lang="en-US"/>
          </a:p>
        </p:txBody>
      </p:sp>
      <p:sp>
        <p:nvSpPr>
          <p:cNvPr id="23" name="Rectangle 75"/>
          <p:cNvSpPr>
            <a:spLocks noChangeArrowheads="1"/>
          </p:cNvSpPr>
          <p:nvPr/>
        </p:nvSpPr>
        <p:spPr bwMode="auto">
          <a:xfrm>
            <a:off x="4" y="-410008"/>
            <a:ext cx="161623" cy="1404216"/>
          </a:xfrm>
          <a:prstGeom prst="rect">
            <a:avLst/>
          </a:prstGeom>
          <a:noFill/>
          <a:ln w="9525">
            <a:noFill/>
            <a:miter lim="800000"/>
            <a:headEnd/>
            <a:tailEnd/>
          </a:ln>
        </p:spPr>
        <p:txBody>
          <a:bodyPr wrap="none" lIns="79998" tIns="39998" rIns="79998" bIns="39998" anchor="ctr">
            <a:spAutoFit/>
          </a:bodyPr>
          <a:lstStyle/>
          <a:p>
            <a:endParaRPr lang="en-US"/>
          </a:p>
        </p:txBody>
      </p:sp>
      <p:sp>
        <p:nvSpPr>
          <p:cNvPr id="24" name="Rectangle 76"/>
          <p:cNvSpPr>
            <a:spLocks noChangeArrowheads="1"/>
          </p:cNvSpPr>
          <p:nvPr/>
        </p:nvSpPr>
        <p:spPr bwMode="auto">
          <a:xfrm>
            <a:off x="4" y="990167"/>
            <a:ext cx="161623" cy="1404216"/>
          </a:xfrm>
          <a:prstGeom prst="rect">
            <a:avLst/>
          </a:prstGeom>
          <a:noFill/>
          <a:ln w="9525">
            <a:noFill/>
            <a:miter lim="800000"/>
            <a:headEnd/>
            <a:tailEnd/>
          </a:ln>
        </p:spPr>
        <p:txBody>
          <a:bodyPr wrap="none" lIns="79998" tIns="39998" rIns="79998" bIns="39998" anchor="ctr">
            <a:spAutoFit/>
          </a:bodyPr>
          <a:lstStyle/>
          <a:p>
            <a:pPr eaLnBrk="0" hangingPunct="0"/>
            <a:endParaRPr lang="en-US"/>
          </a:p>
        </p:txBody>
      </p:sp>
      <p:sp>
        <p:nvSpPr>
          <p:cNvPr id="25" name="Rectangle 78"/>
          <p:cNvSpPr>
            <a:spLocks noChangeArrowheads="1"/>
          </p:cNvSpPr>
          <p:nvPr/>
        </p:nvSpPr>
        <p:spPr bwMode="auto">
          <a:xfrm>
            <a:off x="4" y="-410008"/>
            <a:ext cx="161623" cy="1404216"/>
          </a:xfrm>
          <a:prstGeom prst="rect">
            <a:avLst/>
          </a:prstGeom>
          <a:noFill/>
          <a:ln w="9525">
            <a:noFill/>
            <a:miter lim="800000"/>
            <a:headEnd/>
            <a:tailEnd/>
          </a:ln>
        </p:spPr>
        <p:txBody>
          <a:bodyPr wrap="none" lIns="79998" tIns="39998" rIns="79998" bIns="39998" anchor="ctr">
            <a:spAutoFit/>
          </a:bodyPr>
          <a:lstStyle/>
          <a:p>
            <a:endParaRPr lang="en-US"/>
          </a:p>
        </p:txBody>
      </p:sp>
      <p:sp>
        <p:nvSpPr>
          <p:cNvPr id="26" name="Rectangle 79"/>
          <p:cNvSpPr>
            <a:spLocks noChangeArrowheads="1"/>
          </p:cNvSpPr>
          <p:nvPr/>
        </p:nvSpPr>
        <p:spPr bwMode="auto">
          <a:xfrm>
            <a:off x="4" y="567892"/>
            <a:ext cx="161623" cy="1404216"/>
          </a:xfrm>
          <a:prstGeom prst="rect">
            <a:avLst/>
          </a:prstGeom>
          <a:noFill/>
          <a:ln w="9525">
            <a:noFill/>
            <a:miter lim="800000"/>
            <a:headEnd/>
            <a:tailEnd/>
          </a:ln>
        </p:spPr>
        <p:txBody>
          <a:bodyPr wrap="none" lIns="79998" tIns="39998" rIns="79998" bIns="39998" anchor="ctr">
            <a:spAutoFit/>
          </a:bodyPr>
          <a:lstStyle/>
          <a:p>
            <a:pPr eaLnBrk="0" hangingPunct="0"/>
            <a:endParaRPr lang="en-US"/>
          </a:p>
        </p:txBody>
      </p:sp>
      <p:sp>
        <p:nvSpPr>
          <p:cNvPr id="27" name="Rectangle 59"/>
          <p:cNvSpPr>
            <a:spLocks noChangeArrowheads="1"/>
          </p:cNvSpPr>
          <p:nvPr/>
        </p:nvSpPr>
        <p:spPr bwMode="auto">
          <a:xfrm>
            <a:off x="4" y="-410008"/>
            <a:ext cx="161623" cy="1404216"/>
          </a:xfrm>
          <a:prstGeom prst="rect">
            <a:avLst/>
          </a:prstGeom>
          <a:noFill/>
          <a:ln w="9525">
            <a:noFill/>
            <a:miter lim="800000"/>
            <a:headEnd/>
            <a:tailEnd/>
          </a:ln>
        </p:spPr>
        <p:txBody>
          <a:bodyPr wrap="none" lIns="79998" tIns="39998" rIns="79998" bIns="39998" anchor="ctr">
            <a:spAutoFit/>
          </a:bodyPr>
          <a:lstStyle/>
          <a:p>
            <a:endParaRPr lang="en-US"/>
          </a:p>
        </p:txBody>
      </p:sp>
      <p:sp>
        <p:nvSpPr>
          <p:cNvPr id="28" name="Rectangle 60"/>
          <p:cNvSpPr>
            <a:spLocks noChangeArrowheads="1"/>
          </p:cNvSpPr>
          <p:nvPr/>
        </p:nvSpPr>
        <p:spPr bwMode="auto">
          <a:xfrm>
            <a:off x="4" y="1067957"/>
            <a:ext cx="161623" cy="1404216"/>
          </a:xfrm>
          <a:prstGeom prst="rect">
            <a:avLst/>
          </a:prstGeom>
          <a:noFill/>
          <a:ln w="9525">
            <a:noFill/>
            <a:miter lim="800000"/>
            <a:headEnd/>
            <a:tailEnd/>
          </a:ln>
        </p:spPr>
        <p:txBody>
          <a:bodyPr wrap="none" lIns="79998" tIns="39998" rIns="79998" bIns="39998" anchor="ctr">
            <a:spAutoFit/>
          </a:bodyPr>
          <a:lstStyle/>
          <a:p>
            <a:pPr eaLnBrk="0" hangingPunct="0"/>
            <a:endParaRPr lang="en-US"/>
          </a:p>
        </p:txBody>
      </p:sp>
      <p:sp>
        <p:nvSpPr>
          <p:cNvPr id="29" name="Rectangle 62"/>
          <p:cNvSpPr>
            <a:spLocks noChangeArrowheads="1"/>
          </p:cNvSpPr>
          <p:nvPr/>
        </p:nvSpPr>
        <p:spPr bwMode="auto">
          <a:xfrm>
            <a:off x="4" y="-410008"/>
            <a:ext cx="161623" cy="1404216"/>
          </a:xfrm>
          <a:prstGeom prst="rect">
            <a:avLst/>
          </a:prstGeom>
          <a:noFill/>
          <a:ln w="9525">
            <a:noFill/>
            <a:miter lim="800000"/>
            <a:headEnd/>
            <a:tailEnd/>
          </a:ln>
        </p:spPr>
        <p:txBody>
          <a:bodyPr wrap="none" lIns="79998" tIns="39998" rIns="79998" bIns="39998" anchor="ctr">
            <a:spAutoFit/>
          </a:bodyPr>
          <a:lstStyle/>
          <a:p>
            <a:endParaRPr lang="en-US"/>
          </a:p>
        </p:txBody>
      </p:sp>
      <p:sp>
        <p:nvSpPr>
          <p:cNvPr id="30" name="Rectangle 63"/>
          <p:cNvSpPr>
            <a:spLocks noChangeArrowheads="1"/>
          </p:cNvSpPr>
          <p:nvPr/>
        </p:nvSpPr>
        <p:spPr bwMode="auto">
          <a:xfrm>
            <a:off x="4" y="1279092"/>
            <a:ext cx="161623" cy="1404216"/>
          </a:xfrm>
          <a:prstGeom prst="rect">
            <a:avLst/>
          </a:prstGeom>
          <a:noFill/>
          <a:ln w="9525">
            <a:noFill/>
            <a:miter lim="800000"/>
            <a:headEnd/>
            <a:tailEnd/>
          </a:ln>
        </p:spPr>
        <p:txBody>
          <a:bodyPr wrap="none" lIns="79998" tIns="39998" rIns="79998" bIns="39998" anchor="ctr">
            <a:spAutoFit/>
          </a:bodyPr>
          <a:lstStyle/>
          <a:p>
            <a:pPr eaLnBrk="0" hangingPunct="0"/>
            <a:endParaRPr lang="en-US"/>
          </a:p>
        </p:txBody>
      </p:sp>
      <p:sp>
        <p:nvSpPr>
          <p:cNvPr id="31" name="Rectangle 65"/>
          <p:cNvSpPr>
            <a:spLocks noChangeArrowheads="1"/>
          </p:cNvSpPr>
          <p:nvPr/>
        </p:nvSpPr>
        <p:spPr bwMode="auto">
          <a:xfrm>
            <a:off x="4" y="-410008"/>
            <a:ext cx="161623" cy="1404216"/>
          </a:xfrm>
          <a:prstGeom prst="rect">
            <a:avLst/>
          </a:prstGeom>
          <a:noFill/>
          <a:ln w="9525">
            <a:noFill/>
            <a:miter lim="800000"/>
            <a:headEnd/>
            <a:tailEnd/>
          </a:ln>
        </p:spPr>
        <p:txBody>
          <a:bodyPr wrap="none" lIns="79998" tIns="39998" rIns="79998" bIns="39998" anchor="ctr">
            <a:spAutoFit/>
          </a:bodyPr>
          <a:lstStyle/>
          <a:p>
            <a:endParaRPr lang="en-US"/>
          </a:p>
        </p:txBody>
      </p:sp>
      <p:sp>
        <p:nvSpPr>
          <p:cNvPr id="32" name="Rectangle 66"/>
          <p:cNvSpPr>
            <a:spLocks noChangeArrowheads="1"/>
          </p:cNvSpPr>
          <p:nvPr/>
        </p:nvSpPr>
        <p:spPr bwMode="auto">
          <a:xfrm>
            <a:off x="4" y="1379107"/>
            <a:ext cx="161623" cy="1404216"/>
          </a:xfrm>
          <a:prstGeom prst="rect">
            <a:avLst/>
          </a:prstGeom>
          <a:noFill/>
          <a:ln w="9525">
            <a:noFill/>
            <a:miter lim="800000"/>
            <a:headEnd/>
            <a:tailEnd/>
          </a:ln>
        </p:spPr>
        <p:txBody>
          <a:bodyPr wrap="none" lIns="79998" tIns="39998" rIns="79998" bIns="39998" anchor="ctr">
            <a:spAutoFit/>
          </a:bodyPr>
          <a:lstStyle/>
          <a:p>
            <a:pPr eaLnBrk="0" hangingPunct="0"/>
            <a:endParaRPr lang="en-US"/>
          </a:p>
        </p:txBody>
      </p:sp>
      <p:sp>
        <p:nvSpPr>
          <p:cNvPr id="33" name="Rectangle 68"/>
          <p:cNvSpPr>
            <a:spLocks noChangeArrowheads="1"/>
          </p:cNvSpPr>
          <p:nvPr/>
        </p:nvSpPr>
        <p:spPr bwMode="auto">
          <a:xfrm>
            <a:off x="4" y="-410008"/>
            <a:ext cx="161623" cy="1404216"/>
          </a:xfrm>
          <a:prstGeom prst="rect">
            <a:avLst/>
          </a:prstGeom>
          <a:noFill/>
          <a:ln w="9525">
            <a:noFill/>
            <a:miter lim="800000"/>
            <a:headEnd/>
            <a:tailEnd/>
          </a:ln>
        </p:spPr>
        <p:txBody>
          <a:bodyPr wrap="none" lIns="79998" tIns="39998" rIns="79998" bIns="39998" anchor="ctr">
            <a:spAutoFit/>
          </a:bodyPr>
          <a:lstStyle/>
          <a:p>
            <a:endParaRPr lang="en-US"/>
          </a:p>
        </p:txBody>
      </p:sp>
      <p:sp>
        <p:nvSpPr>
          <p:cNvPr id="34" name="Rectangle 69"/>
          <p:cNvSpPr>
            <a:spLocks noChangeArrowheads="1"/>
          </p:cNvSpPr>
          <p:nvPr/>
        </p:nvSpPr>
        <p:spPr bwMode="auto">
          <a:xfrm>
            <a:off x="4" y="645683"/>
            <a:ext cx="161623" cy="1404216"/>
          </a:xfrm>
          <a:prstGeom prst="rect">
            <a:avLst/>
          </a:prstGeom>
          <a:noFill/>
          <a:ln w="9525">
            <a:noFill/>
            <a:miter lim="800000"/>
            <a:headEnd/>
            <a:tailEnd/>
          </a:ln>
        </p:spPr>
        <p:txBody>
          <a:bodyPr wrap="none" lIns="79998" tIns="39998" rIns="79998" bIns="39998" anchor="ctr">
            <a:spAutoFit/>
          </a:bodyPr>
          <a:lstStyle/>
          <a:p>
            <a:pPr eaLnBrk="0" hangingPunct="0"/>
            <a:endParaRPr lang="en-US"/>
          </a:p>
        </p:txBody>
      </p:sp>
      <p:sp>
        <p:nvSpPr>
          <p:cNvPr id="36" name="Text Box 14"/>
          <p:cNvSpPr txBox="1">
            <a:spLocks noChangeArrowheads="1"/>
          </p:cNvSpPr>
          <p:nvPr/>
        </p:nvSpPr>
        <p:spPr bwMode="auto">
          <a:xfrm>
            <a:off x="10738118" y="3505200"/>
            <a:ext cx="23111460" cy="2085111"/>
          </a:xfrm>
          <a:prstGeom prst="rect">
            <a:avLst/>
          </a:prstGeom>
          <a:noFill/>
          <a:ln w="12700">
            <a:noFill/>
            <a:miter lim="800000"/>
            <a:headEnd/>
            <a:tailEnd/>
          </a:ln>
        </p:spPr>
        <p:txBody>
          <a:bodyPr wrap="square" lIns="239993" tIns="239993" rIns="239993" bIns="239993">
            <a:spAutoFit/>
          </a:bodyPr>
          <a:lstStyle/>
          <a:p>
            <a:pPr algn="ctr">
              <a:lnSpc>
                <a:spcPct val="50000"/>
              </a:lnSpc>
              <a:spcBef>
                <a:spcPct val="50000"/>
              </a:spcBef>
            </a:pPr>
            <a:r>
              <a:rPr lang="en-US" sz="4800" b="1" dirty="0" smtClean="0">
                <a:latin typeface="Helvetica" pitchFamily="34" charset="0"/>
              </a:rPr>
              <a:t>Sean C. Newcomer</a:t>
            </a:r>
            <a:r>
              <a:rPr lang="en-US" sz="4800" b="1" baseline="30000" dirty="0" smtClean="0">
                <a:latin typeface="Helvetica" pitchFamily="34" charset="0"/>
              </a:rPr>
              <a:t>1</a:t>
            </a:r>
            <a:r>
              <a:rPr lang="en-US" sz="4800" b="1" dirty="0" smtClean="0">
                <a:latin typeface="Helvetica" pitchFamily="34" charset="0"/>
              </a:rPr>
              <a:t>, Tayler Frazee</a:t>
            </a:r>
            <a:r>
              <a:rPr lang="en-US" sz="4800" b="1" baseline="30000" dirty="0" smtClean="0">
                <a:latin typeface="Helvetica" pitchFamily="34" charset="0"/>
              </a:rPr>
              <a:t>2</a:t>
            </a:r>
            <a:r>
              <a:rPr lang="en-US" sz="4800" b="1" dirty="0" smtClean="0">
                <a:latin typeface="Helvetica" pitchFamily="34" charset="0"/>
              </a:rPr>
              <a:t>, Jeff A. Nessler</a:t>
            </a:r>
            <a:r>
              <a:rPr lang="en-US" sz="4800" b="1" baseline="30000" dirty="0" smtClean="0">
                <a:latin typeface="Helvetica" pitchFamily="34" charset="0"/>
              </a:rPr>
              <a:t>1</a:t>
            </a:r>
            <a:endParaRPr lang="en-US" sz="4800" b="1" baseline="30000" dirty="0">
              <a:latin typeface="Helvetica" pitchFamily="34" charset="0"/>
            </a:endParaRPr>
          </a:p>
          <a:p>
            <a:pPr algn="ctr">
              <a:lnSpc>
                <a:spcPct val="50000"/>
              </a:lnSpc>
              <a:spcBef>
                <a:spcPct val="50000"/>
              </a:spcBef>
            </a:pPr>
            <a:r>
              <a:rPr lang="en-US" sz="4000" baseline="30000" dirty="0" smtClean="0">
                <a:latin typeface="Helvetica" pitchFamily="34" charset="0"/>
              </a:rPr>
              <a:t>1</a:t>
            </a:r>
            <a:r>
              <a:rPr lang="en-US" sz="4000" dirty="0" smtClean="0">
                <a:latin typeface="Helvetica" pitchFamily="34" charset="0"/>
              </a:rPr>
              <a:t>Dept</a:t>
            </a:r>
            <a:r>
              <a:rPr lang="en-US" sz="4000" dirty="0">
                <a:latin typeface="Helvetica" pitchFamily="34" charset="0"/>
              </a:rPr>
              <a:t>. of Kinesiology, </a:t>
            </a:r>
            <a:r>
              <a:rPr lang="en-US" sz="4000" baseline="30000" dirty="0" smtClean="0">
                <a:latin typeface="Helvetica" pitchFamily="34" charset="0"/>
              </a:rPr>
              <a:t>2</a:t>
            </a:r>
            <a:r>
              <a:rPr lang="en-US" sz="4000" dirty="0" smtClean="0">
                <a:latin typeface="Helvetica" pitchFamily="34" charset="0"/>
              </a:rPr>
              <a:t>Biotechnology Program, California </a:t>
            </a:r>
            <a:r>
              <a:rPr lang="en-US" sz="4000" dirty="0">
                <a:latin typeface="Helvetica" pitchFamily="34" charset="0"/>
              </a:rPr>
              <a:t>State University, San Marcos, CA </a:t>
            </a:r>
            <a:r>
              <a:rPr lang="en-US" sz="4000" dirty="0" smtClean="0">
                <a:latin typeface="Helvetica" pitchFamily="34" charset="0"/>
              </a:rPr>
              <a:t>92096</a:t>
            </a:r>
          </a:p>
          <a:p>
            <a:pPr>
              <a:lnSpc>
                <a:spcPct val="50000"/>
              </a:lnSpc>
              <a:spcBef>
                <a:spcPct val="50000"/>
              </a:spcBef>
            </a:pPr>
            <a:r>
              <a:rPr lang="en-US" sz="4000" dirty="0" smtClean="0">
                <a:latin typeface="Helvetica" pitchFamily="34" charset="0"/>
              </a:rPr>
              <a:t> </a:t>
            </a:r>
            <a:endParaRPr lang="en-US" sz="4000" dirty="0">
              <a:latin typeface="Helvetica" pitchFamily="34" charset="0"/>
            </a:endParaRPr>
          </a:p>
        </p:txBody>
      </p:sp>
      <p:sp>
        <p:nvSpPr>
          <p:cNvPr id="41" name="TextBox 40"/>
          <p:cNvSpPr txBox="1"/>
          <p:nvPr/>
        </p:nvSpPr>
        <p:spPr>
          <a:xfrm>
            <a:off x="21416161" y="5486400"/>
            <a:ext cx="7500938" cy="938708"/>
          </a:xfrm>
          <a:prstGeom prst="rect">
            <a:avLst/>
          </a:prstGeom>
          <a:noFill/>
        </p:spPr>
        <p:txBody>
          <a:bodyPr wrap="square" lIns="106669" tIns="53335" rIns="106669" bIns="53335" rtlCol="0">
            <a:spAutoFit/>
          </a:bodyPr>
          <a:lstStyle/>
          <a:p>
            <a:pPr algn="ctr"/>
            <a:r>
              <a:rPr lang="en-US" sz="5400" b="1" dirty="0" smtClean="0">
                <a:solidFill>
                  <a:schemeClr val="bg1"/>
                </a:solidFill>
                <a:latin typeface="Helvetica" pitchFamily="34" charset="0"/>
              </a:rPr>
              <a:t>RESULTS</a:t>
            </a:r>
            <a:endParaRPr lang="en-US" sz="5400" b="1" dirty="0">
              <a:solidFill>
                <a:schemeClr val="bg1"/>
              </a:solidFill>
              <a:latin typeface="Helvetica" pitchFamily="34" charset="0"/>
            </a:endParaRPr>
          </a:p>
        </p:txBody>
      </p:sp>
      <p:sp>
        <p:nvSpPr>
          <p:cNvPr id="47" name="TextBox 46"/>
          <p:cNvSpPr txBox="1"/>
          <p:nvPr/>
        </p:nvSpPr>
        <p:spPr>
          <a:xfrm>
            <a:off x="4622116" y="5486400"/>
            <a:ext cx="7500938" cy="938708"/>
          </a:xfrm>
          <a:prstGeom prst="rect">
            <a:avLst/>
          </a:prstGeom>
          <a:noFill/>
        </p:spPr>
        <p:txBody>
          <a:bodyPr wrap="square" lIns="106669" tIns="53335" rIns="106669" bIns="53335" rtlCol="0">
            <a:spAutoFit/>
          </a:bodyPr>
          <a:lstStyle/>
          <a:p>
            <a:pPr algn="ctr"/>
            <a:r>
              <a:rPr lang="en-US" sz="5400" b="1" dirty="0" smtClean="0">
                <a:solidFill>
                  <a:schemeClr val="bg1"/>
                </a:solidFill>
                <a:latin typeface="Helvetica" pitchFamily="34" charset="0"/>
              </a:rPr>
              <a:t>BACKGROUND</a:t>
            </a:r>
            <a:endParaRPr lang="en-US" sz="5400" b="1" dirty="0">
              <a:solidFill>
                <a:schemeClr val="bg1"/>
              </a:solidFill>
              <a:latin typeface="Helvetica" pitchFamily="34" charset="0"/>
            </a:endParaRPr>
          </a:p>
        </p:txBody>
      </p:sp>
      <p:pic>
        <p:nvPicPr>
          <p:cNvPr id="54" name="Picture 62" descr="csusmLogo_FullNameHills#1A7.eps"/>
          <p:cNvPicPr>
            <a:picLocks noChangeAspect="1"/>
          </p:cNvPicPr>
          <p:nvPr/>
        </p:nvPicPr>
        <p:blipFill>
          <a:blip r:embed="rId3" cstate="print"/>
          <a:srcRect/>
          <a:stretch>
            <a:fillRect/>
          </a:stretch>
        </p:blipFill>
        <p:spPr bwMode="auto">
          <a:xfrm>
            <a:off x="6477000" y="3200529"/>
            <a:ext cx="3810000" cy="1779023"/>
          </a:xfrm>
          <a:prstGeom prst="rect">
            <a:avLst/>
          </a:prstGeom>
          <a:noFill/>
          <a:ln w="9525">
            <a:noFill/>
            <a:miter lim="800000"/>
            <a:headEnd/>
            <a:tailEnd/>
          </a:ln>
        </p:spPr>
      </p:pic>
      <p:sp>
        <p:nvSpPr>
          <p:cNvPr id="55" name="Rectangle 54"/>
          <p:cNvSpPr/>
          <p:nvPr/>
        </p:nvSpPr>
        <p:spPr>
          <a:xfrm>
            <a:off x="29489400" y="25908000"/>
            <a:ext cx="14081760" cy="914400"/>
          </a:xfrm>
          <a:prstGeom prst="rect">
            <a:avLst/>
          </a:prstGeom>
          <a:solidFill>
            <a:srgbClr val="061356"/>
          </a:solidFill>
        </p:spPr>
        <p:style>
          <a:lnRef idx="2">
            <a:schemeClr val="accent1">
              <a:shade val="50000"/>
            </a:schemeClr>
          </a:lnRef>
          <a:fillRef idx="1">
            <a:schemeClr val="accent1"/>
          </a:fillRef>
          <a:effectRef idx="0">
            <a:schemeClr val="accent1"/>
          </a:effectRef>
          <a:fontRef idx="minor">
            <a:schemeClr val="lt1"/>
          </a:fontRef>
        </p:style>
        <p:txBody>
          <a:bodyPr lIns="106669" tIns="53335" rIns="106669" bIns="53335" rtlCol="0" anchor="ctr"/>
          <a:lstStyle/>
          <a:p>
            <a:pPr algn="ctr"/>
            <a:endParaRPr lang="en-US"/>
          </a:p>
        </p:txBody>
      </p:sp>
      <p:sp>
        <p:nvSpPr>
          <p:cNvPr id="56" name="TextBox 55"/>
          <p:cNvSpPr txBox="1"/>
          <p:nvPr/>
        </p:nvSpPr>
        <p:spPr>
          <a:xfrm>
            <a:off x="33189862" y="25883692"/>
            <a:ext cx="7500938" cy="938708"/>
          </a:xfrm>
          <a:prstGeom prst="rect">
            <a:avLst/>
          </a:prstGeom>
          <a:noFill/>
        </p:spPr>
        <p:txBody>
          <a:bodyPr wrap="square" lIns="106669" tIns="53335" rIns="106669" bIns="53335" rtlCol="0">
            <a:spAutoFit/>
          </a:bodyPr>
          <a:lstStyle/>
          <a:p>
            <a:pPr algn="ctr"/>
            <a:r>
              <a:rPr lang="en-US" sz="5400" b="1" dirty="0" smtClean="0">
                <a:solidFill>
                  <a:schemeClr val="bg1"/>
                </a:solidFill>
                <a:latin typeface="Helvetica" pitchFamily="34" charset="0"/>
              </a:rPr>
              <a:t>REFERENCES</a:t>
            </a:r>
            <a:endParaRPr lang="en-US" sz="5400" b="1" dirty="0">
              <a:solidFill>
                <a:schemeClr val="bg1"/>
              </a:solidFill>
              <a:latin typeface="Helvetica" pitchFamily="34" charset="0"/>
            </a:endParaRPr>
          </a:p>
        </p:txBody>
      </p:sp>
      <p:sp>
        <p:nvSpPr>
          <p:cNvPr id="57" name="TextBox 56"/>
          <p:cNvSpPr txBox="1"/>
          <p:nvPr/>
        </p:nvSpPr>
        <p:spPr>
          <a:xfrm>
            <a:off x="29870400" y="26984265"/>
            <a:ext cx="13258800" cy="5324535"/>
          </a:xfrm>
          <a:prstGeom prst="rect">
            <a:avLst/>
          </a:prstGeom>
          <a:noFill/>
        </p:spPr>
        <p:txBody>
          <a:bodyPr wrap="square" rtlCol="0">
            <a:spAutoFit/>
          </a:bodyPr>
          <a:lstStyle/>
          <a:p>
            <a:pPr marL="514350" indent="-514350" algn="just">
              <a:buFont typeface="+mj-lt"/>
              <a:buAutoNum type="arabicPeriod"/>
            </a:pPr>
            <a:r>
              <a:rPr lang="en-US" sz="2000" dirty="0" smtClean="0">
                <a:latin typeface="Helvetica" panose="020B0604020202020204" pitchFamily="34" charset="0"/>
                <a:cs typeface="Helvetica" panose="020B0604020202020204" pitchFamily="34" charset="0"/>
              </a:rPr>
              <a:t>International Surfing Association.</a:t>
            </a:r>
          </a:p>
          <a:p>
            <a:pPr marL="457200" indent="-457200" algn="just">
              <a:buFont typeface="+mj-lt"/>
              <a:buAutoNum type="arabicPeriod"/>
            </a:pPr>
            <a:r>
              <a:rPr lang="en-US" sz="2000" dirty="0" err="1" smtClean="0">
                <a:latin typeface="Helvetica" panose="020B0604020202020204" pitchFamily="34" charset="0"/>
                <a:cs typeface="Helvetica" panose="020B0604020202020204" pitchFamily="34" charset="0"/>
              </a:rPr>
              <a:t>LaLanne</a:t>
            </a:r>
            <a:r>
              <a:rPr lang="en-US" sz="2000" dirty="0" smtClean="0">
                <a:latin typeface="Helvetica" panose="020B0604020202020204" pitchFamily="34" charset="0"/>
                <a:cs typeface="Helvetica" panose="020B0604020202020204" pitchFamily="34" charset="0"/>
              </a:rPr>
              <a:t>, C.L., </a:t>
            </a:r>
            <a:r>
              <a:rPr lang="en-US" sz="2000" dirty="0" err="1" smtClean="0">
                <a:latin typeface="Helvetica" panose="020B0604020202020204" pitchFamily="34" charset="0"/>
                <a:cs typeface="Helvetica" panose="020B0604020202020204" pitchFamily="34" charset="0"/>
              </a:rPr>
              <a:t>Cannady</a:t>
            </a:r>
            <a:r>
              <a:rPr lang="en-US" sz="2000" dirty="0" smtClean="0">
                <a:latin typeface="Helvetica" panose="020B0604020202020204" pitchFamily="34" charset="0"/>
                <a:cs typeface="Helvetica" panose="020B0604020202020204" pitchFamily="34" charset="0"/>
              </a:rPr>
              <a:t>, M.S., Moon, J.F., Taylor, D.L., Nessler, J.A., Crocker G.H., Newcomer, S.C. (in press).Characterization of activity and cardiovascular response during surfing in recreational male surfers between the ages of 18-75 years old.  </a:t>
            </a:r>
            <a:r>
              <a:rPr lang="en-US" sz="2000" i="1" dirty="0" smtClean="0">
                <a:latin typeface="Helvetica" panose="020B0604020202020204" pitchFamily="34" charset="0"/>
                <a:cs typeface="Helvetica" panose="020B0604020202020204" pitchFamily="34" charset="0"/>
              </a:rPr>
              <a:t>J Aging and Physical Activity.</a:t>
            </a:r>
          </a:p>
          <a:p>
            <a:pPr marL="457200" indent="-457200" algn="just">
              <a:buFont typeface="+mj-lt"/>
              <a:buAutoNum type="arabicPeriod"/>
            </a:pPr>
            <a:r>
              <a:rPr lang="en-US" sz="2000" dirty="0" smtClean="0">
                <a:latin typeface="Helvetica" panose="020B0604020202020204" pitchFamily="34" charset="0"/>
                <a:cs typeface="Helvetica" panose="020B0604020202020204" pitchFamily="34" charset="0"/>
              </a:rPr>
              <a:t>Bravo, M., Nessler, J.A., Cummins, K., Newcomer, S.C. (2015). Heart rate responses of high school students participating in surfing physical education.  </a:t>
            </a:r>
            <a:r>
              <a:rPr lang="en-US" sz="2000" i="1" dirty="0" smtClean="0">
                <a:latin typeface="Helvetica" panose="020B0604020202020204" pitchFamily="34" charset="0"/>
                <a:cs typeface="Helvetica" panose="020B0604020202020204" pitchFamily="34" charset="0"/>
              </a:rPr>
              <a:t>J Strength and Conditioning Research</a:t>
            </a:r>
            <a:r>
              <a:rPr lang="en-US" sz="2000" dirty="0" smtClean="0">
                <a:latin typeface="Helvetica" panose="020B0604020202020204" pitchFamily="34" charset="0"/>
                <a:cs typeface="Helvetica" panose="020B0604020202020204" pitchFamily="34" charset="0"/>
              </a:rPr>
              <a:t>.</a:t>
            </a:r>
          </a:p>
          <a:p>
            <a:pPr marL="457200" indent="-457200" algn="just">
              <a:buFont typeface="+mj-lt"/>
              <a:buAutoNum type="arabicPeriod"/>
            </a:pPr>
            <a:r>
              <a:rPr lang="en-US" sz="2000" dirty="0" err="1" smtClean="0">
                <a:latin typeface="Helvetica" panose="020B0604020202020204" pitchFamily="34" charset="0"/>
                <a:cs typeface="Helvetica" panose="020B0604020202020204" pitchFamily="34" charset="0"/>
              </a:rPr>
              <a:t>Kenvin</a:t>
            </a:r>
            <a:r>
              <a:rPr lang="en-US" sz="2000" dirty="0" smtClean="0">
                <a:latin typeface="Helvetica" panose="020B0604020202020204" pitchFamily="34" charset="0"/>
                <a:cs typeface="Helvetica" panose="020B0604020202020204" pitchFamily="34" charset="0"/>
              </a:rPr>
              <a:t>, D. (2014) Surf craft: design and the culture of board riding. MIT Press, Cambridge MA.</a:t>
            </a:r>
          </a:p>
          <a:p>
            <a:pPr marL="457200" indent="-457200" algn="just">
              <a:buFont typeface="+mj-lt"/>
              <a:buAutoNum type="arabicPeriod"/>
            </a:pPr>
            <a:r>
              <a:rPr lang="en-US" sz="2000" dirty="0" smtClean="0">
                <a:latin typeface="Helvetica" panose="020B0604020202020204" pitchFamily="34" charset="0"/>
                <a:cs typeface="Helvetica" panose="020B0604020202020204" pitchFamily="34" charset="0"/>
              </a:rPr>
              <a:t>Ekmecic, V., </a:t>
            </a:r>
            <a:r>
              <a:rPr lang="en-US" sz="2000" dirty="0" err="1" smtClean="0">
                <a:latin typeface="Helvetica" panose="020B0604020202020204" pitchFamily="34" charset="0"/>
                <a:cs typeface="Helvetica" panose="020B0604020202020204" pitchFamily="34" charset="0"/>
              </a:rPr>
              <a:t>Jia</a:t>
            </a:r>
            <a:r>
              <a:rPr lang="en-US" sz="2000" dirty="0" smtClean="0">
                <a:latin typeface="Helvetica" panose="020B0604020202020204" pitchFamily="34" charset="0"/>
                <a:cs typeface="Helvetica" panose="020B0604020202020204" pitchFamily="34" charset="0"/>
              </a:rPr>
              <a:t>, N., Cleveland, T.G., </a:t>
            </a:r>
            <a:r>
              <a:rPr lang="en-US" sz="2000" dirty="0" err="1" smtClean="0">
                <a:latin typeface="Helvetica" panose="020B0604020202020204" pitchFamily="34" charset="0"/>
                <a:cs typeface="Helvetica" panose="020B0604020202020204" pitchFamily="34" charset="0"/>
              </a:rPr>
              <a:t>Saulino</a:t>
            </a:r>
            <a:r>
              <a:rPr lang="en-US" sz="2000" dirty="0" smtClean="0">
                <a:latin typeface="Helvetica" panose="020B0604020202020204" pitchFamily="34" charset="0"/>
                <a:cs typeface="Helvetica" panose="020B0604020202020204" pitchFamily="34" charset="0"/>
              </a:rPr>
              <a:t>, M.L., Nessler, J.A., Crocker, G.H., Newcomer, S.C. (in review). Increasing surfboard volume reduces energy expenditure during paddling, </a:t>
            </a:r>
            <a:r>
              <a:rPr lang="en-US" sz="2000" i="1" dirty="0" smtClean="0">
                <a:latin typeface="Helvetica" panose="020B0604020202020204" pitchFamily="34" charset="0"/>
                <a:cs typeface="Helvetica" panose="020B0604020202020204" pitchFamily="34" charset="0"/>
              </a:rPr>
              <a:t>Ergonomics.</a:t>
            </a:r>
          </a:p>
          <a:p>
            <a:pPr marL="457200" indent="-457200" algn="just">
              <a:buFont typeface="+mj-lt"/>
              <a:buAutoNum type="arabicPeriod"/>
            </a:pPr>
            <a:r>
              <a:rPr lang="en-US" sz="2000" dirty="0" smtClean="0">
                <a:latin typeface="Helvetica" panose="020B0604020202020204" pitchFamily="34" charset="0"/>
                <a:cs typeface="Helvetica" panose="020B0604020202020204" pitchFamily="34" charset="0"/>
              </a:rPr>
              <a:t>Mendez-Villanueva</a:t>
            </a:r>
            <a:r>
              <a:rPr lang="en-US" sz="2000" dirty="0">
                <a:latin typeface="Helvetica" panose="020B0604020202020204" pitchFamily="34" charset="0"/>
                <a:cs typeface="Helvetica" panose="020B0604020202020204" pitchFamily="34" charset="0"/>
              </a:rPr>
              <a:t>, </a:t>
            </a:r>
            <a:r>
              <a:rPr lang="en-US" sz="2000" dirty="0" smtClean="0">
                <a:latin typeface="Helvetica" panose="020B0604020202020204" pitchFamily="34" charset="0"/>
                <a:cs typeface="Helvetica" panose="020B0604020202020204" pitchFamily="34" charset="0"/>
              </a:rPr>
              <a:t>A., Perez-</a:t>
            </a:r>
            <a:r>
              <a:rPr lang="en-US" sz="2000" dirty="0" err="1" smtClean="0">
                <a:latin typeface="Helvetica" panose="020B0604020202020204" pitchFamily="34" charset="0"/>
                <a:cs typeface="Helvetica" panose="020B0604020202020204" pitchFamily="34" charset="0"/>
              </a:rPr>
              <a:t>Landaluce</a:t>
            </a:r>
            <a:r>
              <a:rPr lang="en-US" sz="2000" dirty="0" smtClean="0">
                <a:latin typeface="Helvetica" panose="020B0604020202020204" pitchFamily="34" charset="0"/>
                <a:cs typeface="Helvetica" panose="020B0604020202020204" pitchFamily="34" charset="0"/>
              </a:rPr>
              <a:t>, J., Bishop, D., Fernandez-Garcia, B., </a:t>
            </a:r>
            <a:r>
              <a:rPr lang="en-US" sz="2000" dirty="0" err="1" smtClean="0">
                <a:latin typeface="Helvetica" panose="020B0604020202020204" pitchFamily="34" charset="0"/>
                <a:cs typeface="Helvetica" panose="020B0604020202020204" pitchFamily="34" charset="0"/>
              </a:rPr>
              <a:t>Ortolano</a:t>
            </a:r>
            <a:r>
              <a:rPr lang="en-US" sz="2000" dirty="0" smtClean="0">
                <a:latin typeface="Helvetica" panose="020B0604020202020204" pitchFamily="34" charset="0"/>
                <a:cs typeface="Helvetica" panose="020B0604020202020204" pitchFamily="34" charset="0"/>
              </a:rPr>
              <a:t>, R., </a:t>
            </a:r>
            <a:r>
              <a:rPr lang="en-US" sz="2000" dirty="0" err="1" smtClean="0">
                <a:latin typeface="Helvetica" panose="020B0604020202020204" pitchFamily="34" charset="0"/>
                <a:cs typeface="Helvetica" panose="020B0604020202020204" pitchFamily="34" charset="0"/>
              </a:rPr>
              <a:t>Leibar</a:t>
            </a:r>
            <a:r>
              <a:rPr lang="en-US" sz="2000" dirty="0" smtClean="0">
                <a:latin typeface="Helvetica" panose="020B0604020202020204" pitchFamily="34" charset="0"/>
                <a:cs typeface="Helvetica" panose="020B0604020202020204" pitchFamily="34" charset="0"/>
              </a:rPr>
              <a:t>, X., &amp; </a:t>
            </a:r>
            <a:r>
              <a:rPr lang="en-US" sz="2000" dirty="0" err="1" smtClean="0">
                <a:latin typeface="Helvetica" panose="020B0604020202020204" pitchFamily="34" charset="0"/>
                <a:cs typeface="Helvetica" panose="020B0604020202020204" pitchFamily="34" charset="0"/>
              </a:rPr>
              <a:t>Terrados</a:t>
            </a:r>
            <a:r>
              <a:rPr lang="en-US" sz="2000" dirty="0" smtClean="0">
                <a:latin typeface="Helvetica" panose="020B0604020202020204" pitchFamily="34" charset="0"/>
                <a:cs typeface="Helvetica" panose="020B0604020202020204" pitchFamily="34" charset="0"/>
              </a:rPr>
              <a:t>, N. </a:t>
            </a:r>
            <a:r>
              <a:rPr lang="en-US" sz="2000" dirty="0">
                <a:latin typeface="Helvetica" panose="020B0604020202020204" pitchFamily="34" charset="0"/>
                <a:cs typeface="Helvetica" panose="020B0604020202020204" pitchFamily="34" charset="0"/>
              </a:rPr>
              <a:t>(2005). Upper body aerobic fitness comparison between two groups of competitive </a:t>
            </a:r>
            <a:r>
              <a:rPr lang="en-US" sz="2000" dirty="0" smtClean="0">
                <a:latin typeface="Helvetica" panose="020B0604020202020204" pitchFamily="34" charset="0"/>
                <a:cs typeface="Helvetica" panose="020B0604020202020204" pitchFamily="34" charset="0"/>
              </a:rPr>
              <a:t>surfboard riders</a:t>
            </a:r>
            <a:r>
              <a:rPr lang="en-US" sz="2000" dirty="0">
                <a:latin typeface="Helvetica" panose="020B0604020202020204" pitchFamily="34" charset="0"/>
                <a:cs typeface="Helvetica" panose="020B0604020202020204" pitchFamily="34" charset="0"/>
              </a:rPr>
              <a:t>. </a:t>
            </a:r>
            <a:r>
              <a:rPr lang="en-US" sz="2000" i="1" dirty="0" smtClean="0">
                <a:latin typeface="Helvetica" panose="020B0604020202020204" pitchFamily="34" charset="0"/>
                <a:cs typeface="Helvetica" panose="020B0604020202020204" pitchFamily="34" charset="0"/>
              </a:rPr>
              <a:t>J. </a:t>
            </a:r>
            <a:r>
              <a:rPr lang="en-US" sz="2000" i="1" dirty="0" err="1" smtClean="0">
                <a:latin typeface="Helvetica" panose="020B0604020202020204" pitchFamily="34" charset="0"/>
                <a:cs typeface="Helvetica" panose="020B0604020202020204" pitchFamily="34" charset="0"/>
              </a:rPr>
              <a:t>Sci</a:t>
            </a:r>
            <a:r>
              <a:rPr lang="en-US" sz="2000" i="1" dirty="0" smtClean="0">
                <a:latin typeface="Helvetica" panose="020B0604020202020204" pitchFamily="34" charset="0"/>
                <a:cs typeface="Helvetica" panose="020B0604020202020204" pitchFamily="34" charset="0"/>
              </a:rPr>
              <a:t> Med Sport, </a:t>
            </a:r>
            <a:r>
              <a:rPr lang="en-US" sz="2000" i="1" dirty="0">
                <a:latin typeface="Helvetica" panose="020B0604020202020204" pitchFamily="34" charset="0"/>
                <a:cs typeface="Helvetica" panose="020B0604020202020204" pitchFamily="34" charset="0"/>
              </a:rPr>
              <a:t>8</a:t>
            </a:r>
            <a:r>
              <a:rPr lang="en-US" sz="2000" dirty="0">
                <a:latin typeface="Helvetica" panose="020B0604020202020204" pitchFamily="34" charset="0"/>
                <a:cs typeface="Helvetica" panose="020B0604020202020204" pitchFamily="34" charset="0"/>
              </a:rPr>
              <a:t>(1), </a:t>
            </a:r>
            <a:r>
              <a:rPr lang="en-US" sz="2000" dirty="0" smtClean="0">
                <a:latin typeface="Helvetica" panose="020B0604020202020204" pitchFamily="34" charset="0"/>
                <a:cs typeface="Helvetica" panose="020B0604020202020204" pitchFamily="34" charset="0"/>
              </a:rPr>
              <a:t>43-51.</a:t>
            </a:r>
          </a:p>
          <a:p>
            <a:pPr marL="457200" indent="-457200" algn="just">
              <a:buFont typeface="+mj-lt"/>
              <a:buAutoNum type="arabicPeriod"/>
            </a:pPr>
            <a:r>
              <a:rPr lang="en-US" sz="2000" dirty="0" smtClean="0">
                <a:latin typeface="Helvetica" panose="020B0604020202020204" pitchFamily="34" charset="0"/>
                <a:cs typeface="Helvetica" panose="020B0604020202020204" pitchFamily="34" charset="0"/>
              </a:rPr>
              <a:t>Mendez-Villanueva, A., Bishop, D. (2005). Physiological Aspects of Surfboard Riding Performance. </a:t>
            </a:r>
            <a:r>
              <a:rPr lang="en-US" sz="2000" i="1" dirty="0" smtClean="0">
                <a:latin typeface="Helvetica" panose="020B0604020202020204" pitchFamily="34" charset="0"/>
                <a:cs typeface="Helvetica" panose="020B0604020202020204" pitchFamily="34" charset="0"/>
              </a:rPr>
              <a:t>J Sports Medicine, 35 </a:t>
            </a:r>
            <a:r>
              <a:rPr lang="en-US" sz="2000" dirty="0" smtClean="0">
                <a:latin typeface="Helvetica" panose="020B0604020202020204" pitchFamily="34" charset="0"/>
                <a:cs typeface="Helvetica" panose="020B0604020202020204" pitchFamily="34" charset="0"/>
              </a:rPr>
              <a:t>(1), </a:t>
            </a:r>
          </a:p>
          <a:p>
            <a:pPr marL="457200" indent="-457200" algn="just">
              <a:buFont typeface="+mj-lt"/>
              <a:buAutoNum type="arabicPeriod"/>
            </a:pPr>
            <a:r>
              <a:rPr lang="en-US" sz="2000" dirty="0" smtClean="0">
                <a:latin typeface="Helvetica" panose="020B0604020202020204" pitchFamily="34" charset="0"/>
                <a:cs typeface="Helvetica" panose="020B0604020202020204" pitchFamily="34" charset="0"/>
              </a:rPr>
              <a:t>Furness, J., Hing, W.A., Abbot, A. Walsh, J., Sheppard, J.M., &amp; </a:t>
            </a:r>
            <a:r>
              <a:rPr lang="en-US" sz="2000" dirty="0" err="1" smtClean="0">
                <a:latin typeface="Helvetica" panose="020B0604020202020204" pitchFamily="34" charset="0"/>
                <a:cs typeface="Helvetica" panose="020B0604020202020204" pitchFamily="34" charset="0"/>
              </a:rPr>
              <a:t>Climstein</a:t>
            </a:r>
            <a:r>
              <a:rPr lang="en-US" sz="2000" dirty="0" smtClean="0">
                <a:latin typeface="Helvetica" panose="020B0604020202020204" pitchFamily="34" charset="0"/>
                <a:cs typeface="Helvetica" panose="020B0604020202020204" pitchFamily="34" charset="0"/>
              </a:rPr>
              <a:t>, M. (2014). Retrospective analysis of chronic injuries in recreational and competitive surfers: injury location, type, and mechanism. </a:t>
            </a:r>
            <a:r>
              <a:rPr lang="en-US" sz="2000" i="1" dirty="0" err="1" smtClean="0">
                <a:latin typeface="Helvetica" panose="020B0604020202020204" pitchFamily="34" charset="0"/>
                <a:cs typeface="Helvetica" panose="020B0604020202020204" pitchFamily="34" charset="0"/>
              </a:rPr>
              <a:t>Int</a:t>
            </a:r>
            <a:r>
              <a:rPr lang="en-US" sz="2000" i="1" dirty="0" smtClean="0">
                <a:latin typeface="Helvetica" panose="020B0604020202020204" pitchFamily="34" charset="0"/>
                <a:cs typeface="Helvetica" panose="020B0604020202020204" pitchFamily="34" charset="0"/>
              </a:rPr>
              <a:t> J Aquatics Res Ed</a:t>
            </a:r>
            <a:r>
              <a:rPr lang="en-US" sz="2000" dirty="0" smtClean="0">
                <a:latin typeface="Helvetica" panose="020B0604020202020204" pitchFamily="34" charset="0"/>
                <a:cs typeface="Helvetica" panose="020B0604020202020204" pitchFamily="34" charset="0"/>
              </a:rPr>
              <a:t>, 8(3), 277-287.</a:t>
            </a:r>
          </a:p>
        </p:txBody>
      </p:sp>
      <p:sp>
        <p:nvSpPr>
          <p:cNvPr id="64" name="Rectangle 5"/>
          <p:cNvSpPr>
            <a:spLocks noChangeArrowheads="1"/>
          </p:cNvSpPr>
          <p:nvPr/>
        </p:nvSpPr>
        <p:spPr bwMode="auto">
          <a:xfrm>
            <a:off x="1" y="-479286"/>
            <a:ext cx="184731" cy="141577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5" name="Rectangle 6"/>
          <p:cNvSpPr>
            <a:spLocks noChangeArrowheads="1"/>
          </p:cNvSpPr>
          <p:nvPr/>
        </p:nvSpPr>
        <p:spPr bwMode="auto">
          <a:xfrm>
            <a:off x="0" y="457200"/>
            <a:ext cx="0" cy="0"/>
          </a:xfrm>
          <a:prstGeom prst="rect">
            <a:avLst/>
          </a:prstGeom>
          <a:solidFill>
            <a:schemeClr val="accent1"/>
          </a:solidFill>
          <a:ln w="9525">
            <a:solidFill>
              <a:schemeClr val="tx1"/>
            </a:solidFill>
            <a:miter lim="800000"/>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85" name="Rectangle 84"/>
          <p:cNvSpPr/>
          <p:nvPr/>
        </p:nvSpPr>
        <p:spPr>
          <a:xfrm>
            <a:off x="396240" y="5547360"/>
            <a:ext cx="14081760" cy="270662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106669" tIns="53335" rIns="106669" bIns="53335" rtlCol="0" anchor="ctr"/>
          <a:lstStyle/>
          <a:p>
            <a:pPr algn="ctr"/>
            <a:endParaRPr lang="en-US"/>
          </a:p>
        </p:txBody>
      </p:sp>
      <p:sp>
        <p:nvSpPr>
          <p:cNvPr id="86" name="Rectangle 85"/>
          <p:cNvSpPr/>
          <p:nvPr/>
        </p:nvSpPr>
        <p:spPr>
          <a:xfrm>
            <a:off x="14950440" y="5547360"/>
            <a:ext cx="14081760" cy="270662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106669" tIns="53335" rIns="106669" bIns="53335" rtlCol="0" anchor="ctr"/>
          <a:lstStyle/>
          <a:p>
            <a:pPr algn="ctr"/>
            <a:endParaRPr lang="en-US"/>
          </a:p>
        </p:txBody>
      </p:sp>
      <p:sp>
        <p:nvSpPr>
          <p:cNvPr id="48" name="TextBox 47"/>
          <p:cNvSpPr txBox="1"/>
          <p:nvPr/>
        </p:nvSpPr>
        <p:spPr>
          <a:xfrm>
            <a:off x="990600" y="17145000"/>
            <a:ext cx="12801599" cy="7602081"/>
          </a:xfrm>
          <a:prstGeom prst="rect">
            <a:avLst/>
          </a:prstGeom>
          <a:noFill/>
        </p:spPr>
        <p:txBody>
          <a:bodyPr wrap="square" rtlCol="0">
            <a:spAutoFit/>
          </a:bodyPr>
          <a:lstStyle/>
          <a:p>
            <a:pPr marL="419100" indent="-419100" algn="just">
              <a:spcAft>
                <a:spcPts val="1200"/>
              </a:spcAft>
              <a:buFont typeface="Wingdings" pitchFamily="2" charset="2"/>
              <a:buChar char="§"/>
            </a:pPr>
            <a:r>
              <a:rPr lang="en-US" sz="2800" b="1" dirty="0" smtClean="0">
                <a:latin typeface="Helvetica" pitchFamily="34" charset="0"/>
              </a:rPr>
              <a:t>Surfing is increasing in popularity. </a:t>
            </a:r>
            <a:r>
              <a:rPr lang="en-US" sz="2800" dirty="0" smtClean="0">
                <a:latin typeface="Helvetica" pitchFamily="34" charset="0"/>
              </a:rPr>
              <a:t>There are approximately 10-20 million people participating in surfing worldwide more more than 2.1 million surfers in the United States alone.</a:t>
            </a:r>
            <a:r>
              <a:rPr lang="en-US" sz="2800" baseline="30000" dirty="0" smtClean="0">
                <a:latin typeface="Helvetica" pitchFamily="34" charset="0"/>
              </a:rPr>
              <a:t>1</a:t>
            </a:r>
            <a:r>
              <a:rPr lang="en-US" sz="2800" dirty="0" smtClean="0">
                <a:latin typeface="Helvetica" pitchFamily="34" charset="0"/>
              </a:rPr>
              <a:t> </a:t>
            </a:r>
            <a:endParaRPr lang="en-US" sz="2800" dirty="0">
              <a:latin typeface="Helvetica" pitchFamily="34" charset="0"/>
            </a:endParaRPr>
          </a:p>
          <a:p>
            <a:pPr marL="419100" indent="-419100" algn="just">
              <a:spcAft>
                <a:spcPts val="1200"/>
              </a:spcAft>
              <a:buFont typeface="Wingdings" pitchFamily="2" charset="2"/>
              <a:buChar char="§"/>
            </a:pPr>
            <a:r>
              <a:rPr lang="en-US" sz="2800" b="1" dirty="0" smtClean="0">
                <a:latin typeface="Helvetica" pitchFamily="34" charset="0"/>
              </a:rPr>
              <a:t>Participation in the sport of surfing is a beneficial form of exercise.</a:t>
            </a:r>
            <a:r>
              <a:rPr lang="en-US" sz="2800" dirty="0" smtClean="0">
                <a:latin typeface="Helvetica" pitchFamily="34" charset="0"/>
              </a:rPr>
              <a:t>  Participants often generate physical activity levels consistent with recommendations by ACSM and the CDC.</a:t>
            </a:r>
            <a:r>
              <a:rPr lang="en-US" sz="2800" baseline="30000" dirty="0" smtClean="0">
                <a:latin typeface="Helvetica" pitchFamily="34" charset="0"/>
              </a:rPr>
              <a:t>2-3</a:t>
            </a:r>
            <a:endParaRPr lang="en-US" sz="2800" b="1" baseline="30000" dirty="0" smtClean="0">
              <a:latin typeface="Helvetica" pitchFamily="34" charset="0"/>
            </a:endParaRPr>
          </a:p>
          <a:p>
            <a:pPr marL="419100" indent="-419100" algn="just">
              <a:spcAft>
                <a:spcPts val="1200"/>
              </a:spcAft>
              <a:buFont typeface="Wingdings" pitchFamily="2" charset="2"/>
              <a:buChar char="§"/>
            </a:pPr>
            <a:r>
              <a:rPr lang="en-US" sz="2800" b="1" dirty="0" smtClean="0">
                <a:latin typeface="Helvetica" pitchFamily="34" charset="0"/>
              </a:rPr>
              <a:t>Research into the optimization of equipment design for surfing is sparse.  </a:t>
            </a:r>
            <a:r>
              <a:rPr lang="en-US" sz="2800" dirty="0" smtClean="0">
                <a:latin typeface="Helvetica" pitchFamily="34" charset="0"/>
              </a:rPr>
              <a:t>Surfboard manufacturing is primarily an artisanal craft, but there is a growing interest in data that can inform surfboard design.</a:t>
            </a:r>
            <a:r>
              <a:rPr lang="en-US" sz="2800" baseline="30000" dirty="0" smtClean="0">
                <a:latin typeface="Helvetica" pitchFamily="34" charset="0"/>
              </a:rPr>
              <a:t>4-5</a:t>
            </a:r>
            <a:endParaRPr lang="en-US" sz="2800" b="1" baseline="30000" dirty="0" smtClean="0">
              <a:latin typeface="Helvetica" pitchFamily="34" charset="0"/>
            </a:endParaRPr>
          </a:p>
          <a:p>
            <a:pPr marL="419100" indent="-419100" algn="just">
              <a:spcAft>
                <a:spcPts val="1200"/>
              </a:spcAft>
              <a:buFont typeface="Wingdings" pitchFamily="2" charset="2"/>
              <a:buChar char="§"/>
            </a:pPr>
            <a:r>
              <a:rPr lang="en-US" sz="2800" b="1" dirty="0" smtClean="0">
                <a:latin typeface="Helvetica" pitchFamily="34" charset="0"/>
              </a:rPr>
              <a:t>Board designs are often focused on wave riding performance, but surfers spend a majority of their time paddling.  </a:t>
            </a:r>
            <a:r>
              <a:rPr lang="en-US" sz="2800" dirty="0" smtClean="0">
                <a:latin typeface="Helvetica" pitchFamily="34" charset="0"/>
              </a:rPr>
              <a:t>Competitive surfers spend approximately 51% of their time paddling, 42% sitting, and only 5% of their time riding waves.  Improved paddling performance may affect other aspects of surfing performance.</a:t>
            </a:r>
            <a:r>
              <a:rPr lang="en-US" sz="2800" baseline="30000" dirty="0" smtClean="0">
                <a:latin typeface="Helvetica" pitchFamily="34" charset="0"/>
              </a:rPr>
              <a:t>6-7</a:t>
            </a:r>
          </a:p>
          <a:p>
            <a:pPr marL="419100" indent="-419100" algn="just">
              <a:spcAft>
                <a:spcPts val="1200"/>
              </a:spcAft>
              <a:buFont typeface="Wingdings" pitchFamily="2" charset="2"/>
              <a:buChar char="§"/>
            </a:pPr>
            <a:r>
              <a:rPr lang="en-US" sz="2800" b="1" dirty="0" smtClean="0">
                <a:latin typeface="Helvetica" pitchFamily="34" charset="0"/>
              </a:rPr>
              <a:t>Studying the impact of surfboard design on paddling may help to improve performance and reduce risk for injury.</a:t>
            </a:r>
            <a:r>
              <a:rPr lang="en-US" sz="2800" baseline="30000" dirty="0" smtClean="0">
                <a:latin typeface="Helvetica" pitchFamily="34" charset="0"/>
              </a:rPr>
              <a:t>8</a:t>
            </a:r>
            <a:r>
              <a:rPr lang="en-US" sz="2800" dirty="0" smtClean="0">
                <a:latin typeface="Helvetica" pitchFamily="34" charset="0"/>
              </a:rPr>
              <a:t>  </a:t>
            </a:r>
          </a:p>
        </p:txBody>
      </p:sp>
      <p:sp>
        <p:nvSpPr>
          <p:cNvPr id="46" name="Rectangle 45"/>
          <p:cNvSpPr/>
          <p:nvPr/>
        </p:nvSpPr>
        <p:spPr>
          <a:xfrm>
            <a:off x="385394" y="5486400"/>
            <a:ext cx="14081760" cy="914400"/>
          </a:xfrm>
          <a:prstGeom prst="rect">
            <a:avLst/>
          </a:prstGeom>
          <a:solidFill>
            <a:srgbClr val="061356"/>
          </a:solidFill>
        </p:spPr>
        <p:style>
          <a:lnRef idx="2">
            <a:schemeClr val="accent1">
              <a:shade val="50000"/>
            </a:schemeClr>
          </a:lnRef>
          <a:fillRef idx="1">
            <a:schemeClr val="accent1"/>
          </a:fillRef>
          <a:effectRef idx="0">
            <a:schemeClr val="accent1"/>
          </a:effectRef>
          <a:fontRef idx="minor">
            <a:schemeClr val="lt1"/>
          </a:fontRef>
        </p:style>
        <p:txBody>
          <a:bodyPr lIns="106669" tIns="53335" rIns="106669" bIns="53335" rtlCol="0" anchor="ctr"/>
          <a:lstStyle/>
          <a:p>
            <a:pPr algn="ctr"/>
            <a:endParaRPr lang="en-US"/>
          </a:p>
        </p:txBody>
      </p:sp>
      <p:sp>
        <p:nvSpPr>
          <p:cNvPr id="81" name="TextBox 80"/>
          <p:cNvSpPr txBox="1"/>
          <p:nvPr/>
        </p:nvSpPr>
        <p:spPr>
          <a:xfrm>
            <a:off x="30167089" y="20040600"/>
            <a:ext cx="6437486" cy="1569660"/>
          </a:xfrm>
          <a:prstGeom prst="rect">
            <a:avLst/>
          </a:prstGeom>
          <a:noFill/>
        </p:spPr>
        <p:txBody>
          <a:bodyPr wrap="square" rtlCol="0">
            <a:spAutoFit/>
          </a:bodyPr>
          <a:lstStyle/>
          <a:p>
            <a:r>
              <a:rPr lang="en-US" sz="3200" b="1" dirty="0" smtClean="0"/>
              <a:t>Figure 8 </a:t>
            </a:r>
            <a:r>
              <a:rPr lang="en-US" sz="3200" dirty="0" smtClean="0"/>
              <a:t>Self-selected prone position on the surfboard varied significantly across surfboards (p=0.026)</a:t>
            </a:r>
            <a:endParaRPr lang="en-US" sz="3200" dirty="0"/>
          </a:p>
        </p:txBody>
      </p:sp>
      <p:sp>
        <p:nvSpPr>
          <p:cNvPr id="50" name="Rectangle 49"/>
          <p:cNvSpPr/>
          <p:nvPr/>
        </p:nvSpPr>
        <p:spPr>
          <a:xfrm>
            <a:off x="29504640" y="22098000"/>
            <a:ext cx="14081760" cy="914400"/>
          </a:xfrm>
          <a:prstGeom prst="rect">
            <a:avLst/>
          </a:prstGeom>
          <a:solidFill>
            <a:srgbClr val="061356"/>
          </a:solidFill>
        </p:spPr>
        <p:style>
          <a:lnRef idx="2">
            <a:schemeClr val="accent1">
              <a:shade val="50000"/>
            </a:schemeClr>
          </a:lnRef>
          <a:fillRef idx="1">
            <a:schemeClr val="accent1"/>
          </a:fillRef>
          <a:effectRef idx="0">
            <a:schemeClr val="accent1"/>
          </a:effectRef>
          <a:fontRef idx="minor">
            <a:schemeClr val="lt1"/>
          </a:fontRef>
        </p:style>
        <p:txBody>
          <a:bodyPr lIns="106669" tIns="53335" rIns="106669" bIns="53335" rtlCol="0" anchor="ctr"/>
          <a:lstStyle/>
          <a:p>
            <a:pPr algn="ctr"/>
            <a:endParaRPr lang="en-US"/>
          </a:p>
        </p:txBody>
      </p:sp>
      <p:sp>
        <p:nvSpPr>
          <p:cNvPr id="51" name="TextBox 50"/>
          <p:cNvSpPr txBox="1"/>
          <p:nvPr/>
        </p:nvSpPr>
        <p:spPr>
          <a:xfrm>
            <a:off x="32461200" y="22098000"/>
            <a:ext cx="7500938" cy="938708"/>
          </a:xfrm>
          <a:prstGeom prst="rect">
            <a:avLst/>
          </a:prstGeom>
          <a:noFill/>
        </p:spPr>
        <p:txBody>
          <a:bodyPr wrap="square" lIns="106669" tIns="53335" rIns="106669" bIns="53335" rtlCol="0">
            <a:spAutoFit/>
          </a:bodyPr>
          <a:lstStyle/>
          <a:p>
            <a:pPr algn="ctr"/>
            <a:r>
              <a:rPr lang="en-US" sz="5400" b="1" dirty="0" smtClean="0">
                <a:solidFill>
                  <a:schemeClr val="bg1"/>
                </a:solidFill>
                <a:latin typeface="Helvetica" pitchFamily="34" charset="0"/>
              </a:rPr>
              <a:t>CONCLUSIONS</a:t>
            </a:r>
            <a:endParaRPr lang="en-US" sz="5400" b="1" dirty="0">
              <a:solidFill>
                <a:schemeClr val="bg1"/>
              </a:solidFill>
              <a:latin typeface="Helvetica" pitchFamily="34" charset="0"/>
            </a:endParaRPr>
          </a:p>
        </p:txBody>
      </p:sp>
      <p:sp>
        <p:nvSpPr>
          <p:cNvPr id="53" name="TextBox 52"/>
          <p:cNvSpPr txBox="1"/>
          <p:nvPr/>
        </p:nvSpPr>
        <p:spPr>
          <a:xfrm>
            <a:off x="29794200" y="23164800"/>
            <a:ext cx="13335000" cy="2677656"/>
          </a:xfrm>
          <a:prstGeom prst="rect">
            <a:avLst/>
          </a:prstGeom>
          <a:noFill/>
        </p:spPr>
        <p:txBody>
          <a:bodyPr wrap="square" rtlCol="0">
            <a:spAutoFit/>
          </a:bodyPr>
          <a:lstStyle/>
          <a:p>
            <a:pPr marL="742950" indent="-742950" algn="just">
              <a:buFont typeface="Wingdings" panose="05000000000000000000" pitchFamily="2" charset="2"/>
              <a:buChar char="§"/>
            </a:pPr>
            <a:r>
              <a:rPr lang="en-US" sz="2800" dirty="0" smtClean="0">
                <a:latin typeface="Helvetica" panose="020B0604020202020204" pitchFamily="34" charset="0"/>
                <a:cs typeface="Helvetica" panose="020B0604020202020204" pitchFamily="34" charset="0"/>
              </a:rPr>
              <a:t>When subjects were allowed to self-select their position on the 3 surfboards evaluated here, variations in the distribution of volume did not affect board accelerations, drag force, oxygen use, or heart rate.</a:t>
            </a:r>
            <a:endParaRPr lang="en-US" sz="2800" dirty="0">
              <a:latin typeface="Helvetica" panose="020B0604020202020204" pitchFamily="34" charset="0"/>
              <a:cs typeface="Helvetica" panose="020B0604020202020204" pitchFamily="34" charset="0"/>
            </a:endParaRPr>
          </a:p>
          <a:p>
            <a:pPr marL="742950" indent="-742950" algn="just">
              <a:buFont typeface="Wingdings" panose="05000000000000000000" pitchFamily="2" charset="2"/>
              <a:buChar char="§"/>
            </a:pPr>
            <a:r>
              <a:rPr lang="en-US" sz="2800" dirty="0" smtClean="0">
                <a:latin typeface="Helvetica" panose="020B0604020202020204" pitchFamily="34" charset="0"/>
                <a:cs typeface="Helvetica" panose="020B0604020202020204" pitchFamily="34" charset="0"/>
              </a:rPr>
              <a:t>Subjects altered their position on the board in response to changes in volume distribution with a high degree of precision in order to maintain consistent paddling efficiency and performance. </a:t>
            </a:r>
          </a:p>
        </p:txBody>
      </p:sp>
      <p:sp>
        <p:nvSpPr>
          <p:cNvPr id="49" name="TextBox 69"/>
          <p:cNvSpPr txBox="1">
            <a:spLocks noChangeArrowheads="1"/>
          </p:cNvSpPr>
          <p:nvPr/>
        </p:nvSpPr>
        <p:spPr bwMode="auto">
          <a:xfrm>
            <a:off x="15011400" y="26289000"/>
            <a:ext cx="14020800" cy="6232473"/>
          </a:xfrm>
          <a:prstGeom prst="rect">
            <a:avLst/>
          </a:prstGeom>
          <a:noFill/>
          <a:ln w="9525">
            <a:noFill/>
            <a:miter lim="800000"/>
            <a:headEnd/>
            <a:tailEnd/>
          </a:ln>
        </p:spPr>
        <p:txBody>
          <a:bodyPr wrap="square" lIns="640048" tIns="45718" rIns="640048" bIns="274320">
            <a:spAutoFit/>
          </a:bodyPr>
          <a:lstStyle/>
          <a:p>
            <a:pPr marL="346075" indent="-346075" algn="just">
              <a:buFont typeface="Wingdings" pitchFamily="2" charset="2"/>
              <a:buChar char="§"/>
            </a:pPr>
            <a:r>
              <a:rPr lang="en-US" sz="2400" dirty="0" smtClean="0">
                <a:latin typeface="Helvetica" pitchFamily="34" charset="0"/>
              </a:rPr>
              <a:t>Each subject performed one paddling trial (3 minutes) and 2 drag force trials (30 sec) using each board in random </a:t>
            </a:r>
            <a:r>
              <a:rPr lang="en-US" sz="2400" dirty="0">
                <a:latin typeface="Helvetica" pitchFamily="34" charset="0"/>
              </a:rPr>
              <a:t>order</a:t>
            </a:r>
            <a:r>
              <a:rPr lang="en-US" sz="2400" dirty="0" smtClean="0">
                <a:latin typeface="Helvetica" pitchFamily="34" charset="0"/>
              </a:rPr>
              <a:t>.  All boards used the same size and model of fin, set in a 3 fin “thruster” pattern.  No leash was worn.</a:t>
            </a:r>
          </a:p>
          <a:p>
            <a:pPr marL="346075" indent="-346075" algn="just">
              <a:buFont typeface="Wingdings" pitchFamily="2" charset="2"/>
              <a:buChar char="§"/>
            </a:pPr>
            <a:r>
              <a:rPr lang="en-US" sz="2400" dirty="0" smtClean="0">
                <a:latin typeface="Helvetica" pitchFamily="34" charset="0"/>
              </a:rPr>
              <a:t>Water velocity was set to a constant speed of 1.1 m/s, water temperature maintained between 18 and 21°C.</a:t>
            </a:r>
          </a:p>
          <a:p>
            <a:pPr marL="346075" indent="-346075" algn="just">
              <a:buFont typeface="Wingdings" pitchFamily="2" charset="2"/>
              <a:buChar char="§"/>
            </a:pPr>
            <a:r>
              <a:rPr lang="en-US" sz="2400" dirty="0" smtClean="0">
                <a:latin typeface="Helvetica" pitchFamily="34" charset="0"/>
              </a:rPr>
              <a:t>Participants were allowed to paddle for 30 seconds to determine their preferred prone position on each board.</a:t>
            </a:r>
          </a:p>
          <a:p>
            <a:pPr marL="346075" indent="-346075" algn="just">
              <a:buFont typeface="Wingdings" pitchFamily="2" charset="2"/>
              <a:buChar char="§"/>
            </a:pPr>
            <a:r>
              <a:rPr lang="en-US" sz="2400" dirty="0" smtClean="0">
                <a:latin typeface="Helvetica" pitchFamily="34" charset="0"/>
              </a:rPr>
              <a:t>Drag force was measured while subjects had arms at their sides and while in a simulated paddle position.</a:t>
            </a:r>
          </a:p>
          <a:p>
            <a:pPr marL="346075" indent="-346075" algn="just">
              <a:buFont typeface="Wingdings" pitchFamily="2" charset="2"/>
              <a:buChar char="§"/>
            </a:pPr>
            <a:r>
              <a:rPr lang="en-US" sz="2400" dirty="0" smtClean="0">
                <a:latin typeface="Helvetica" pitchFamily="34" charset="0"/>
              </a:rPr>
              <a:t>GoPro camera was placed underwater, perpendicular to the sagittal plane of the prone subject</a:t>
            </a:r>
            <a:r>
              <a:rPr lang="en-US" sz="2400" dirty="0">
                <a:latin typeface="Helvetica" pitchFamily="34" charset="0"/>
              </a:rPr>
              <a:t> </a:t>
            </a:r>
            <a:r>
              <a:rPr lang="en-US" sz="2400" dirty="0" smtClean="0">
                <a:latin typeface="Helvetica" pitchFamily="34" charset="0"/>
              </a:rPr>
              <a:t>to determine location on the board.</a:t>
            </a:r>
          </a:p>
          <a:p>
            <a:pPr marL="346075" indent="-346075" algn="just">
              <a:buFont typeface="Wingdings" pitchFamily="2" charset="2"/>
              <a:buChar char="§"/>
            </a:pPr>
            <a:r>
              <a:rPr lang="en-US" sz="2400" dirty="0" smtClean="0">
                <a:latin typeface="Helvetica" pitchFamily="34" charset="0"/>
              </a:rPr>
              <a:t>Accelerometer acquired board angle and roll range of motion data during 3 minute paddling trials.</a:t>
            </a:r>
          </a:p>
          <a:p>
            <a:pPr marL="346075" indent="-346075" algn="just">
              <a:buFont typeface="Wingdings" pitchFamily="2" charset="2"/>
              <a:buChar char="§"/>
            </a:pPr>
            <a:r>
              <a:rPr lang="en-US" sz="2400" dirty="0" smtClean="0">
                <a:latin typeface="Helvetica" pitchFamily="34" charset="0"/>
              </a:rPr>
              <a:t>VO</a:t>
            </a:r>
            <a:r>
              <a:rPr lang="en-US" sz="2400" baseline="-25000" dirty="0" smtClean="0">
                <a:latin typeface="Helvetica" pitchFamily="34" charset="0"/>
              </a:rPr>
              <a:t>2</a:t>
            </a:r>
            <a:r>
              <a:rPr lang="en-US" sz="2400" dirty="0" smtClean="0">
                <a:latin typeface="Helvetica" pitchFamily="34" charset="0"/>
              </a:rPr>
              <a:t> and heart rate were also acquired during 3 minute paddling trial.</a:t>
            </a:r>
          </a:p>
          <a:p>
            <a:pPr marL="346075" indent="-346075" algn="just">
              <a:buFont typeface="Wingdings" pitchFamily="2" charset="2"/>
              <a:buChar char="§"/>
            </a:pPr>
            <a:r>
              <a:rPr lang="en-US" sz="2400" dirty="0" smtClean="0">
                <a:latin typeface="Helvetica" pitchFamily="34" charset="0"/>
              </a:rPr>
              <a:t>Repeated measures ANOVA + paired t-tests were used to compare differences between boards.</a:t>
            </a:r>
            <a:endParaRPr lang="en-US" sz="2400" dirty="0">
              <a:latin typeface="Helvetica" pitchFamily="34" charset="0"/>
            </a:endParaRPr>
          </a:p>
        </p:txBody>
      </p:sp>
      <p:sp>
        <p:nvSpPr>
          <p:cNvPr id="58" name="Rounded Rectangle 57"/>
          <p:cNvSpPr/>
          <p:nvPr/>
        </p:nvSpPr>
        <p:spPr>
          <a:xfrm>
            <a:off x="838199" y="24836584"/>
            <a:ext cx="13258800" cy="1833416"/>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p:cNvSpPr txBox="1"/>
          <p:nvPr/>
        </p:nvSpPr>
        <p:spPr>
          <a:xfrm>
            <a:off x="1159669" y="24915674"/>
            <a:ext cx="12725400" cy="1754326"/>
          </a:xfrm>
          <a:prstGeom prst="rect">
            <a:avLst/>
          </a:prstGeom>
          <a:noFill/>
        </p:spPr>
        <p:txBody>
          <a:bodyPr wrap="square" rtlCol="0">
            <a:spAutoFit/>
          </a:bodyPr>
          <a:lstStyle/>
          <a:p>
            <a:pPr algn="just"/>
            <a:r>
              <a:rPr lang="en-US" sz="3600" b="1" dirty="0">
                <a:latin typeface="Helvetica" panose="020B0604020202020204" pitchFamily="34" charset="0"/>
                <a:cs typeface="Helvetica" panose="020B0604020202020204" pitchFamily="34" charset="0"/>
              </a:rPr>
              <a:t>The purpose of this study was to </a:t>
            </a:r>
            <a:r>
              <a:rPr lang="en-US" sz="3600" b="1" dirty="0" smtClean="0">
                <a:latin typeface="Helvetica" panose="020B0604020202020204" pitchFamily="34" charset="0"/>
                <a:cs typeface="Helvetica" panose="020B0604020202020204" pitchFamily="34" charset="0"/>
              </a:rPr>
              <a:t>provide a preliminary investigation of the effects of the distribution of surfboard volume on paddling performance.</a:t>
            </a:r>
            <a:endParaRPr lang="en-US" sz="3600" b="1" dirty="0">
              <a:latin typeface="Helvetica" panose="020B0604020202020204" pitchFamily="34" charset="0"/>
              <a:cs typeface="Helvetica" panose="020B0604020202020204" pitchFamily="34" charset="0"/>
            </a:endParaRPr>
          </a:p>
        </p:txBody>
      </p:sp>
      <p:sp>
        <p:nvSpPr>
          <p:cNvPr id="37" name="Rectangle 36"/>
          <p:cNvSpPr/>
          <p:nvPr/>
        </p:nvSpPr>
        <p:spPr>
          <a:xfrm>
            <a:off x="381000" y="16002000"/>
            <a:ext cx="14081760" cy="914400"/>
          </a:xfrm>
          <a:prstGeom prst="rect">
            <a:avLst/>
          </a:prstGeom>
          <a:solidFill>
            <a:srgbClr val="061356"/>
          </a:solidFill>
        </p:spPr>
        <p:style>
          <a:lnRef idx="2">
            <a:schemeClr val="accent1">
              <a:shade val="50000"/>
            </a:schemeClr>
          </a:lnRef>
          <a:fillRef idx="1">
            <a:schemeClr val="accent1"/>
          </a:fillRef>
          <a:effectRef idx="0">
            <a:schemeClr val="accent1"/>
          </a:effectRef>
          <a:fontRef idx="minor">
            <a:schemeClr val="lt1"/>
          </a:fontRef>
        </p:style>
        <p:txBody>
          <a:bodyPr lIns="106669" tIns="53335" rIns="106669" bIns="53335" rtlCol="0" anchor="ctr"/>
          <a:lstStyle/>
          <a:p>
            <a:pPr algn="ctr"/>
            <a:endParaRPr lang="en-US"/>
          </a:p>
        </p:txBody>
      </p:sp>
      <p:sp>
        <p:nvSpPr>
          <p:cNvPr id="38" name="TextBox 37"/>
          <p:cNvSpPr txBox="1"/>
          <p:nvPr/>
        </p:nvSpPr>
        <p:spPr>
          <a:xfrm>
            <a:off x="2743200" y="16002000"/>
            <a:ext cx="10210800" cy="938708"/>
          </a:xfrm>
          <a:prstGeom prst="rect">
            <a:avLst/>
          </a:prstGeom>
          <a:noFill/>
        </p:spPr>
        <p:txBody>
          <a:bodyPr wrap="square" lIns="106669" tIns="53335" rIns="106669" bIns="53335" rtlCol="0">
            <a:spAutoFit/>
          </a:bodyPr>
          <a:lstStyle/>
          <a:p>
            <a:pPr algn="ctr"/>
            <a:r>
              <a:rPr lang="en-US" sz="5400" b="1" dirty="0" smtClean="0">
                <a:solidFill>
                  <a:schemeClr val="bg1"/>
                </a:solidFill>
                <a:latin typeface="Helvetica" pitchFamily="34" charset="0"/>
              </a:rPr>
              <a:t>BACKGROUND</a:t>
            </a:r>
            <a:endParaRPr lang="en-US" sz="5400" b="1" dirty="0">
              <a:solidFill>
                <a:schemeClr val="bg1"/>
              </a:solidFill>
              <a:latin typeface="Helvetica" pitchFamily="34" charset="0"/>
            </a:endParaRPr>
          </a:p>
        </p:txBody>
      </p:sp>
      <p:sp>
        <p:nvSpPr>
          <p:cNvPr id="63" name="TextBox 62"/>
          <p:cNvSpPr txBox="1"/>
          <p:nvPr/>
        </p:nvSpPr>
        <p:spPr>
          <a:xfrm>
            <a:off x="5029200" y="28066425"/>
            <a:ext cx="5486400" cy="584775"/>
          </a:xfrm>
          <a:prstGeom prst="rect">
            <a:avLst/>
          </a:prstGeom>
          <a:noFill/>
        </p:spPr>
        <p:txBody>
          <a:bodyPr wrap="square" rtlCol="0">
            <a:spAutoFit/>
          </a:bodyPr>
          <a:lstStyle/>
          <a:p>
            <a:r>
              <a:rPr lang="en-US" sz="3200" b="1" dirty="0" smtClean="0"/>
              <a:t>Table 1</a:t>
            </a:r>
            <a:r>
              <a:rPr lang="en-US" sz="3200" dirty="0" smtClean="0"/>
              <a:t>  Subject Characteristics</a:t>
            </a:r>
            <a:endParaRPr lang="en-US" sz="3200" b="1" u="sng" dirty="0"/>
          </a:p>
        </p:txBody>
      </p:sp>
      <p:sp>
        <p:nvSpPr>
          <p:cNvPr id="39" name="TextBox 52"/>
          <p:cNvSpPr txBox="1">
            <a:spLocks noChangeArrowheads="1"/>
          </p:cNvSpPr>
          <p:nvPr/>
        </p:nvSpPr>
        <p:spPr bwMode="auto">
          <a:xfrm>
            <a:off x="419099" y="30632400"/>
            <a:ext cx="13944600" cy="1661989"/>
          </a:xfrm>
          <a:prstGeom prst="rect">
            <a:avLst/>
          </a:prstGeom>
          <a:noFill/>
          <a:ln w="9525">
            <a:noFill/>
            <a:miter lim="800000"/>
            <a:headEnd/>
            <a:tailEnd/>
          </a:ln>
        </p:spPr>
        <p:txBody>
          <a:bodyPr wrap="square" lIns="640048" tIns="91436" rIns="640048" bIns="274320">
            <a:spAutoFit/>
          </a:bodyPr>
          <a:lstStyle/>
          <a:p>
            <a:pPr algn="just"/>
            <a:r>
              <a:rPr lang="en-US" sz="2800" dirty="0" smtClean="0">
                <a:latin typeface="Helvetica" pitchFamily="34" charset="0"/>
              </a:rPr>
              <a:t>20 recreational surfers performed a series of paddling tests.  Surfers were at least 18 years of age and indicated that they engaged in surfing for at least 4 hours per week.</a:t>
            </a:r>
            <a:endParaRPr lang="en-US" sz="2800" dirty="0">
              <a:latin typeface="Helvetica" pitchFamily="34" charset="0"/>
            </a:endParaRPr>
          </a:p>
        </p:txBody>
      </p:sp>
      <p:graphicFrame>
        <p:nvGraphicFramePr>
          <p:cNvPr id="61" name="Table 60"/>
          <p:cNvGraphicFramePr>
            <a:graphicFrameLocks noGrp="1"/>
          </p:cNvGraphicFramePr>
          <p:nvPr>
            <p:extLst>
              <p:ext uri="{D42A27DB-BD31-4B8C-83A1-F6EECF244321}">
                <p14:modId xmlns:p14="http://schemas.microsoft.com/office/powerpoint/2010/main" val="423982554"/>
              </p:ext>
            </p:extLst>
          </p:nvPr>
        </p:nvGraphicFramePr>
        <p:xfrm>
          <a:off x="3330545" y="28810446"/>
          <a:ext cx="8612248" cy="1615440"/>
        </p:xfrm>
        <a:graphic>
          <a:graphicData uri="http://schemas.openxmlformats.org/drawingml/2006/table">
            <a:tbl>
              <a:tblPr firstRow="1" bandRow="1">
                <a:tableStyleId>{5C22544A-7EE6-4342-B048-85BDC9FD1C3A}</a:tableStyleId>
              </a:tblPr>
              <a:tblGrid>
                <a:gridCol w="2759264">
                  <a:extLst>
                    <a:ext uri="{9D8B030D-6E8A-4147-A177-3AD203B41FA5}">
                      <a16:colId xmlns:a16="http://schemas.microsoft.com/office/drawing/2014/main" val="20000"/>
                    </a:ext>
                  </a:extLst>
                </a:gridCol>
                <a:gridCol w="3093720">
                  <a:extLst>
                    <a:ext uri="{9D8B030D-6E8A-4147-A177-3AD203B41FA5}">
                      <a16:colId xmlns:a16="http://schemas.microsoft.com/office/drawing/2014/main" val="20001"/>
                    </a:ext>
                  </a:extLst>
                </a:gridCol>
                <a:gridCol w="2759264">
                  <a:extLst>
                    <a:ext uri="{9D8B030D-6E8A-4147-A177-3AD203B41FA5}">
                      <a16:colId xmlns:a16="http://schemas.microsoft.com/office/drawing/2014/main" val="20002"/>
                    </a:ext>
                  </a:extLst>
                </a:gridCol>
              </a:tblGrid>
              <a:tr h="762000">
                <a:tc>
                  <a:txBody>
                    <a:bodyPr/>
                    <a:lstStyle/>
                    <a:p>
                      <a:pPr algn="ctr"/>
                      <a:r>
                        <a:rPr lang="en-US" sz="3600" dirty="0" smtClean="0"/>
                        <a:t>Age [yrs]</a:t>
                      </a:r>
                      <a:endParaRPr lang="en-US" sz="3600" dirty="0"/>
                    </a:p>
                  </a:txBody>
                  <a:tcPr/>
                </a:tc>
                <a:tc>
                  <a:txBody>
                    <a:bodyPr/>
                    <a:lstStyle/>
                    <a:p>
                      <a:pPr algn="ctr"/>
                      <a:r>
                        <a:rPr lang="en-US" sz="3600" dirty="0" smtClean="0"/>
                        <a:t>Height [m]</a:t>
                      </a:r>
                      <a:endParaRPr lang="en-US" sz="3600" dirty="0"/>
                    </a:p>
                  </a:txBody>
                  <a:tcPr/>
                </a:tc>
                <a:tc>
                  <a:txBody>
                    <a:bodyPr/>
                    <a:lstStyle/>
                    <a:p>
                      <a:pPr algn="ctr"/>
                      <a:r>
                        <a:rPr lang="en-US" sz="3600" dirty="0" smtClean="0"/>
                        <a:t>Mass [kg]</a:t>
                      </a:r>
                      <a:endParaRPr lang="en-US" sz="3600" dirty="0"/>
                    </a:p>
                  </a:txBody>
                  <a:tcPr/>
                </a:tc>
                <a:extLst>
                  <a:ext uri="{0D108BD9-81ED-4DB2-BD59-A6C34878D82A}">
                    <a16:rowId xmlns:a16="http://schemas.microsoft.com/office/drawing/2014/main" val="10000"/>
                  </a:ext>
                </a:extLst>
              </a:tr>
              <a:tr h="853440">
                <a:tc>
                  <a:txBody>
                    <a:bodyPr/>
                    <a:lstStyle/>
                    <a:p>
                      <a:pPr algn="ctr"/>
                      <a:r>
                        <a:rPr lang="en-US" sz="3600" dirty="0" smtClean="0"/>
                        <a:t>27.4±7.3</a:t>
                      </a:r>
                      <a:endParaRPr lang="en-US" sz="3600" dirty="0"/>
                    </a:p>
                  </a:txBody>
                  <a:tcPr/>
                </a:tc>
                <a:tc>
                  <a:txBody>
                    <a:bodyPr/>
                    <a:lstStyle/>
                    <a:p>
                      <a:pPr marL="0" marR="0" indent="0" algn="ctr" defTabSz="4389120" rtl="0" eaLnBrk="1" fontAlgn="auto" latinLnBrk="0" hangingPunct="1">
                        <a:lnSpc>
                          <a:spcPct val="100000"/>
                        </a:lnSpc>
                        <a:spcBef>
                          <a:spcPts val="0"/>
                        </a:spcBef>
                        <a:spcAft>
                          <a:spcPts val="0"/>
                        </a:spcAft>
                        <a:buClrTx/>
                        <a:buSzTx/>
                        <a:buFontTx/>
                        <a:buNone/>
                        <a:tabLst/>
                        <a:defRPr/>
                      </a:pPr>
                      <a:r>
                        <a:rPr lang="en-US" sz="3600" dirty="0" smtClean="0"/>
                        <a:t>1.8±0.1</a:t>
                      </a:r>
                    </a:p>
                  </a:txBody>
                  <a:tcPr/>
                </a:tc>
                <a:tc>
                  <a:txBody>
                    <a:bodyPr/>
                    <a:lstStyle/>
                    <a:p>
                      <a:pPr marL="0" marR="0" indent="0" algn="ctr" defTabSz="4389120" rtl="0" eaLnBrk="1" fontAlgn="auto" latinLnBrk="0" hangingPunct="1">
                        <a:lnSpc>
                          <a:spcPct val="100000"/>
                        </a:lnSpc>
                        <a:spcBef>
                          <a:spcPts val="0"/>
                        </a:spcBef>
                        <a:spcAft>
                          <a:spcPts val="0"/>
                        </a:spcAft>
                        <a:buClrTx/>
                        <a:buSzTx/>
                        <a:buFontTx/>
                        <a:buNone/>
                        <a:tabLst/>
                        <a:defRPr/>
                      </a:pPr>
                      <a:r>
                        <a:rPr lang="en-US" sz="3600" dirty="0" smtClean="0"/>
                        <a:t>74.9±8.7</a:t>
                      </a:r>
                    </a:p>
                  </a:txBody>
                  <a:tcPr/>
                </a:tc>
                <a:extLst>
                  <a:ext uri="{0D108BD9-81ED-4DB2-BD59-A6C34878D82A}">
                    <a16:rowId xmlns:a16="http://schemas.microsoft.com/office/drawing/2014/main" val="10001"/>
                  </a:ext>
                </a:extLst>
              </a:tr>
            </a:tbl>
          </a:graphicData>
        </a:graphic>
      </p:graphicFrame>
      <p:sp>
        <p:nvSpPr>
          <p:cNvPr id="62" name="TextBox 61"/>
          <p:cNvSpPr txBox="1"/>
          <p:nvPr/>
        </p:nvSpPr>
        <p:spPr>
          <a:xfrm>
            <a:off x="20116800" y="6477000"/>
            <a:ext cx="4038600" cy="830997"/>
          </a:xfrm>
          <a:prstGeom prst="rect">
            <a:avLst/>
          </a:prstGeom>
          <a:noFill/>
        </p:spPr>
        <p:txBody>
          <a:bodyPr wrap="square" rtlCol="0">
            <a:spAutoFit/>
          </a:bodyPr>
          <a:lstStyle/>
          <a:p>
            <a:pPr algn="ctr"/>
            <a:r>
              <a:rPr lang="en-US" sz="4800" b="1" u="sng" dirty="0" smtClean="0"/>
              <a:t>Equipment</a:t>
            </a:r>
            <a:endParaRPr lang="en-US" sz="4800" b="1" u="sng" dirty="0"/>
          </a:p>
        </p:txBody>
      </p:sp>
      <p:sp>
        <p:nvSpPr>
          <p:cNvPr id="60" name="TextBox 52"/>
          <p:cNvSpPr txBox="1">
            <a:spLocks noChangeArrowheads="1"/>
          </p:cNvSpPr>
          <p:nvPr/>
        </p:nvSpPr>
        <p:spPr bwMode="auto">
          <a:xfrm>
            <a:off x="15011400" y="7239000"/>
            <a:ext cx="13673060" cy="4154980"/>
          </a:xfrm>
          <a:prstGeom prst="rect">
            <a:avLst/>
          </a:prstGeom>
          <a:noFill/>
          <a:ln w="9525">
            <a:noFill/>
            <a:miter lim="800000"/>
            <a:headEnd/>
            <a:tailEnd/>
          </a:ln>
        </p:spPr>
        <p:txBody>
          <a:bodyPr wrap="square" lIns="640048" tIns="91436" rIns="640048" bIns="274320">
            <a:spAutoFit/>
          </a:bodyPr>
          <a:lstStyle/>
          <a:p>
            <a:pPr marL="284163" indent="-284163" algn="just">
              <a:spcAft>
                <a:spcPts val="600"/>
              </a:spcAft>
              <a:buFont typeface="Wingdings" pitchFamily="2" charset="2"/>
              <a:buChar char="§"/>
            </a:pPr>
            <a:r>
              <a:rPr lang="en-US" sz="2400" dirty="0" smtClean="0">
                <a:latin typeface="Helvetica" pitchFamily="34" charset="0"/>
              </a:rPr>
              <a:t>Custom designed surfboards (Dominator, </a:t>
            </a:r>
            <a:r>
              <a:rPr lang="en-US" sz="2400" dirty="0" err="1" smtClean="0">
                <a:latin typeface="Helvetica" pitchFamily="34" charset="0"/>
              </a:rPr>
              <a:t>Firewire</a:t>
            </a:r>
            <a:r>
              <a:rPr lang="en-US" sz="2400" baseline="30000" dirty="0" err="1" smtClean="0">
                <a:latin typeface="Helvetica" pitchFamily="34" charset="0"/>
              </a:rPr>
              <a:t>TM</a:t>
            </a:r>
            <a:r>
              <a:rPr lang="en-US" sz="2400" dirty="0" smtClean="0">
                <a:latin typeface="Helvetica" pitchFamily="34" charset="0"/>
              </a:rPr>
              <a:t>)</a:t>
            </a:r>
          </a:p>
          <a:p>
            <a:pPr marL="284163" indent="-284163" algn="just">
              <a:spcAft>
                <a:spcPts val="600"/>
              </a:spcAft>
              <a:buFont typeface="Wingdings" pitchFamily="2" charset="2"/>
              <a:buChar char="§"/>
            </a:pPr>
            <a:r>
              <a:rPr lang="en-US" sz="2400" dirty="0" smtClean="0">
                <a:latin typeface="Helvetica" pitchFamily="34" charset="0"/>
              </a:rPr>
              <a:t>Modified swim flume with controllable water speed/temperature (Endless Pools) (Fig 1)</a:t>
            </a:r>
          </a:p>
          <a:p>
            <a:pPr marL="284163" indent="-284163" algn="just">
              <a:spcAft>
                <a:spcPts val="600"/>
              </a:spcAft>
              <a:buFont typeface="Wingdings" pitchFamily="2" charset="2"/>
              <a:buChar char="§"/>
            </a:pPr>
            <a:r>
              <a:rPr lang="en-US" sz="2400" dirty="0" smtClean="0">
                <a:latin typeface="Helvetica" pitchFamily="34" charset="0"/>
              </a:rPr>
              <a:t>Metabolic Measurement System (</a:t>
            </a:r>
            <a:r>
              <a:rPr lang="en-US" sz="2400" dirty="0" err="1" smtClean="0">
                <a:latin typeface="Helvetica" pitchFamily="34" charset="0"/>
              </a:rPr>
              <a:t>TrueOne</a:t>
            </a:r>
            <a:r>
              <a:rPr lang="en-US" sz="2400" dirty="0" smtClean="0">
                <a:latin typeface="Helvetica" pitchFamily="34" charset="0"/>
              </a:rPr>
              <a:t> 2400, </a:t>
            </a:r>
            <a:r>
              <a:rPr lang="en-US" sz="2400" dirty="0" err="1" smtClean="0">
                <a:latin typeface="Helvetica" pitchFamily="34" charset="0"/>
              </a:rPr>
              <a:t>ParvoMedics</a:t>
            </a:r>
            <a:r>
              <a:rPr lang="en-US" sz="2400" dirty="0" smtClean="0">
                <a:latin typeface="Helvetica" pitchFamily="34" charset="0"/>
              </a:rPr>
              <a:t>, Inc.) (Fig 2)</a:t>
            </a:r>
          </a:p>
          <a:p>
            <a:pPr marL="284163" indent="-284163" algn="just">
              <a:spcAft>
                <a:spcPts val="600"/>
              </a:spcAft>
              <a:buFont typeface="Wingdings" pitchFamily="2" charset="2"/>
              <a:buChar char="§"/>
            </a:pPr>
            <a:r>
              <a:rPr lang="en-US" sz="2400" dirty="0" smtClean="0">
                <a:latin typeface="Helvetica" pitchFamily="34" charset="0"/>
              </a:rPr>
              <a:t>Heart rate monitor (RCX5 receiver &amp; T32 recorder, Polar)</a:t>
            </a:r>
          </a:p>
          <a:p>
            <a:pPr marL="284163" indent="-284163" algn="just">
              <a:spcAft>
                <a:spcPts val="600"/>
              </a:spcAft>
              <a:buFont typeface="Wingdings" pitchFamily="2" charset="2"/>
              <a:buChar char="§"/>
            </a:pPr>
            <a:r>
              <a:rPr lang="en-US" sz="2400" dirty="0" smtClean="0">
                <a:latin typeface="Helvetica" pitchFamily="34" charset="0"/>
              </a:rPr>
              <a:t>Force sensor used to record drag force (Transducer Techniques model SB0-200) (Fig 1)</a:t>
            </a:r>
          </a:p>
          <a:p>
            <a:pPr marL="284163" indent="-284163" algn="just">
              <a:spcAft>
                <a:spcPts val="600"/>
              </a:spcAft>
              <a:buFont typeface="Wingdings" pitchFamily="2" charset="2"/>
              <a:buChar char="§"/>
            </a:pPr>
            <a:r>
              <a:rPr lang="en-US" sz="2400" dirty="0" smtClean="0">
                <a:latin typeface="Helvetica" pitchFamily="34" charset="0"/>
              </a:rPr>
              <a:t>Wireless, 3-axis accelerometer attached to nose of the board (Great Lakes </a:t>
            </a:r>
            <a:r>
              <a:rPr lang="en-US" sz="2400" dirty="0" err="1" smtClean="0">
                <a:latin typeface="Helvetica" pitchFamily="34" charset="0"/>
              </a:rPr>
              <a:t>Neurotechnologies</a:t>
            </a:r>
            <a:r>
              <a:rPr lang="en-US" sz="2400" dirty="0" smtClean="0">
                <a:latin typeface="Helvetica" pitchFamily="34" charset="0"/>
              </a:rPr>
              <a:t>) (Fig 1)</a:t>
            </a:r>
          </a:p>
          <a:p>
            <a:pPr marL="284163" indent="-284163" algn="just">
              <a:spcAft>
                <a:spcPts val="600"/>
              </a:spcAft>
              <a:buFont typeface="Wingdings" pitchFamily="2" charset="2"/>
              <a:buChar char="§"/>
            </a:pPr>
            <a:r>
              <a:rPr lang="en-US" sz="2400" dirty="0" smtClean="0">
                <a:latin typeface="Helvetica" pitchFamily="34" charset="0"/>
              </a:rPr>
              <a:t>GoPro Hero 4 cameras were used to record prone position on the surfboard from underwater. (Fig 4)</a:t>
            </a:r>
          </a:p>
        </p:txBody>
      </p:sp>
      <p:sp>
        <p:nvSpPr>
          <p:cNvPr id="87" name="Rectangle 86"/>
          <p:cNvSpPr/>
          <p:nvPr/>
        </p:nvSpPr>
        <p:spPr>
          <a:xfrm>
            <a:off x="14935200" y="5486400"/>
            <a:ext cx="14081760" cy="914400"/>
          </a:xfrm>
          <a:prstGeom prst="rect">
            <a:avLst/>
          </a:prstGeom>
          <a:solidFill>
            <a:srgbClr val="061356"/>
          </a:solidFill>
        </p:spPr>
        <p:style>
          <a:lnRef idx="2">
            <a:schemeClr val="accent1">
              <a:shade val="50000"/>
            </a:schemeClr>
          </a:lnRef>
          <a:fillRef idx="1">
            <a:schemeClr val="accent1"/>
          </a:fillRef>
          <a:effectRef idx="0">
            <a:schemeClr val="accent1"/>
          </a:effectRef>
          <a:fontRef idx="minor">
            <a:schemeClr val="lt1"/>
          </a:fontRef>
        </p:style>
        <p:txBody>
          <a:bodyPr lIns="106669" tIns="53335" rIns="106669" bIns="53335" rtlCol="0" anchor="ctr"/>
          <a:lstStyle/>
          <a:p>
            <a:pPr algn="ctr"/>
            <a:endParaRPr lang="en-US"/>
          </a:p>
        </p:txBody>
      </p:sp>
      <p:sp>
        <p:nvSpPr>
          <p:cNvPr id="89" name="TextBox 88"/>
          <p:cNvSpPr txBox="1"/>
          <p:nvPr/>
        </p:nvSpPr>
        <p:spPr>
          <a:xfrm>
            <a:off x="18407062" y="5486400"/>
            <a:ext cx="7500938" cy="938708"/>
          </a:xfrm>
          <a:prstGeom prst="rect">
            <a:avLst/>
          </a:prstGeom>
          <a:noFill/>
        </p:spPr>
        <p:txBody>
          <a:bodyPr wrap="square" lIns="106669" tIns="53335" rIns="106669" bIns="53335" rtlCol="0">
            <a:spAutoFit/>
          </a:bodyPr>
          <a:lstStyle/>
          <a:p>
            <a:pPr algn="ctr"/>
            <a:r>
              <a:rPr lang="en-US" sz="5400" b="1" dirty="0" smtClean="0">
                <a:solidFill>
                  <a:schemeClr val="bg1"/>
                </a:solidFill>
                <a:latin typeface="Helvetica" pitchFamily="34" charset="0"/>
              </a:rPr>
              <a:t>METHODS</a:t>
            </a:r>
            <a:endParaRPr lang="en-US" sz="5400" b="1" dirty="0">
              <a:solidFill>
                <a:schemeClr val="bg1"/>
              </a:solidFill>
              <a:latin typeface="Helvetica" pitchFamily="34" charset="0"/>
            </a:endParaRPr>
          </a:p>
        </p:txBody>
      </p:sp>
      <p:sp>
        <p:nvSpPr>
          <p:cNvPr id="90" name="TextBox 89"/>
          <p:cNvSpPr txBox="1"/>
          <p:nvPr/>
        </p:nvSpPr>
        <p:spPr>
          <a:xfrm>
            <a:off x="3886200" y="5462092"/>
            <a:ext cx="7500938" cy="938708"/>
          </a:xfrm>
          <a:prstGeom prst="rect">
            <a:avLst/>
          </a:prstGeom>
          <a:noFill/>
        </p:spPr>
        <p:txBody>
          <a:bodyPr wrap="square" lIns="106669" tIns="53335" rIns="106669" bIns="53335" rtlCol="0">
            <a:spAutoFit/>
          </a:bodyPr>
          <a:lstStyle/>
          <a:p>
            <a:pPr algn="ctr"/>
            <a:r>
              <a:rPr lang="en-US" sz="5400" b="1" dirty="0" smtClean="0">
                <a:solidFill>
                  <a:schemeClr val="bg1"/>
                </a:solidFill>
                <a:latin typeface="Helvetica" pitchFamily="34" charset="0"/>
              </a:rPr>
              <a:t>ABSTRACT</a:t>
            </a:r>
            <a:endParaRPr lang="en-US" sz="5400" b="1" dirty="0">
              <a:solidFill>
                <a:schemeClr val="bg1"/>
              </a:solidFill>
              <a:latin typeface="Helvetica" pitchFamily="34" charset="0"/>
            </a:endParaRPr>
          </a:p>
        </p:txBody>
      </p:sp>
      <p:sp>
        <p:nvSpPr>
          <p:cNvPr id="91" name="Rectangle 90"/>
          <p:cNvSpPr/>
          <p:nvPr/>
        </p:nvSpPr>
        <p:spPr>
          <a:xfrm>
            <a:off x="29504640" y="5486400"/>
            <a:ext cx="14081760" cy="914400"/>
          </a:xfrm>
          <a:prstGeom prst="rect">
            <a:avLst/>
          </a:prstGeom>
          <a:solidFill>
            <a:srgbClr val="061356"/>
          </a:solidFill>
        </p:spPr>
        <p:style>
          <a:lnRef idx="2">
            <a:schemeClr val="accent1">
              <a:shade val="50000"/>
            </a:schemeClr>
          </a:lnRef>
          <a:fillRef idx="1">
            <a:schemeClr val="accent1"/>
          </a:fillRef>
          <a:effectRef idx="0">
            <a:schemeClr val="accent1"/>
          </a:effectRef>
          <a:fontRef idx="minor">
            <a:schemeClr val="lt1"/>
          </a:fontRef>
        </p:style>
        <p:txBody>
          <a:bodyPr lIns="106669" tIns="53335" rIns="106669" bIns="53335" rtlCol="0" anchor="ctr"/>
          <a:lstStyle/>
          <a:p>
            <a:pPr algn="ctr"/>
            <a:endParaRPr lang="en-US"/>
          </a:p>
        </p:txBody>
      </p:sp>
      <p:sp>
        <p:nvSpPr>
          <p:cNvPr id="92" name="TextBox 91"/>
          <p:cNvSpPr txBox="1"/>
          <p:nvPr/>
        </p:nvSpPr>
        <p:spPr>
          <a:xfrm>
            <a:off x="33113662" y="5410200"/>
            <a:ext cx="7500938" cy="938708"/>
          </a:xfrm>
          <a:prstGeom prst="rect">
            <a:avLst/>
          </a:prstGeom>
          <a:noFill/>
        </p:spPr>
        <p:txBody>
          <a:bodyPr wrap="square" lIns="106669" tIns="53335" rIns="106669" bIns="53335" rtlCol="0">
            <a:spAutoFit/>
          </a:bodyPr>
          <a:lstStyle/>
          <a:p>
            <a:pPr algn="ctr"/>
            <a:r>
              <a:rPr lang="en-US" sz="5400" b="1" dirty="0" smtClean="0">
                <a:solidFill>
                  <a:schemeClr val="bg1"/>
                </a:solidFill>
                <a:latin typeface="Helvetica" pitchFamily="34" charset="0"/>
              </a:rPr>
              <a:t>RESULTS</a:t>
            </a:r>
            <a:endParaRPr lang="en-US" sz="5400" b="1" dirty="0">
              <a:solidFill>
                <a:schemeClr val="bg1"/>
              </a:solidFill>
              <a:latin typeface="Helvetica" pitchFamily="34" charset="0"/>
            </a:endParaRPr>
          </a:p>
        </p:txBody>
      </p:sp>
      <p:sp>
        <p:nvSpPr>
          <p:cNvPr id="84" name="TextBox 83"/>
          <p:cNvSpPr txBox="1"/>
          <p:nvPr/>
        </p:nvSpPr>
        <p:spPr>
          <a:xfrm>
            <a:off x="20269200" y="25450800"/>
            <a:ext cx="4038600" cy="830997"/>
          </a:xfrm>
          <a:prstGeom prst="rect">
            <a:avLst/>
          </a:prstGeom>
          <a:noFill/>
        </p:spPr>
        <p:txBody>
          <a:bodyPr wrap="square" rtlCol="0">
            <a:spAutoFit/>
          </a:bodyPr>
          <a:lstStyle/>
          <a:p>
            <a:pPr algn="ctr"/>
            <a:r>
              <a:rPr lang="en-US" sz="4800" b="1" u="sng" dirty="0" smtClean="0"/>
              <a:t>Procedures</a:t>
            </a:r>
            <a:endParaRPr lang="en-US" sz="4800" b="1" u="sng" dirty="0"/>
          </a:p>
        </p:txBody>
      </p:sp>
      <p:sp>
        <p:nvSpPr>
          <p:cNvPr id="94" name="TextBox 93"/>
          <p:cNvSpPr txBox="1"/>
          <p:nvPr/>
        </p:nvSpPr>
        <p:spPr>
          <a:xfrm>
            <a:off x="1066800" y="6629400"/>
            <a:ext cx="12801600" cy="9417963"/>
          </a:xfrm>
          <a:prstGeom prst="rect">
            <a:avLst/>
          </a:prstGeom>
          <a:noFill/>
        </p:spPr>
        <p:txBody>
          <a:bodyPr wrap="square" rtlCol="0">
            <a:spAutoFit/>
          </a:bodyPr>
          <a:lstStyle/>
          <a:p>
            <a:pPr algn="just"/>
            <a:r>
              <a:rPr lang="en-US" sz="2800" dirty="0">
                <a:latin typeface="Helvetica" panose="020B0604020202020204" pitchFamily="34" charset="0"/>
                <a:cs typeface="Helvetica" panose="020B0604020202020204" pitchFamily="34" charset="0"/>
              </a:rPr>
              <a:t>Surfboard volume and shape has a significant effect on human performance while riding waves but little is known regarding the impact of these variables on paddling, where surfers spend a majority of their time.  The purpose of this study was to determine whether changing the distribution of volume will alter paddling mechanics and efficiency if surfers are allowed to self-select their prone position on a surfboard.  </a:t>
            </a:r>
            <a:r>
              <a:rPr lang="en-US" sz="2800" b="1" dirty="0">
                <a:latin typeface="Helvetica" panose="020B0604020202020204" pitchFamily="34" charset="0"/>
                <a:cs typeface="Helvetica" panose="020B0604020202020204" pitchFamily="34" charset="0"/>
              </a:rPr>
              <a:t>Methods:</a:t>
            </a:r>
            <a:r>
              <a:rPr lang="en-US" sz="2800" dirty="0">
                <a:latin typeface="Helvetica" panose="020B0604020202020204" pitchFamily="34" charset="0"/>
                <a:cs typeface="Helvetica" panose="020B0604020202020204" pitchFamily="34" charset="0"/>
              </a:rPr>
              <a:t> Twenty recreational surfers paddled 3 different surfboards in a freshwater swim flume at 1.1m/s while measurements of drag force, board motion, body position, heart rate, and oxygen use were acquired.   All boards shared the same volume and gross dimensions, but the center of volume was placed in a different location along the fore/aft axis of each board.  All participants were blinded as to the distribution of surfboard volume and boards were paddled in random order.  </a:t>
            </a:r>
            <a:r>
              <a:rPr lang="en-US" sz="2800" b="1" dirty="0">
                <a:latin typeface="Helvetica" panose="020B0604020202020204" pitchFamily="34" charset="0"/>
                <a:cs typeface="Helvetica" panose="020B0604020202020204" pitchFamily="34" charset="0"/>
              </a:rPr>
              <a:t>Results:</a:t>
            </a:r>
            <a:r>
              <a:rPr lang="en-US" sz="2800" dirty="0">
                <a:latin typeface="Helvetica" panose="020B0604020202020204" pitchFamily="34" charset="0"/>
                <a:cs typeface="Helvetica" panose="020B0604020202020204" pitchFamily="34" charset="0"/>
              </a:rPr>
              <a:t> Significant differences were noted in the surfers’ self-selected, prone position while paddling the three surfboards (p=0.026).   Conversely, no statistical difference was noted in drag force (p=0.629), board angle and accelerations (p=0.489–0.951), heart rate (p=0.604), or oxygen use (p=0.765).  </a:t>
            </a:r>
            <a:r>
              <a:rPr lang="en-US" sz="2800" b="1" dirty="0">
                <a:latin typeface="Helvetica" panose="020B0604020202020204" pitchFamily="34" charset="0"/>
                <a:cs typeface="Helvetica" panose="020B0604020202020204" pitchFamily="34" charset="0"/>
              </a:rPr>
              <a:t>Conclusion:</a:t>
            </a:r>
            <a:r>
              <a:rPr lang="en-US" sz="2800" dirty="0">
                <a:latin typeface="Helvetica" panose="020B0604020202020204" pitchFamily="34" charset="0"/>
                <a:cs typeface="Helvetica" panose="020B0604020202020204" pitchFamily="34" charset="0"/>
              </a:rPr>
              <a:t> These data suggest that when overall surfboard volume and gross dimensions are fixed, the distribution of volume or “foil” has little impact on the efficiency of paddling a short surfboard in recreational athletes.   Further, surfers will self-select their prone position with great precision in order to maintain consistent metabolic efficiency and surfboard motion while paddling.</a:t>
            </a:r>
          </a:p>
          <a:p>
            <a:pPr algn="just"/>
            <a:endParaRPr lang="en-US" sz="1800" dirty="0"/>
          </a:p>
        </p:txBody>
      </p:sp>
      <p:pic>
        <p:nvPicPr>
          <p:cNvPr id="98" name="Picture 86" descr="Kinesiology Dept Logo.jpg"/>
          <p:cNvPicPr>
            <a:picLocks noChangeAspect="1"/>
          </p:cNvPicPr>
          <p:nvPr/>
        </p:nvPicPr>
        <p:blipFill>
          <a:blip r:embed="rId4" cstate="print"/>
          <a:srcRect/>
          <a:stretch>
            <a:fillRect/>
          </a:stretch>
        </p:blipFill>
        <p:spPr bwMode="auto">
          <a:xfrm>
            <a:off x="34671000" y="3470327"/>
            <a:ext cx="3200400" cy="1406473"/>
          </a:xfrm>
          <a:prstGeom prst="rect">
            <a:avLst/>
          </a:prstGeom>
          <a:noFill/>
          <a:ln w="9525">
            <a:noFill/>
            <a:miter lim="800000"/>
            <a:headEnd/>
            <a:tailEnd/>
          </a:ln>
        </p:spPr>
      </p:pic>
      <p:sp>
        <p:nvSpPr>
          <p:cNvPr id="95" name="Rectangle 94"/>
          <p:cNvSpPr/>
          <p:nvPr/>
        </p:nvSpPr>
        <p:spPr>
          <a:xfrm>
            <a:off x="373380" y="26974800"/>
            <a:ext cx="14081760" cy="914400"/>
          </a:xfrm>
          <a:prstGeom prst="rect">
            <a:avLst/>
          </a:prstGeom>
          <a:solidFill>
            <a:srgbClr val="061356"/>
          </a:solidFill>
        </p:spPr>
        <p:style>
          <a:lnRef idx="2">
            <a:schemeClr val="accent1">
              <a:shade val="50000"/>
            </a:schemeClr>
          </a:lnRef>
          <a:fillRef idx="1">
            <a:schemeClr val="accent1"/>
          </a:fillRef>
          <a:effectRef idx="0">
            <a:schemeClr val="accent1"/>
          </a:effectRef>
          <a:fontRef idx="minor">
            <a:schemeClr val="lt1"/>
          </a:fontRef>
        </p:style>
        <p:txBody>
          <a:bodyPr lIns="106669" tIns="53335" rIns="106669" bIns="53335" rtlCol="0" anchor="ctr"/>
          <a:lstStyle/>
          <a:p>
            <a:pPr algn="ctr"/>
            <a:endParaRPr lang="en-US"/>
          </a:p>
        </p:txBody>
      </p:sp>
      <p:sp>
        <p:nvSpPr>
          <p:cNvPr id="96" name="TextBox 95"/>
          <p:cNvSpPr txBox="1"/>
          <p:nvPr/>
        </p:nvSpPr>
        <p:spPr>
          <a:xfrm>
            <a:off x="3962400" y="26974800"/>
            <a:ext cx="7500938" cy="938708"/>
          </a:xfrm>
          <a:prstGeom prst="rect">
            <a:avLst/>
          </a:prstGeom>
          <a:noFill/>
        </p:spPr>
        <p:txBody>
          <a:bodyPr wrap="square" lIns="106669" tIns="53335" rIns="106669" bIns="53335" rtlCol="0">
            <a:spAutoFit/>
          </a:bodyPr>
          <a:lstStyle/>
          <a:p>
            <a:pPr algn="ctr"/>
            <a:r>
              <a:rPr lang="en-US" sz="5400" b="1" dirty="0" smtClean="0">
                <a:solidFill>
                  <a:schemeClr val="bg1"/>
                </a:solidFill>
                <a:latin typeface="Helvetica" pitchFamily="34" charset="0"/>
              </a:rPr>
              <a:t>METHODS</a:t>
            </a:r>
            <a:endParaRPr lang="en-US" sz="5400" b="1" dirty="0">
              <a:solidFill>
                <a:schemeClr val="bg1"/>
              </a:solidFill>
              <a:latin typeface="Helvetica" pitchFamily="34" charset="0"/>
            </a:endParaRPr>
          </a:p>
        </p:txBody>
      </p:sp>
      <p:sp>
        <p:nvSpPr>
          <p:cNvPr id="104" name="TextBox 103"/>
          <p:cNvSpPr txBox="1"/>
          <p:nvPr/>
        </p:nvSpPr>
        <p:spPr>
          <a:xfrm>
            <a:off x="15621000" y="19507200"/>
            <a:ext cx="12929402" cy="1077218"/>
          </a:xfrm>
          <a:prstGeom prst="rect">
            <a:avLst/>
          </a:prstGeom>
          <a:noFill/>
        </p:spPr>
        <p:txBody>
          <a:bodyPr wrap="square" rtlCol="0">
            <a:spAutoFit/>
          </a:bodyPr>
          <a:lstStyle/>
          <a:p>
            <a:pPr algn="ctr"/>
            <a:r>
              <a:rPr lang="en-US" sz="3200" b="1" dirty="0"/>
              <a:t>Figure 1 </a:t>
            </a:r>
            <a:r>
              <a:rPr lang="en-US" sz="3200" dirty="0" smtClean="0"/>
              <a:t>Experimental setup: drag force measurement (Left), accelerometer placement (Right)</a:t>
            </a:r>
            <a:endParaRPr lang="en-US" sz="3200" b="1" dirty="0"/>
          </a:p>
        </p:txBody>
      </p:sp>
      <p:sp>
        <p:nvSpPr>
          <p:cNvPr id="3" name="TextBox 2"/>
          <p:cNvSpPr txBox="1"/>
          <p:nvPr/>
        </p:nvSpPr>
        <p:spPr>
          <a:xfrm>
            <a:off x="22707600" y="24713625"/>
            <a:ext cx="5446349" cy="584775"/>
          </a:xfrm>
          <a:prstGeom prst="rect">
            <a:avLst/>
          </a:prstGeom>
          <a:noFill/>
        </p:spPr>
        <p:txBody>
          <a:bodyPr wrap="square" rtlCol="0">
            <a:spAutoFit/>
          </a:bodyPr>
          <a:lstStyle/>
          <a:p>
            <a:r>
              <a:rPr lang="en-US" sz="3200" b="1" dirty="0" smtClean="0"/>
              <a:t>Figure 3 </a:t>
            </a:r>
            <a:r>
              <a:rPr lang="en-US" sz="3200" dirty="0" smtClean="0"/>
              <a:t> Measurement of V0</a:t>
            </a:r>
            <a:r>
              <a:rPr lang="en-US" sz="3200" baseline="-25000" dirty="0" smtClean="0"/>
              <a:t>2</a:t>
            </a:r>
            <a:endParaRPr lang="en-US" sz="3200" baseline="-25000" dirty="0"/>
          </a:p>
        </p:txBody>
      </p:sp>
      <p:pic>
        <p:nvPicPr>
          <p:cNvPr id="79" name="Shape 124"/>
          <p:cNvPicPr preferRelativeResize="0"/>
          <p:nvPr/>
        </p:nvPicPr>
        <p:blipFill rotWithShape="1">
          <a:blip r:embed="rId5">
            <a:alphaModFix/>
          </a:blip>
          <a:srcRect/>
          <a:stretch/>
        </p:blipFill>
        <p:spPr>
          <a:xfrm>
            <a:off x="39139649" y="3276600"/>
            <a:ext cx="2236951" cy="1815736"/>
          </a:xfrm>
          <a:prstGeom prst="rect">
            <a:avLst/>
          </a:prstGeom>
          <a:noFill/>
          <a:ln>
            <a:noFill/>
          </a:ln>
        </p:spPr>
      </p:pic>
      <p:sp>
        <p:nvSpPr>
          <p:cNvPr id="88" name="TextBox 87"/>
          <p:cNvSpPr txBox="1"/>
          <p:nvPr/>
        </p:nvSpPr>
        <p:spPr>
          <a:xfrm>
            <a:off x="15692830" y="11277600"/>
            <a:ext cx="12929402" cy="584775"/>
          </a:xfrm>
          <a:prstGeom prst="rect">
            <a:avLst/>
          </a:prstGeom>
          <a:noFill/>
        </p:spPr>
        <p:txBody>
          <a:bodyPr wrap="square" rtlCol="0">
            <a:spAutoFit/>
          </a:bodyPr>
          <a:lstStyle/>
          <a:p>
            <a:pPr algn="ctr"/>
            <a:r>
              <a:rPr lang="en-US" sz="3200" b="1" dirty="0" smtClean="0"/>
              <a:t>TABLE </a:t>
            </a:r>
            <a:r>
              <a:rPr lang="en-US" sz="3200" b="1" dirty="0"/>
              <a:t>2</a:t>
            </a:r>
            <a:r>
              <a:rPr lang="en-US" sz="3200" b="1" dirty="0" smtClean="0"/>
              <a:t> </a:t>
            </a:r>
            <a:r>
              <a:rPr lang="en-US" sz="3200" dirty="0" smtClean="0"/>
              <a:t>Comparison of Volume Distribution Between Boards</a:t>
            </a:r>
            <a:endParaRPr lang="en-US" sz="3200" b="1" dirty="0"/>
          </a:p>
        </p:txBody>
      </p:sp>
      <p:graphicFrame>
        <p:nvGraphicFramePr>
          <p:cNvPr id="40" name="Table 39"/>
          <p:cNvGraphicFramePr>
            <a:graphicFrameLocks noGrp="1"/>
          </p:cNvGraphicFramePr>
          <p:nvPr>
            <p:extLst>
              <p:ext uri="{D42A27DB-BD31-4B8C-83A1-F6EECF244321}">
                <p14:modId xmlns:p14="http://schemas.microsoft.com/office/powerpoint/2010/main" val="2156047919"/>
              </p:ext>
            </p:extLst>
          </p:nvPr>
        </p:nvGraphicFramePr>
        <p:xfrm>
          <a:off x="15925800" y="11963400"/>
          <a:ext cx="12301620" cy="3560445"/>
        </p:xfrm>
        <a:graphic>
          <a:graphicData uri="http://schemas.openxmlformats.org/drawingml/2006/table">
            <a:tbl>
              <a:tblPr firstRow="1" firstCol="1" bandRow="1">
                <a:tableStyleId>{5C22544A-7EE6-4342-B048-85BDC9FD1C3A}</a:tableStyleId>
              </a:tblPr>
              <a:tblGrid>
                <a:gridCol w="3581399">
                  <a:extLst>
                    <a:ext uri="{9D8B030D-6E8A-4147-A177-3AD203B41FA5}">
                      <a16:colId xmlns:a16="http://schemas.microsoft.com/office/drawing/2014/main" val="20000"/>
                    </a:ext>
                  </a:extLst>
                </a:gridCol>
                <a:gridCol w="3352800">
                  <a:extLst>
                    <a:ext uri="{9D8B030D-6E8A-4147-A177-3AD203B41FA5}">
                      <a16:colId xmlns:a16="http://schemas.microsoft.com/office/drawing/2014/main" val="20001"/>
                    </a:ext>
                  </a:extLst>
                </a:gridCol>
                <a:gridCol w="2494166">
                  <a:extLst>
                    <a:ext uri="{9D8B030D-6E8A-4147-A177-3AD203B41FA5}">
                      <a16:colId xmlns:a16="http://schemas.microsoft.com/office/drawing/2014/main" val="20002"/>
                    </a:ext>
                  </a:extLst>
                </a:gridCol>
                <a:gridCol w="2873255">
                  <a:extLst>
                    <a:ext uri="{9D8B030D-6E8A-4147-A177-3AD203B41FA5}">
                      <a16:colId xmlns:a16="http://schemas.microsoft.com/office/drawing/2014/main" val="20003"/>
                    </a:ext>
                  </a:extLst>
                </a:gridCol>
              </a:tblGrid>
              <a:tr h="877857">
                <a:tc>
                  <a:txBody>
                    <a:bodyPr/>
                    <a:lstStyle/>
                    <a:p>
                      <a:pPr marL="0" marR="0">
                        <a:lnSpc>
                          <a:spcPct val="107000"/>
                        </a:lnSpc>
                        <a:spcBef>
                          <a:spcPts val="0"/>
                        </a:spcBef>
                        <a:spcAft>
                          <a:spcPts val="0"/>
                        </a:spcAft>
                      </a:pPr>
                      <a:r>
                        <a:rPr lang="en-US" sz="3200" dirty="0">
                          <a:effectLst/>
                          <a:latin typeface="+mj-lt"/>
                        </a:rPr>
                        <a:t> </a:t>
                      </a:r>
                      <a:endParaRPr lang="en-US" sz="32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200">
                          <a:effectLst/>
                          <a:latin typeface="+mj-lt"/>
                        </a:rPr>
                        <a:t>Location of Center of Volume </a:t>
                      </a:r>
                    </a:p>
                    <a:p>
                      <a:pPr marL="0" marR="0" algn="ctr">
                        <a:lnSpc>
                          <a:spcPct val="107000"/>
                        </a:lnSpc>
                        <a:spcBef>
                          <a:spcPts val="0"/>
                        </a:spcBef>
                        <a:spcAft>
                          <a:spcPts val="0"/>
                        </a:spcAft>
                      </a:pPr>
                      <a:r>
                        <a:rPr lang="en-US" sz="3200">
                          <a:effectLst/>
                          <a:latin typeface="+mj-lt"/>
                        </a:rPr>
                        <a:t>[distance from tail, cm]</a:t>
                      </a:r>
                      <a:endParaRPr lang="en-US" sz="32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200" dirty="0">
                          <a:effectLst/>
                          <a:latin typeface="+mj-lt"/>
                        </a:rPr>
                        <a:t>Volume of Board Nose [l]*</a:t>
                      </a:r>
                      <a:endParaRPr lang="en-US" sz="32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200" dirty="0">
                          <a:effectLst/>
                          <a:latin typeface="+mj-lt"/>
                        </a:rPr>
                        <a:t>Volume of Board Tail [l]*</a:t>
                      </a:r>
                      <a:endParaRPr lang="en-US" sz="3200" dirty="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283882">
                <a:tc>
                  <a:txBody>
                    <a:bodyPr/>
                    <a:lstStyle/>
                    <a:p>
                      <a:pPr marL="0" marR="0">
                        <a:lnSpc>
                          <a:spcPct val="107000"/>
                        </a:lnSpc>
                        <a:spcBef>
                          <a:spcPts val="0"/>
                        </a:spcBef>
                        <a:spcAft>
                          <a:spcPts val="0"/>
                        </a:spcAft>
                      </a:pPr>
                      <a:r>
                        <a:rPr lang="en-US" sz="3200" dirty="0" smtClean="0">
                          <a:effectLst/>
                          <a:latin typeface="+mj-lt"/>
                          <a:ea typeface="+mn-ea"/>
                          <a:cs typeface="+mn-cs"/>
                        </a:rPr>
                        <a:t>Reference</a:t>
                      </a:r>
                      <a:endParaRPr lang="en-US" sz="32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200" dirty="0">
                          <a:effectLst/>
                          <a:latin typeface="+mj-lt"/>
                        </a:rPr>
                        <a:t>82.8</a:t>
                      </a:r>
                      <a:endParaRPr lang="en-US" sz="32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200" dirty="0">
                          <a:effectLst/>
                          <a:latin typeface="+mj-lt"/>
                        </a:rPr>
                        <a:t>3.82</a:t>
                      </a:r>
                      <a:endParaRPr lang="en-US" sz="32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200" dirty="0">
                          <a:effectLst/>
                          <a:latin typeface="+mj-lt"/>
                        </a:rPr>
                        <a:t>5.5</a:t>
                      </a:r>
                      <a:endParaRPr lang="en-US" sz="3200" dirty="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283882">
                <a:tc>
                  <a:txBody>
                    <a:bodyPr/>
                    <a:lstStyle/>
                    <a:p>
                      <a:pPr marL="0" marR="0">
                        <a:lnSpc>
                          <a:spcPct val="107000"/>
                        </a:lnSpc>
                        <a:spcBef>
                          <a:spcPts val="0"/>
                        </a:spcBef>
                        <a:spcAft>
                          <a:spcPts val="0"/>
                        </a:spcAft>
                      </a:pPr>
                      <a:r>
                        <a:rPr lang="en-US" sz="3200" dirty="0">
                          <a:effectLst/>
                          <a:latin typeface="+mj-lt"/>
                        </a:rPr>
                        <a:t>Nose Distributed</a:t>
                      </a:r>
                      <a:endParaRPr lang="en-US" sz="32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200" dirty="0">
                          <a:effectLst/>
                          <a:latin typeface="+mj-lt"/>
                        </a:rPr>
                        <a:t>85.3</a:t>
                      </a:r>
                      <a:endParaRPr lang="en-US" sz="32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200" dirty="0">
                          <a:effectLst/>
                          <a:latin typeface="+mj-lt"/>
                        </a:rPr>
                        <a:t>4.59</a:t>
                      </a:r>
                      <a:endParaRPr lang="en-US" sz="32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200" dirty="0">
                          <a:effectLst/>
                          <a:latin typeface="+mj-lt"/>
                        </a:rPr>
                        <a:t>5.15</a:t>
                      </a:r>
                      <a:endParaRPr lang="en-US" sz="3200" dirty="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283882">
                <a:tc>
                  <a:txBody>
                    <a:bodyPr/>
                    <a:lstStyle/>
                    <a:p>
                      <a:pPr marL="0" marR="0">
                        <a:lnSpc>
                          <a:spcPct val="107000"/>
                        </a:lnSpc>
                        <a:spcBef>
                          <a:spcPts val="0"/>
                        </a:spcBef>
                        <a:spcAft>
                          <a:spcPts val="0"/>
                        </a:spcAft>
                      </a:pPr>
                      <a:r>
                        <a:rPr lang="en-US" sz="3200">
                          <a:effectLst/>
                          <a:latin typeface="+mj-lt"/>
                        </a:rPr>
                        <a:t>Tail Distributed</a:t>
                      </a:r>
                      <a:endParaRPr lang="en-US" sz="32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200" dirty="0">
                          <a:effectLst/>
                          <a:latin typeface="+mj-lt"/>
                        </a:rPr>
                        <a:t>80.3</a:t>
                      </a:r>
                      <a:endParaRPr lang="en-US" sz="32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200" dirty="0">
                          <a:effectLst/>
                          <a:latin typeface="+mj-lt"/>
                        </a:rPr>
                        <a:t>3.48</a:t>
                      </a:r>
                      <a:endParaRPr lang="en-US" sz="32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3200" dirty="0">
                          <a:effectLst/>
                          <a:latin typeface="+mj-lt"/>
                        </a:rPr>
                        <a:t>6.23</a:t>
                      </a:r>
                      <a:endParaRPr lang="en-US" sz="3200" dirty="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bl>
          </a:graphicData>
        </a:graphic>
      </p:graphicFrame>
      <p:pic>
        <p:nvPicPr>
          <p:cNvPr id="93" name="Picture 9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809720" y="12035659"/>
            <a:ext cx="1844040" cy="1985141"/>
          </a:xfrm>
          <a:prstGeom prst="rect">
            <a:avLst/>
          </a:prstGeom>
        </p:spPr>
      </p:pic>
      <p:pic>
        <p:nvPicPr>
          <p:cNvPr id="97" name="Picture 96"/>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15925800" y="16383000"/>
            <a:ext cx="6198884" cy="3109083"/>
          </a:xfrm>
          <a:prstGeom prst="rect">
            <a:avLst/>
          </a:prstGeom>
        </p:spPr>
      </p:pic>
      <p:pic>
        <p:nvPicPr>
          <p:cNvPr id="99" name="Picture 9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2250400" y="20820519"/>
            <a:ext cx="6050266" cy="3715881"/>
          </a:xfrm>
          <a:prstGeom prst="rect">
            <a:avLst/>
          </a:prstGeom>
        </p:spPr>
      </p:pic>
      <p:pic>
        <p:nvPicPr>
          <p:cNvPr id="100" name="Picture 99"/>
          <p:cNvPicPr>
            <a:picLocks/>
          </p:cNvPicPr>
          <p:nvPr/>
        </p:nvPicPr>
        <p:blipFill>
          <a:blip r:embed="rId9" cstate="print">
            <a:extLst>
              <a:ext uri="{28A0092B-C50C-407E-A947-70E740481C1C}">
                <a14:useLocalDpi xmlns:a14="http://schemas.microsoft.com/office/drawing/2010/main" val="0"/>
              </a:ext>
            </a:extLst>
          </a:blip>
          <a:stretch>
            <a:fillRect/>
          </a:stretch>
        </p:blipFill>
        <p:spPr>
          <a:xfrm>
            <a:off x="22248242" y="16383000"/>
            <a:ext cx="5979178" cy="3124200"/>
          </a:xfrm>
          <a:prstGeom prst="rect">
            <a:avLst/>
          </a:prstGeom>
        </p:spPr>
      </p:pic>
      <p:sp>
        <p:nvSpPr>
          <p:cNvPr id="101" name="TextBox 100"/>
          <p:cNvSpPr txBox="1"/>
          <p:nvPr/>
        </p:nvSpPr>
        <p:spPr>
          <a:xfrm>
            <a:off x="16154400" y="15621000"/>
            <a:ext cx="12039600" cy="461665"/>
          </a:xfrm>
          <a:prstGeom prst="rect">
            <a:avLst/>
          </a:prstGeom>
          <a:noFill/>
        </p:spPr>
        <p:txBody>
          <a:bodyPr wrap="square" rtlCol="0">
            <a:spAutoFit/>
          </a:bodyPr>
          <a:lstStyle/>
          <a:p>
            <a:r>
              <a:rPr lang="en-US" sz="2400" dirty="0"/>
              <a:t>*Nose and tail were defined as the region 0 to </a:t>
            </a:r>
            <a:r>
              <a:rPr lang="en-US" sz="2400" dirty="0" smtClean="0"/>
              <a:t>30.5 cm (12 in) </a:t>
            </a:r>
            <a:r>
              <a:rPr lang="en-US" sz="2400" dirty="0"/>
              <a:t>from respective end of the board </a:t>
            </a:r>
          </a:p>
        </p:txBody>
      </p:sp>
      <p:pic>
        <p:nvPicPr>
          <p:cNvPr id="103" name="Picture 10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5925801" y="20531141"/>
            <a:ext cx="5490360" cy="4117769"/>
          </a:xfrm>
          <a:prstGeom prst="rect">
            <a:avLst/>
          </a:prstGeom>
        </p:spPr>
      </p:pic>
      <p:sp>
        <p:nvSpPr>
          <p:cNvPr id="105" name="TextBox 104"/>
          <p:cNvSpPr txBox="1"/>
          <p:nvPr/>
        </p:nvSpPr>
        <p:spPr>
          <a:xfrm>
            <a:off x="15849600" y="24713625"/>
            <a:ext cx="5827349" cy="584775"/>
          </a:xfrm>
          <a:prstGeom prst="rect">
            <a:avLst/>
          </a:prstGeom>
          <a:noFill/>
        </p:spPr>
        <p:txBody>
          <a:bodyPr wrap="square" rtlCol="0">
            <a:spAutoFit/>
          </a:bodyPr>
          <a:lstStyle/>
          <a:p>
            <a:r>
              <a:rPr lang="en-US" sz="3200" b="1" dirty="0" smtClean="0"/>
              <a:t>Figure 2 </a:t>
            </a:r>
            <a:r>
              <a:rPr lang="en-US" sz="3200" dirty="0" smtClean="0"/>
              <a:t> Sample Drag Force Data</a:t>
            </a:r>
            <a:endParaRPr lang="en-US" sz="3200" dirty="0"/>
          </a:p>
        </p:txBody>
      </p:sp>
      <p:pic>
        <p:nvPicPr>
          <p:cNvPr id="108" name="Content Placeholder 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8249456" y="14097000"/>
            <a:ext cx="4498744" cy="2506323"/>
          </a:xfrm>
          <a:prstGeom prst="rect">
            <a:avLst/>
          </a:prstGeom>
        </p:spPr>
      </p:pic>
      <p:pic>
        <p:nvPicPr>
          <p:cNvPr id="109" name="Picture 10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8252400" y="16802100"/>
            <a:ext cx="4513821" cy="2400300"/>
          </a:xfrm>
          <a:prstGeom prst="rect">
            <a:avLst/>
          </a:prstGeom>
        </p:spPr>
      </p:pic>
      <p:pic>
        <p:nvPicPr>
          <p:cNvPr id="110" name="Picture 10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8249455" y="19400900"/>
            <a:ext cx="4516765" cy="2468500"/>
          </a:xfrm>
          <a:prstGeom prst="rect">
            <a:avLst/>
          </a:prstGeom>
        </p:spPr>
      </p:pic>
      <p:graphicFrame>
        <p:nvGraphicFramePr>
          <p:cNvPr id="111" name="Chart 110"/>
          <p:cNvGraphicFramePr/>
          <p:nvPr>
            <p:extLst>
              <p:ext uri="{D42A27DB-BD31-4B8C-83A1-F6EECF244321}">
                <p14:modId xmlns:p14="http://schemas.microsoft.com/office/powerpoint/2010/main" val="2520895041"/>
              </p:ext>
            </p:extLst>
          </p:nvPr>
        </p:nvGraphicFramePr>
        <p:xfrm>
          <a:off x="30519845" y="6585069"/>
          <a:ext cx="5691824" cy="3166353"/>
        </p:xfrm>
        <a:graphic>
          <a:graphicData uri="http://schemas.openxmlformats.org/drawingml/2006/chart">
            <c:chart xmlns:c="http://schemas.openxmlformats.org/drawingml/2006/chart" xmlns:r="http://schemas.openxmlformats.org/officeDocument/2006/relationships" r:id="rId14"/>
          </a:graphicData>
        </a:graphic>
      </p:graphicFrame>
      <p:graphicFrame>
        <p:nvGraphicFramePr>
          <p:cNvPr id="112" name="Chart 111"/>
          <p:cNvGraphicFramePr/>
          <p:nvPr>
            <p:extLst>
              <p:ext uri="{D42A27DB-BD31-4B8C-83A1-F6EECF244321}">
                <p14:modId xmlns:p14="http://schemas.microsoft.com/office/powerpoint/2010/main" val="1865466012"/>
              </p:ext>
            </p:extLst>
          </p:nvPr>
        </p:nvGraphicFramePr>
        <p:xfrm>
          <a:off x="36407997" y="6528891"/>
          <a:ext cx="6358223" cy="3910509"/>
        </p:xfrm>
        <a:graphic>
          <a:graphicData uri="http://schemas.openxmlformats.org/drawingml/2006/chart">
            <c:chart xmlns:c="http://schemas.openxmlformats.org/drawingml/2006/chart" xmlns:r="http://schemas.openxmlformats.org/officeDocument/2006/relationships" r:id="rId15"/>
          </a:graphicData>
        </a:graphic>
      </p:graphicFrame>
      <p:graphicFrame>
        <p:nvGraphicFramePr>
          <p:cNvPr id="113" name="Chart 112"/>
          <p:cNvGraphicFramePr/>
          <p:nvPr>
            <p:extLst>
              <p:ext uri="{D42A27DB-BD31-4B8C-83A1-F6EECF244321}">
                <p14:modId xmlns:p14="http://schemas.microsoft.com/office/powerpoint/2010/main" val="827496137"/>
              </p:ext>
            </p:extLst>
          </p:nvPr>
        </p:nvGraphicFramePr>
        <p:xfrm>
          <a:off x="30169787" y="10263998"/>
          <a:ext cx="6253813" cy="3656849"/>
        </p:xfrm>
        <a:graphic>
          <a:graphicData uri="http://schemas.openxmlformats.org/drawingml/2006/chart">
            <c:chart xmlns:c="http://schemas.openxmlformats.org/drawingml/2006/chart" xmlns:r="http://schemas.openxmlformats.org/officeDocument/2006/relationships" r:id="rId16"/>
          </a:graphicData>
        </a:graphic>
      </p:graphicFrame>
      <p:graphicFrame>
        <p:nvGraphicFramePr>
          <p:cNvPr id="114" name="Chart 113"/>
          <p:cNvGraphicFramePr/>
          <p:nvPr>
            <p:extLst>
              <p:ext uri="{D42A27DB-BD31-4B8C-83A1-F6EECF244321}">
                <p14:modId xmlns:p14="http://schemas.microsoft.com/office/powerpoint/2010/main" val="2932102385"/>
              </p:ext>
            </p:extLst>
          </p:nvPr>
        </p:nvGraphicFramePr>
        <p:xfrm>
          <a:off x="36266757" y="10334389"/>
          <a:ext cx="5942977" cy="3402539"/>
        </p:xfrm>
        <a:graphic>
          <a:graphicData uri="http://schemas.openxmlformats.org/drawingml/2006/chart">
            <c:chart xmlns:c="http://schemas.openxmlformats.org/drawingml/2006/chart" xmlns:r="http://schemas.openxmlformats.org/officeDocument/2006/relationships" r:id="rId17"/>
          </a:graphicData>
        </a:graphic>
      </p:graphicFrame>
      <p:pic>
        <p:nvPicPr>
          <p:cNvPr id="116" name="Picture 115"/>
          <p:cNvPicPr/>
          <p:nvPr/>
        </p:nvPicPr>
        <p:blipFill>
          <a:blip r:embed="rId18" cstate="print">
            <a:extLst>
              <a:ext uri="{28A0092B-C50C-407E-A947-70E740481C1C}">
                <a14:useLocalDpi xmlns:a14="http://schemas.microsoft.com/office/drawing/2010/main" val="0"/>
              </a:ext>
            </a:extLst>
          </a:blip>
          <a:stretch>
            <a:fillRect/>
          </a:stretch>
        </p:blipFill>
        <p:spPr>
          <a:xfrm>
            <a:off x="29956030" y="15019839"/>
            <a:ext cx="6037436" cy="4639761"/>
          </a:xfrm>
          <a:prstGeom prst="rect">
            <a:avLst/>
          </a:prstGeom>
        </p:spPr>
      </p:pic>
      <p:sp>
        <p:nvSpPr>
          <p:cNvPr id="44" name="TextBox 43"/>
          <p:cNvSpPr txBox="1"/>
          <p:nvPr/>
        </p:nvSpPr>
        <p:spPr>
          <a:xfrm>
            <a:off x="30938991" y="14554200"/>
            <a:ext cx="4494009" cy="646331"/>
          </a:xfrm>
          <a:prstGeom prst="rect">
            <a:avLst/>
          </a:prstGeom>
          <a:noFill/>
        </p:spPr>
        <p:txBody>
          <a:bodyPr wrap="square" rtlCol="0">
            <a:spAutoFit/>
          </a:bodyPr>
          <a:lstStyle/>
          <a:p>
            <a:r>
              <a:rPr lang="en-US" sz="3600" dirty="0" smtClean="0"/>
              <a:t>Mean Position (±SEM)</a:t>
            </a:r>
            <a:endParaRPr lang="en-US" sz="3600" dirty="0"/>
          </a:p>
        </p:txBody>
      </p:sp>
      <p:sp>
        <p:nvSpPr>
          <p:cNvPr id="117" name="TextBox 116"/>
          <p:cNvSpPr txBox="1"/>
          <p:nvPr/>
        </p:nvSpPr>
        <p:spPr>
          <a:xfrm>
            <a:off x="36042600" y="14898469"/>
            <a:ext cx="2138043" cy="646331"/>
          </a:xfrm>
          <a:prstGeom prst="rect">
            <a:avLst/>
          </a:prstGeom>
          <a:noFill/>
        </p:spPr>
        <p:txBody>
          <a:bodyPr wrap="square" rtlCol="0">
            <a:spAutoFit/>
          </a:bodyPr>
          <a:lstStyle/>
          <a:p>
            <a:r>
              <a:rPr lang="en-US" sz="3600" dirty="0" smtClean="0"/>
              <a:t>Reference</a:t>
            </a:r>
            <a:endParaRPr lang="en-US" sz="3600" dirty="0"/>
          </a:p>
        </p:txBody>
      </p:sp>
      <p:sp>
        <p:nvSpPr>
          <p:cNvPr id="118" name="TextBox 117"/>
          <p:cNvSpPr txBox="1"/>
          <p:nvPr/>
        </p:nvSpPr>
        <p:spPr>
          <a:xfrm>
            <a:off x="36114357" y="17565469"/>
            <a:ext cx="2138043" cy="646331"/>
          </a:xfrm>
          <a:prstGeom prst="rect">
            <a:avLst/>
          </a:prstGeom>
          <a:noFill/>
        </p:spPr>
        <p:txBody>
          <a:bodyPr wrap="square" rtlCol="0">
            <a:spAutoFit/>
          </a:bodyPr>
          <a:lstStyle/>
          <a:p>
            <a:pPr algn="ctr"/>
            <a:r>
              <a:rPr lang="en-US" sz="3600" dirty="0" smtClean="0"/>
              <a:t>Nose</a:t>
            </a:r>
            <a:endParaRPr lang="en-US" sz="3600" dirty="0"/>
          </a:p>
        </p:txBody>
      </p:sp>
      <p:sp>
        <p:nvSpPr>
          <p:cNvPr id="119" name="TextBox 118"/>
          <p:cNvSpPr txBox="1"/>
          <p:nvPr/>
        </p:nvSpPr>
        <p:spPr>
          <a:xfrm>
            <a:off x="36266757" y="20308669"/>
            <a:ext cx="2138043" cy="646331"/>
          </a:xfrm>
          <a:prstGeom prst="rect">
            <a:avLst/>
          </a:prstGeom>
          <a:noFill/>
        </p:spPr>
        <p:txBody>
          <a:bodyPr wrap="square" rtlCol="0">
            <a:spAutoFit/>
          </a:bodyPr>
          <a:lstStyle/>
          <a:p>
            <a:pPr algn="ctr"/>
            <a:r>
              <a:rPr lang="en-US" sz="3600" dirty="0" smtClean="0"/>
              <a:t>Tail</a:t>
            </a:r>
            <a:endParaRPr lang="en-US" sz="3600" dirty="0"/>
          </a:p>
        </p:txBody>
      </p:sp>
      <p:sp>
        <p:nvSpPr>
          <p:cNvPr id="45" name="TextBox 44"/>
          <p:cNvSpPr txBox="1"/>
          <p:nvPr/>
        </p:nvSpPr>
        <p:spPr>
          <a:xfrm>
            <a:off x="32537400" y="9749135"/>
            <a:ext cx="2659515" cy="461665"/>
          </a:xfrm>
          <a:prstGeom prst="rect">
            <a:avLst/>
          </a:prstGeom>
          <a:noFill/>
        </p:spPr>
        <p:txBody>
          <a:bodyPr wrap="square" rtlCol="0">
            <a:spAutoFit/>
          </a:bodyPr>
          <a:lstStyle/>
          <a:p>
            <a:r>
              <a:rPr lang="en-US" sz="2400" b="1" dirty="0" smtClean="0">
                <a:solidFill>
                  <a:schemeClr val="tx1">
                    <a:lumMod val="65000"/>
                    <a:lumOff val="35000"/>
                  </a:schemeClr>
                </a:solidFill>
              </a:rPr>
              <a:t>Figure 4</a:t>
            </a:r>
            <a:r>
              <a:rPr lang="en-US" sz="2400" dirty="0" smtClean="0">
                <a:solidFill>
                  <a:schemeClr val="tx1">
                    <a:lumMod val="65000"/>
                    <a:lumOff val="35000"/>
                  </a:schemeClr>
                </a:solidFill>
              </a:rPr>
              <a:t>: Drag Force</a:t>
            </a:r>
            <a:endParaRPr lang="en-US" sz="2400" dirty="0">
              <a:solidFill>
                <a:schemeClr val="tx1">
                  <a:lumMod val="65000"/>
                  <a:lumOff val="35000"/>
                </a:schemeClr>
              </a:solidFill>
            </a:endParaRPr>
          </a:p>
        </p:txBody>
      </p:sp>
      <p:sp>
        <p:nvSpPr>
          <p:cNvPr id="102" name="TextBox 101"/>
          <p:cNvSpPr txBox="1"/>
          <p:nvPr/>
        </p:nvSpPr>
        <p:spPr>
          <a:xfrm>
            <a:off x="38667622" y="13482935"/>
            <a:ext cx="2659515" cy="461665"/>
          </a:xfrm>
          <a:prstGeom prst="rect">
            <a:avLst/>
          </a:prstGeom>
          <a:noFill/>
        </p:spPr>
        <p:txBody>
          <a:bodyPr wrap="square" rtlCol="0">
            <a:spAutoFit/>
          </a:bodyPr>
          <a:lstStyle/>
          <a:p>
            <a:r>
              <a:rPr lang="en-US" sz="2400" b="1" dirty="0" smtClean="0">
                <a:solidFill>
                  <a:schemeClr val="tx1">
                    <a:lumMod val="65000"/>
                    <a:lumOff val="35000"/>
                  </a:schemeClr>
                </a:solidFill>
              </a:rPr>
              <a:t>Figure 7</a:t>
            </a:r>
            <a:r>
              <a:rPr lang="en-US" sz="2400" dirty="0" smtClean="0">
                <a:solidFill>
                  <a:schemeClr val="tx1">
                    <a:lumMod val="65000"/>
                    <a:lumOff val="35000"/>
                  </a:schemeClr>
                </a:solidFill>
              </a:rPr>
              <a:t>: Heart rate</a:t>
            </a:r>
            <a:endParaRPr lang="en-US" sz="2400" dirty="0">
              <a:solidFill>
                <a:schemeClr val="tx1">
                  <a:lumMod val="65000"/>
                  <a:lumOff val="35000"/>
                </a:schemeClr>
              </a:solidFil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7142</TotalTime>
  <Words>1379</Words>
  <Application>Microsoft Office PowerPoint</Application>
  <PresentationFormat>Custom</PresentationFormat>
  <Paragraphs>91</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Helvetica</vt:lpstr>
      <vt:lpstr>Times New Roman</vt:lpstr>
      <vt:lpstr>Wingdings</vt:lpstr>
      <vt:lpstr>Office Theme</vt:lpstr>
      <vt:lpstr>PowerPoint Presentation</vt:lpstr>
    </vt:vector>
  </TitlesOfParts>
  <Company>Cal State San Marcos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IITS</dc:creator>
  <cp:lastModifiedBy>Sean Newcomer</cp:lastModifiedBy>
  <cp:revision>67</cp:revision>
  <dcterms:created xsi:type="dcterms:W3CDTF">2015-05-18T21:47:07Z</dcterms:created>
  <dcterms:modified xsi:type="dcterms:W3CDTF">2016-10-18T15:27:20Z</dcterms:modified>
</cp:coreProperties>
</file>