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62" r:id="rId4"/>
    <p:sldId id="263" r:id="rId5"/>
    <p:sldId id="264" r:id="rId6"/>
    <p:sldId id="265" r:id="rId7"/>
    <p:sldId id="266" r:id="rId8"/>
    <p:sldId id="267" r:id="rId9"/>
    <p:sldId id="268" r:id="rId10"/>
    <p:sldId id="258" r:id="rId11"/>
    <p:sldId id="259" r:id="rId12"/>
    <p:sldId id="260" r:id="rId13"/>
  </p:sldIdLst>
  <p:sldSz cx="9144000" cy="5143500" type="screen16x9"/>
  <p:notesSz cx="6858000" cy="9144000"/>
  <p:embeddedFontLst>
    <p:embeddedFont>
      <p:font typeface="Average" panose="020B0604020202020204" charset="0"/>
      <p:regular r:id="rId15"/>
    </p:embeddedFont>
    <p:embeddedFont>
      <p:font typeface="Oswald" panose="020B060402020202020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14"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54702452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7497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14762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http://blog.fractureme.com/wp-content/uploads/2014/12/dwight-schrute-false-288x300.jpg</a:t>
            </a:r>
            <a:endParaRPr lang="en-US" dirty="0"/>
          </a:p>
        </p:txBody>
      </p:sp>
    </p:spTree>
    <p:extLst>
      <p:ext uri="{BB962C8B-B14F-4D97-AF65-F5344CB8AC3E}">
        <p14:creationId xmlns:p14="http://schemas.microsoft.com/office/powerpoint/2010/main" val="956517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http://3.bp.blogspot.com/_Y1NyJCcQ4Po/TClXNasO21I/AAAAAAAABrs/NXiDfgri4jU/s400/Steve+Carrell.jpg</a:t>
            </a:r>
            <a:endParaRPr lang="en-US" dirty="0"/>
          </a:p>
        </p:txBody>
      </p:sp>
    </p:spTree>
    <p:extLst>
      <p:ext uri="{BB962C8B-B14F-4D97-AF65-F5344CB8AC3E}">
        <p14:creationId xmlns:p14="http://schemas.microsoft.com/office/powerpoint/2010/main" val="1720288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32038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00131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85650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099" cy="206999"/>
          </a:xfrm>
        </p:grpSpPr>
        <p:sp>
          <p:nvSpPr>
            <p:cNvPr id="11" name="Shape 11"/>
            <p:cNvSpPr/>
            <p:nvPr/>
          </p:nvSpPr>
          <p:spPr>
            <a:xfrm>
              <a:off x="4468575" y="2915950"/>
              <a:ext cx="206999" cy="206999"/>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6999" cy="206999"/>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6999" cy="206999"/>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099"/>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599"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199"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199"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199"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0.m4a"/><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1.m4a"/><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4.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7" y="990800"/>
            <a:ext cx="7801500" cy="1730099"/>
          </a:xfrm>
          <a:prstGeom prst="rect">
            <a:avLst/>
          </a:prstGeom>
        </p:spPr>
        <p:txBody>
          <a:bodyPr lIns="91425" tIns="91425" rIns="91425" bIns="91425" anchor="b" anchorCtr="0">
            <a:noAutofit/>
          </a:bodyPr>
          <a:lstStyle/>
          <a:p>
            <a:pPr lvl="0">
              <a:spcBef>
                <a:spcPts val="0"/>
              </a:spcBef>
              <a:buNone/>
            </a:pPr>
            <a:r>
              <a:rPr lang="en"/>
              <a:t>Introductions</a:t>
            </a:r>
          </a:p>
        </p:txBody>
      </p:sp>
      <p:pic>
        <p:nvPicPr>
          <p:cNvPr id="4"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7483" y="465044"/>
            <a:ext cx="609600" cy="609600"/>
          </a:xfrm>
          <a:prstGeom prst="rect">
            <a:avLst/>
          </a:prstGeom>
        </p:spPr>
      </p:pic>
    </p:spTree>
  </p:cSld>
  <p:clrMapOvr>
    <a:masterClrMapping/>
  </p:clrMapOvr>
  <p:transition spd="slow" advTm="7944">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Introduction Exercise</a:t>
            </a:r>
          </a:p>
        </p:txBody>
      </p:sp>
      <p:sp>
        <p:nvSpPr>
          <p:cNvPr id="76" name="Shape 76"/>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t>Instructions: Place the following chunks of sentences in the most logical order to create in introduction paragraph. </a:t>
            </a:r>
          </a:p>
          <a:p>
            <a:pPr marL="457200" lvl="0" indent="-304800" rtl="0">
              <a:spcBef>
                <a:spcPts val="1000"/>
              </a:spcBef>
              <a:spcAft>
                <a:spcPts val="0"/>
              </a:spcAft>
              <a:buSzPct val="100000"/>
              <a:buAutoNum type="arabicParenR"/>
            </a:pPr>
            <a:r>
              <a:rPr lang="en" sz="1200"/>
              <a:t>Dinosaur extinction is a historical falsehood. Dinosaurs were never actually extinct and were only said to be extinct so that the government could abuse them for their own purposes and keep the truth from the public.</a:t>
            </a:r>
          </a:p>
          <a:p>
            <a:pPr marL="457200" lvl="0" indent="-304800" rtl="0">
              <a:spcBef>
                <a:spcPts val="1000"/>
              </a:spcBef>
              <a:spcAft>
                <a:spcPts val="0"/>
              </a:spcAft>
              <a:buSzPct val="100000"/>
              <a:buAutoNum type="arabicParenR"/>
            </a:pPr>
            <a:r>
              <a:rPr lang="en" sz="1200"/>
              <a:t>Dinosaurs walked the earth before humans and were supposedly extinct at some point in history. Paleontologists have found dinosaur remains in many corners of the Earth and promoted the idea that dinosaurs are extinct. However, recent discoveries show otherwise. For the past few years, the evidence that dinosaurs are not extinct has been growing as laypeople discover live creatures that could have dinosauric origins in the Indian ocean.  </a:t>
            </a:r>
          </a:p>
          <a:p>
            <a:pPr marL="457200" lvl="0" indent="-304800" rtl="0">
              <a:spcBef>
                <a:spcPts val="1000"/>
              </a:spcBef>
              <a:spcAft>
                <a:spcPts val="0"/>
              </a:spcAft>
              <a:buSzPct val="100000"/>
              <a:buAutoNum type="arabicParenR"/>
            </a:pPr>
            <a:r>
              <a:rPr lang="en" sz="1200"/>
              <a:t>Many humans believe that dinosaurs have been extinct for thousands of years, but that is a heinous lie.</a:t>
            </a:r>
          </a:p>
          <a:p>
            <a:pPr marL="457200" lvl="0" indent="-304800" rtl="0">
              <a:spcBef>
                <a:spcPts val="1000"/>
              </a:spcBef>
              <a:spcAft>
                <a:spcPts val="0"/>
              </a:spcAft>
              <a:buSzPct val="100000"/>
              <a:buAutoNum type="arabicParenR"/>
            </a:pPr>
            <a:r>
              <a:rPr lang="en" sz="1200"/>
              <a:t>These discoveries have not been widely publicized because they are highly controversial. Little known to the public, dinosaur blood is coveted for its special properties. Experts have shown that dinosaur blood has properties that could allow humans to have substantially extended lifespans. </a:t>
            </a:r>
          </a:p>
          <a:p>
            <a:pPr lvl="0">
              <a:spcBef>
                <a:spcPts val="0"/>
              </a:spcBef>
              <a:spcAft>
                <a:spcPts val="0"/>
              </a:spcAft>
              <a:buNone/>
            </a:pPr>
            <a:endParaRPr sz="1400"/>
          </a:p>
        </p:txBody>
      </p:sp>
      <p:pic>
        <p:nvPicPr>
          <p:cNvPr id="2" name="#10">
            <a:hlinkClick r:id="" action="ppaction://media"/>
          </p:cNvPr>
          <p:cNvPicPr>
            <a:picLocks noChangeAspect="1"/>
          </p:cNvPicPr>
          <p:nvPr>
            <a:audioFile r:link="rId1"/>
            <p:extLst>
              <p:ext uri="{DAA4B4D4-6D71-4841-9C94-3DE7FCFB9230}">
                <p14:media xmlns:p14="http://schemas.microsoft.com/office/powerpoint/2010/main" r:embed="rId2">
                  <p14:trim end="3360.7392"/>
                </p14:media>
              </p:ext>
            </p:extLst>
          </p:nvPr>
        </p:nvPicPr>
        <p:blipFill>
          <a:blip r:embed="rId5"/>
          <a:stretch>
            <a:fillRect/>
          </a:stretch>
        </p:blipFill>
        <p:spPr>
          <a:xfrm>
            <a:off x="4661648" y="542875"/>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1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71250" y="2141250"/>
            <a:ext cx="7852199" cy="861000"/>
          </a:xfrm>
          <a:prstGeom prst="rect">
            <a:avLst/>
          </a:prstGeom>
        </p:spPr>
        <p:txBody>
          <a:bodyPr lIns="91425" tIns="91425" rIns="91425" bIns="91425" anchor="ctr" anchorCtr="0">
            <a:noAutofit/>
          </a:bodyPr>
          <a:lstStyle/>
          <a:p>
            <a:pPr lvl="0">
              <a:spcBef>
                <a:spcPts val="0"/>
              </a:spcBef>
              <a:buNone/>
            </a:pPr>
            <a:r>
              <a:rPr lang="en"/>
              <a:t>How Did You Arrange Them? </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Correct Order</a:t>
            </a:r>
          </a:p>
        </p:txBody>
      </p:sp>
      <p:sp>
        <p:nvSpPr>
          <p:cNvPr id="87" name="Shape 8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spcAft>
                <a:spcPts val="0"/>
              </a:spcAft>
              <a:buNone/>
            </a:pPr>
            <a:r>
              <a:rPr lang="en" sz="1100" b="1"/>
              <a:t>Opener/Attention Getter:</a:t>
            </a:r>
            <a:r>
              <a:rPr lang="en" sz="1100"/>
              <a:t>	</a:t>
            </a:r>
          </a:p>
          <a:p>
            <a:pPr lvl="0" rtl="0">
              <a:spcBef>
                <a:spcPts val="0"/>
              </a:spcBef>
              <a:spcAft>
                <a:spcPts val="0"/>
              </a:spcAft>
              <a:buNone/>
            </a:pPr>
            <a:r>
              <a:rPr lang="en" sz="1100"/>
              <a:t>3) Many humans believe that dinosaurs have been extinct for thousands of years, but that is a heinous lie.</a:t>
            </a:r>
          </a:p>
          <a:p>
            <a:pPr lvl="0" rtl="0">
              <a:spcBef>
                <a:spcPts val="0"/>
              </a:spcBef>
              <a:spcAft>
                <a:spcPts val="0"/>
              </a:spcAft>
              <a:buNone/>
            </a:pPr>
            <a:endParaRPr sz="1100"/>
          </a:p>
          <a:p>
            <a:pPr lvl="0" rtl="0">
              <a:spcBef>
                <a:spcPts val="0"/>
              </a:spcBef>
              <a:spcAft>
                <a:spcPts val="0"/>
              </a:spcAft>
              <a:buNone/>
            </a:pPr>
            <a:r>
              <a:rPr lang="en" sz="1100" b="1"/>
              <a:t>Background Context: </a:t>
            </a:r>
          </a:p>
          <a:p>
            <a:pPr lvl="0" rtl="0">
              <a:spcBef>
                <a:spcPts val="0"/>
              </a:spcBef>
              <a:spcAft>
                <a:spcPts val="0"/>
              </a:spcAft>
              <a:buNone/>
            </a:pPr>
            <a:r>
              <a:rPr lang="en" sz="1100"/>
              <a:t>2) Dinosaurs walked the earth before humans and were supposedly extinct at some point in history. Paleontologists have found dinosaur remains in many corners of the Earth and promoted the idea that dinosaurs are extinct. However, recent discoveries show otherwise. For the past few years, the evidence that dinosaurs are not extinct has been growing as laypeople discover live creatures that could have dinosauric origins in the Indian ocean.  </a:t>
            </a:r>
          </a:p>
          <a:p>
            <a:pPr lvl="0" rtl="0">
              <a:spcBef>
                <a:spcPts val="0"/>
              </a:spcBef>
              <a:spcAft>
                <a:spcPts val="0"/>
              </a:spcAft>
              <a:buNone/>
            </a:pPr>
            <a:endParaRPr sz="1100"/>
          </a:p>
          <a:p>
            <a:pPr lvl="0" rtl="0">
              <a:spcBef>
                <a:spcPts val="0"/>
              </a:spcBef>
              <a:spcAft>
                <a:spcPts val="0"/>
              </a:spcAft>
              <a:buNone/>
            </a:pPr>
            <a:r>
              <a:rPr lang="en" sz="1100" b="1"/>
              <a:t>Narrowing Your Focus: </a:t>
            </a:r>
          </a:p>
          <a:p>
            <a:pPr lvl="0" rtl="0">
              <a:spcBef>
                <a:spcPts val="0"/>
              </a:spcBef>
              <a:spcAft>
                <a:spcPts val="0"/>
              </a:spcAft>
              <a:buNone/>
            </a:pPr>
            <a:r>
              <a:rPr lang="en" sz="1100"/>
              <a:t>4) These discoveries have not been widely publicized because they are highly controversial. Little known to the public, dinosaur blood is coveted for its special properties. Experts have shown that dinosaur blood has properties that could allow humans to have substantially extended lifespans. </a:t>
            </a:r>
          </a:p>
          <a:p>
            <a:pPr lvl="0" rtl="0">
              <a:spcBef>
                <a:spcPts val="0"/>
              </a:spcBef>
              <a:spcAft>
                <a:spcPts val="0"/>
              </a:spcAft>
              <a:buNone/>
            </a:pPr>
            <a:endParaRPr sz="1100"/>
          </a:p>
          <a:p>
            <a:pPr lvl="0" rtl="0">
              <a:spcBef>
                <a:spcPts val="0"/>
              </a:spcBef>
              <a:spcAft>
                <a:spcPts val="0"/>
              </a:spcAft>
              <a:buNone/>
            </a:pPr>
            <a:r>
              <a:rPr lang="en" sz="1100" b="1"/>
              <a:t>Thesis:</a:t>
            </a:r>
          </a:p>
          <a:p>
            <a:pPr lvl="0" rtl="0">
              <a:spcBef>
                <a:spcPts val="0"/>
              </a:spcBef>
              <a:spcAft>
                <a:spcPts val="0"/>
              </a:spcAft>
              <a:buNone/>
            </a:pPr>
            <a:r>
              <a:rPr lang="en" sz="1100"/>
              <a:t>1) Dinosaur extinction is a historical falsehood. Dinosaurs were never actually extinct and were only said to be extinct so that the government could abuse them for their own purposes and keep the truth from the public. </a:t>
            </a:r>
          </a:p>
          <a:p>
            <a:pPr lvl="0" rtl="0">
              <a:spcBef>
                <a:spcPts val="0"/>
              </a:spcBef>
              <a:spcAft>
                <a:spcPts val="0"/>
              </a:spcAft>
              <a:buNone/>
            </a:pPr>
            <a:endParaRPr sz="1100"/>
          </a:p>
          <a:p>
            <a:pPr lvl="0" rtl="0">
              <a:spcBef>
                <a:spcPts val="0"/>
              </a:spcBef>
              <a:spcAft>
                <a:spcPts val="0"/>
              </a:spcAft>
              <a:buNone/>
            </a:pPr>
            <a:endParaRPr sz="1100"/>
          </a:p>
          <a:p>
            <a:pPr lvl="0">
              <a:spcBef>
                <a:spcPts val="0"/>
              </a:spcBef>
              <a:buNone/>
            </a:pPr>
            <a:endParaRPr/>
          </a:p>
        </p:txBody>
      </p:sp>
      <p:pic>
        <p:nvPicPr>
          <p:cNvPr id="2" name="#12">
            <a:hlinkClick r:id="" action="ppaction://media"/>
          </p:cNvPr>
          <p:cNvPicPr>
            <a:picLocks noChangeAspect="1"/>
          </p:cNvPicPr>
          <p:nvPr>
            <a:audioFile r:link="rId1"/>
            <p:extLst>
              <p:ext uri="{DAA4B4D4-6D71-4841-9C94-3DE7FCFB9230}">
                <p14:media xmlns:p14="http://schemas.microsoft.com/office/powerpoint/2010/main" r:embed="rId2">
                  <p14:trim end="4557.3854"/>
                </p14:media>
              </p:ext>
            </p:extLst>
          </p:nvPr>
        </p:nvPicPr>
        <p:blipFill>
          <a:blip r:embed="rId5"/>
          <a:stretch>
            <a:fillRect/>
          </a:stretch>
        </p:blipFill>
        <p:spPr>
          <a:xfrm>
            <a:off x="7530353" y="339538"/>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0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288940" y="1960685"/>
            <a:ext cx="3076959" cy="1263548"/>
          </a:xfrm>
          <a:prstGeom prst="rect">
            <a:avLst/>
          </a:prstGeom>
        </p:spPr>
        <p:txBody>
          <a:bodyPr lIns="91425" tIns="91425" rIns="91425" bIns="91425" anchor="t" anchorCtr="0">
            <a:noAutofit/>
          </a:bodyPr>
          <a:lstStyle/>
          <a:p>
            <a:pPr lvl="0" algn="ctr">
              <a:spcBef>
                <a:spcPts val="0"/>
              </a:spcBef>
              <a:buNone/>
            </a:pPr>
            <a:r>
              <a:rPr lang="en" dirty="0"/>
              <a:t>Introduction Triangle</a:t>
            </a:r>
          </a:p>
        </p:txBody>
      </p:sp>
      <p:sp>
        <p:nvSpPr>
          <p:cNvPr id="65" name="Shape 65"/>
          <p:cNvSpPr txBox="1"/>
          <p:nvPr/>
        </p:nvSpPr>
        <p:spPr>
          <a:xfrm>
            <a:off x="6330450" y="1113700"/>
            <a:ext cx="6752399" cy="7878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 name="Picture 1"/>
          <p:cNvPicPr>
            <a:picLocks noChangeAspect="1"/>
          </p:cNvPicPr>
          <p:nvPr/>
        </p:nvPicPr>
        <p:blipFill>
          <a:blip r:embed="rId5"/>
          <a:stretch>
            <a:fillRect/>
          </a:stretch>
        </p:blipFill>
        <p:spPr>
          <a:xfrm>
            <a:off x="3365899" y="345372"/>
            <a:ext cx="5405080" cy="4494174"/>
          </a:xfrm>
          <a:prstGeom prst="rect">
            <a:avLst/>
          </a:prstGeom>
        </p:spPr>
      </p:pic>
      <p:pic>
        <p:nvPicPr>
          <p:cNvPr id="5" nam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8940" y="543429"/>
            <a:ext cx="609600" cy="609600"/>
          </a:xfrm>
          <a:prstGeom prst="rect">
            <a:avLst/>
          </a:prstGeom>
        </p:spPr>
      </p:pic>
    </p:spTree>
  </p:cSld>
  <p:clrMapOvr>
    <a:masterClrMapping/>
  </p:clrMapOvr>
  <p:transition spd="slow" advTm="4662">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1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Text Placeholder 2"/>
          <p:cNvSpPr>
            <a:spLocks noGrp="1"/>
          </p:cNvSpPr>
          <p:nvPr>
            <p:ph type="body" idx="1"/>
          </p:nvPr>
        </p:nvSpPr>
        <p:spPr>
          <a:xfrm>
            <a:off x="311700" y="1200474"/>
            <a:ext cx="5592866" cy="1173143"/>
          </a:xfrm>
        </p:spPr>
        <p:txBody>
          <a:bodyPr/>
          <a:lstStyle/>
          <a:p>
            <a:pPr algn="ctr"/>
            <a:r>
              <a:rPr lang="en-US" sz="2800" b="1" dirty="0" smtClean="0">
                <a:solidFill>
                  <a:schemeClr val="accent5"/>
                </a:solidFill>
              </a:rPr>
              <a:t>Introductions can only </a:t>
            </a:r>
            <a:r>
              <a:rPr lang="en-US" sz="2800" b="1" dirty="0" smtClean="0">
                <a:solidFill>
                  <a:schemeClr val="accent5"/>
                </a:solidFill>
              </a:rPr>
              <a:t>be </a:t>
            </a:r>
            <a:r>
              <a:rPr lang="en-US" sz="2800" b="1" dirty="0" smtClean="0">
                <a:solidFill>
                  <a:schemeClr val="accent5"/>
                </a:solidFill>
              </a:rPr>
              <a:t>one paragraph</a:t>
            </a:r>
            <a:endParaRPr lang="en-US" sz="2800" b="1" dirty="0">
              <a:solidFill>
                <a:schemeClr val="accent5"/>
              </a:solidFill>
            </a:endParaRPr>
          </a:p>
        </p:txBody>
      </p:sp>
      <p:sp>
        <p:nvSpPr>
          <p:cNvPr id="4" name="Text Placeholder 3"/>
          <p:cNvSpPr>
            <a:spLocks noGrp="1"/>
          </p:cNvSpPr>
          <p:nvPr>
            <p:ph type="body" idx="2"/>
          </p:nvPr>
        </p:nvSpPr>
        <p:spPr>
          <a:xfrm>
            <a:off x="311700" y="2556367"/>
            <a:ext cx="5640865" cy="1936378"/>
          </a:xfrm>
        </p:spPr>
        <p:txBody>
          <a:bodyPr/>
          <a:lstStyle/>
          <a:p>
            <a:r>
              <a:rPr lang="en-US" dirty="0" smtClean="0"/>
              <a:t>You should write an introduction that is proportionate to the complexity of your essay. A short paper (3-5 pages) might contain an introduction from half to three-quarters of a page or about four to five sentences. A long paper (such as a 15-20+ page paper) might need several paragraphs or pages to adequately introduce the topic.</a:t>
            </a:r>
            <a:endParaRPr lang="en-US" dirty="0"/>
          </a:p>
        </p:txBody>
      </p:sp>
      <p:pic>
        <p:nvPicPr>
          <p:cNvPr id="1026" name="Picture 2" descr="http://blog.fractureme.com/wp-content/uploads/2014/12/dwight-schrute-false-288x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2565" y="1268736"/>
            <a:ext cx="27432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 nam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007222" y="590874"/>
            <a:ext cx="609600" cy="609600"/>
          </a:xfrm>
          <a:prstGeom prst="rect">
            <a:avLst/>
          </a:prstGeom>
        </p:spPr>
      </p:pic>
    </p:spTree>
    <p:extLst>
      <p:ext uri="{BB962C8B-B14F-4D97-AF65-F5344CB8AC3E}">
        <p14:creationId xmlns:p14="http://schemas.microsoft.com/office/powerpoint/2010/main" val="278729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25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32780" fill="hold"/>
                                        <p:tgtEl>
                                          <p:spTgt spid="8"/>
                                        </p:tgtEl>
                                      </p:cBhvr>
                                    </p:cmd>
                                  </p:childTnLst>
                                </p:cTn>
                              </p:par>
                              <p:par>
                                <p:cTn id="9" presetID="1" presetClass="entr" presetSubtype="0" fill="hold" grpId="0" nodeType="withEffect">
                                  <p:stCondLst>
                                    <p:cond delay="725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8"/>
                </p:tgtEl>
              </p:cMediaNode>
            </p:audio>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Text Placeholder 2"/>
          <p:cNvSpPr>
            <a:spLocks noGrp="1"/>
          </p:cNvSpPr>
          <p:nvPr>
            <p:ph type="body" idx="1"/>
          </p:nvPr>
        </p:nvSpPr>
        <p:spPr>
          <a:xfrm>
            <a:off x="3647602" y="1977514"/>
            <a:ext cx="5111947" cy="2704021"/>
          </a:xfrm>
        </p:spPr>
        <p:txBody>
          <a:bodyPr/>
          <a:lstStyle/>
          <a:p>
            <a:r>
              <a:rPr lang="en-US" dirty="0"/>
              <a:t>Getting your reader’s attention in a variety of ways is an effective introductory tool. However, informing your readers of the direction of your paper is more important than trying to be funny or shocking. Consider approaches beyond quoting someone or asking a question to hook your audience. Use your essay’s content to interest the reader. </a:t>
            </a:r>
          </a:p>
          <a:p>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129" y="1744940"/>
            <a:ext cx="2827059" cy="2827059"/>
          </a:xfrm>
          <a:prstGeom prst="rect">
            <a:avLst/>
          </a:prstGeom>
        </p:spPr>
      </p:pic>
      <p:sp>
        <p:nvSpPr>
          <p:cNvPr id="9" name="Text Placeholder 2"/>
          <p:cNvSpPr txBox="1">
            <a:spLocks/>
          </p:cNvSpPr>
          <p:nvPr/>
        </p:nvSpPr>
        <p:spPr>
          <a:xfrm>
            <a:off x="3093934" y="804371"/>
            <a:ext cx="5592866" cy="117314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accent3"/>
              </a:buClr>
              <a:buSzPct val="100000"/>
              <a:buFont typeface="Average"/>
              <a:buNone/>
              <a:defRPr sz="1800" b="0" i="0" u="none" strike="noStrike" cap="none">
                <a:solidFill>
                  <a:schemeClr val="accent3"/>
                </a:solidFill>
                <a:latin typeface="Average"/>
                <a:ea typeface="Average"/>
                <a:cs typeface="Average"/>
                <a:sym typeface="Average"/>
                <a:rtl val="0"/>
              </a:defRPr>
            </a:lvl1pPr>
            <a:lvl2pPr marR="0" lvl="1"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2pPr>
            <a:lvl3pPr marR="0" lvl="2"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3pPr>
            <a:lvl4pPr marR="0" lvl="3"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4pPr>
            <a:lvl5pPr marR="0" lvl="4"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5pPr>
            <a:lvl6pPr marR="0" lvl="5"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6pPr>
            <a:lvl7pPr marR="0" lvl="6"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7pPr>
            <a:lvl8pPr marR="0" lvl="7"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8pPr>
            <a:lvl9pPr marR="0" lvl="8"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9pPr>
          </a:lstStyle>
          <a:p>
            <a:pPr algn="ctr"/>
            <a:r>
              <a:rPr lang="en-US" sz="2800" b="1" dirty="0" smtClean="0">
                <a:solidFill>
                  <a:schemeClr val="accent5"/>
                </a:solidFill>
              </a:rPr>
              <a:t>Good Introductions Need a “Hook”</a:t>
            </a:r>
            <a:endParaRPr lang="en-US" sz="2800" b="1" dirty="0">
              <a:solidFill>
                <a:schemeClr val="accent5"/>
              </a:solidFill>
            </a:endParaRPr>
          </a:p>
        </p:txBody>
      </p:sp>
      <p:pic>
        <p:nvPicPr>
          <p:cNvPr id="10"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68706" y="499571"/>
            <a:ext cx="609600" cy="609600"/>
          </a:xfrm>
          <a:prstGeom prst="rect">
            <a:avLst/>
          </a:prstGeom>
        </p:spPr>
      </p:pic>
    </p:spTree>
    <p:extLst>
      <p:ext uri="{BB962C8B-B14F-4D97-AF65-F5344CB8AC3E}">
        <p14:creationId xmlns:p14="http://schemas.microsoft.com/office/powerpoint/2010/main" val="242274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150" fill="hold"/>
                                        <p:tgtEl>
                                          <p:spTgt spid="10"/>
                                        </p:tgtEl>
                                      </p:cBhvr>
                                    </p:cmd>
                                  </p:childTnLst>
                                </p:cTn>
                              </p:par>
                              <p:par>
                                <p:cTn id="7" presetID="1" presetClass="entr" presetSubtype="0" fill="hold" grpId="0" nodeType="withEffect">
                                  <p:stCondLst>
                                    <p:cond delay="35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350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10"/>
                </p:tgtEl>
              </p:cMediaNode>
            </p:audio>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Text Placeholder 2"/>
          <p:cNvSpPr>
            <a:spLocks noGrp="1"/>
          </p:cNvSpPr>
          <p:nvPr>
            <p:ph type="body" idx="1"/>
          </p:nvPr>
        </p:nvSpPr>
        <p:spPr>
          <a:xfrm>
            <a:off x="528917" y="2344782"/>
            <a:ext cx="5058158" cy="2325830"/>
          </a:xfrm>
        </p:spPr>
        <p:txBody>
          <a:bodyPr/>
          <a:lstStyle/>
          <a:p>
            <a:r>
              <a:rPr lang="en-US" dirty="0"/>
              <a:t>You can write your introduction whenever you want! You may have to experiment to find out what works best for you; some people like writing their introductions first, while some wait until their papers are completely finished to write an intro. Try a few different approaches until you learn how you write best.</a:t>
            </a:r>
          </a:p>
          <a:p>
            <a:endParaRPr lang="en-US" dirty="0"/>
          </a:p>
        </p:txBody>
      </p:sp>
      <p:sp>
        <p:nvSpPr>
          <p:cNvPr id="4" name="Text Placeholder 2"/>
          <p:cNvSpPr txBox="1">
            <a:spLocks/>
          </p:cNvSpPr>
          <p:nvPr/>
        </p:nvSpPr>
        <p:spPr>
          <a:xfrm>
            <a:off x="46410" y="986964"/>
            <a:ext cx="6023172" cy="117314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accent3"/>
              </a:buClr>
              <a:buSzPct val="100000"/>
              <a:buFont typeface="Average"/>
              <a:buNone/>
              <a:defRPr sz="1800" b="0" i="0" u="none" strike="noStrike" cap="none">
                <a:solidFill>
                  <a:schemeClr val="accent3"/>
                </a:solidFill>
                <a:latin typeface="Average"/>
                <a:ea typeface="Average"/>
                <a:cs typeface="Average"/>
                <a:sym typeface="Average"/>
                <a:rtl val="0"/>
              </a:defRPr>
            </a:lvl1pPr>
            <a:lvl2pPr marR="0" lvl="1"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2pPr>
            <a:lvl3pPr marR="0" lvl="2"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3pPr>
            <a:lvl4pPr marR="0" lvl="3"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4pPr>
            <a:lvl5pPr marR="0" lvl="4"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5pPr>
            <a:lvl6pPr marR="0" lvl="5"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6pPr>
            <a:lvl7pPr marR="0" lvl="6"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7pPr>
            <a:lvl8pPr marR="0" lvl="7"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8pPr>
            <a:lvl9pPr marR="0" lvl="8"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9pPr>
          </a:lstStyle>
          <a:p>
            <a:pPr algn="ctr"/>
            <a:r>
              <a:rPr lang="en-US" sz="2800" b="1" dirty="0" smtClean="0">
                <a:solidFill>
                  <a:schemeClr val="accent5"/>
                </a:solidFill>
              </a:rPr>
              <a:t>You Should Write Your Introduction First to Steer Your Paper</a:t>
            </a:r>
            <a:endParaRPr lang="en-US" sz="2800" b="1" dirty="0">
              <a:solidFill>
                <a:schemeClr val="accent5"/>
              </a:solidFill>
            </a:endParaRPr>
          </a:p>
        </p:txBody>
      </p:sp>
      <p:pic>
        <p:nvPicPr>
          <p:cNvPr id="5" name="Picture 2" descr="http://blog.fractureme.com/wp-content/uploads/2014/12/dwight-schrute-false-288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2565" y="1573536"/>
            <a:ext cx="27432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38878" y="377364"/>
            <a:ext cx="609600" cy="609600"/>
          </a:xfrm>
          <a:prstGeom prst="rect">
            <a:avLst/>
          </a:prstGeom>
        </p:spPr>
      </p:pic>
    </p:spTree>
    <p:extLst>
      <p:ext uri="{BB962C8B-B14F-4D97-AF65-F5344CB8AC3E}">
        <p14:creationId xmlns:p14="http://schemas.microsoft.com/office/powerpoint/2010/main" val="194969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170" fill="hold"/>
                                        <p:tgtEl>
                                          <p:spTgt spid="6"/>
                                        </p:tgtEl>
                                      </p:cBhvr>
                                    </p:cmd>
                                  </p:childTnLst>
                                </p:cTn>
                              </p:par>
                              <p:par>
                                <p:cTn id="7" presetID="1" presetClass="entr" presetSubtype="0" fill="hold" grpId="0" nodeType="withEffect">
                                  <p:stCondLst>
                                    <p:cond delay="40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40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3" grpId="0" build="p" advAuto="100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Text Placeholder 2"/>
          <p:cNvSpPr>
            <a:spLocks noGrp="1"/>
          </p:cNvSpPr>
          <p:nvPr>
            <p:ph type="body" idx="1"/>
          </p:nvPr>
        </p:nvSpPr>
        <p:spPr>
          <a:xfrm>
            <a:off x="3675529" y="2079811"/>
            <a:ext cx="5156770" cy="2489063"/>
          </a:xfrm>
        </p:spPr>
        <p:txBody>
          <a:bodyPr/>
          <a:lstStyle/>
          <a:p>
            <a:r>
              <a:rPr lang="en-US" dirty="0"/>
              <a:t>You should consider your audience in your introduction and provide enough information for them to develop a viewpoint from which to understand your topic. Is your reader familiar with the subject of your paper? What do they already know? Are you writing for an audience outside of the field?  </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094" y="1741815"/>
            <a:ext cx="2827059" cy="2827059"/>
          </a:xfrm>
          <a:prstGeom prst="rect">
            <a:avLst/>
          </a:prstGeom>
        </p:spPr>
      </p:pic>
      <p:sp>
        <p:nvSpPr>
          <p:cNvPr id="6" name="Text Placeholder 2"/>
          <p:cNvSpPr txBox="1">
            <a:spLocks/>
          </p:cNvSpPr>
          <p:nvPr/>
        </p:nvSpPr>
        <p:spPr>
          <a:xfrm>
            <a:off x="2689412" y="731374"/>
            <a:ext cx="6571129" cy="117314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accent3"/>
              </a:buClr>
              <a:buSzPct val="100000"/>
              <a:buFont typeface="Average"/>
              <a:buNone/>
              <a:defRPr sz="1800" b="0" i="0" u="none" strike="noStrike" cap="none">
                <a:solidFill>
                  <a:schemeClr val="accent3"/>
                </a:solidFill>
                <a:latin typeface="Average"/>
                <a:ea typeface="Average"/>
                <a:cs typeface="Average"/>
                <a:sym typeface="Average"/>
                <a:rtl val="0"/>
              </a:defRPr>
            </a:lvl1pPr>
            <a:lvl2pPr marR="0" lvl="1"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2pPr>
            <a:lvl3pPr marR="0" lvl="2"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3pPr>
            <a:lvl4pPr marR="0" lvl="3"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4pPr>
            <a:lvl5pPr marR="0" lvl="4"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5pPr>
            <a:lvl6pPr marR="0" lvl="5"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6pPr>
            <a:lvl7pPr marR="0" lvl="6"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7pPr>
            <a:lvl8pPr marR="0" lvl="7"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8pPr>
            <a:lvl9pPr marR="0" lvl="8"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9pPr>
          </a:lstStyle>
          <a:p>
            <a:pPr algn="ctr"/>
            <a:r>
              <a:rPr lang="en-US" sz="2800" b="1" dirty="0" smtClean="0">
                <a:solidFill>
                  <a:schemeClr val="accent5"/>
                </a:solidFill>
              </a:rPr>
              <a:t>The Introduction Should Provide Background to Your Audience</a:t>
            </a:r>
            <a:endParaRPr lang="en-US" sz="2800" b="1" dirty="0">
              <a:solidFill>
                <a:schemeClr val="accent5"/>
              </a:solidFill>
            </a:endParaRPr>
          </a:p>
        </p:txBody>
      </p:sp>
      <p:pic>
        <p:nvPicPr>
          <p:cNvPr id="8"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788023" y="556080"/>
            <a:ext cx="609600" cy="609600"/>
          </a:xfrm>
          <a:prstGeom prst="rect">
            <a:avLst/>
          </a:prstGeom>
        </p:spPr>
      </p:pic>
    </p:spTree>
    <p:extLst>
      <p:ext uri="{BB962C8B-B14F-4D97-AF65-F5344CB8AC3E}">
        <p14:creationId xmlns:p14="http://schemas.microsoft.com/office/powerpoint/2010/main" val="426249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5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45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mediacall" presetSubtype="0" fill="hold" nodeType="withEffect">
                                  <p:stCondLst>
                                    <p:cond delay="0"/>
                                  </p:stCondLst>
                                  <p:childTnLst>
                                    <p:cmd type="call" cmd="playFrom(0.0)">
                                      <p:cBhvr>
                                        <p:cTn id="10" dur="2305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8"/>
                </p:tgtEl>
              </p:cMediaNode>
            </p:audio>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Text Placeholder 2"/>
          <p:cNvSpPr>
            <a:spLocks noGrp="1"/>
          </p:cNvSpPr>
          <p:nvPr>
            <p:ph type="body" idx="1"/>
          </p:nvPr>
        </p:nvSpPr>
        <p:spPr>
          <a:xfrm>
            <a:off x="385482" y="2117409"/>
            <a:ext cx="5181600" cy="2714567"/>
          </a:xfrm>
        </p:spPr>
        <p:txBody>
          <a:bodyPr/>
          <a:lstStyle/>
          <a:p>
            <a:r>
              <a:rPr lang="en-US" dirty="0"/>
              <a:t>Typically, a thesis statement can be the concluding statement of the introductory paragraph—many instructors and readers will look there first.  However, once you know how a thesis works, you can become more creative with how you position your main point. Some essays might not have a single thesis statement, but a controlling argument still governs the direction of the paper.</a:t>
            </a:r>
          </a:p>
          <a:p>
            <a:endParaRPr lang="en-US" dirty="0"/>
          </a:p>
        </p:txBody>
      </p:sp>
      <p:pic>
        <p:nvPicPr>
          <p:cNvPr id="4" name="Picture 2" descr="http://blog.fractureme.com/wp-content/uploads/2014/12/dwight-schrute-false-288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9482" y="1639656"/>
            <a:ext cx="27432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p:cNvSpPr txBox="1">
            <a:spLocks/>
          </p:cNvSpPr>
          <p:nvPr/>
        </p:nvSpPr>
        <p:spPr>
          <a:xfrm>
            <a:off x="152400" y="1017723"/>
            <a:ext cx="5567082" cy="117314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accent3"/>
              </a:buClr>
              <a:buSzPct val="100000"/>
              <a:buFont typeface="Average"/>
              <a:buNone/>
              <a:defRPr sz="1800" b="0" i="0" u="none" strike="noStrike" cap="none">
                <a:solidFill>
                  <a:schemeClr val="accent3"/>
                </a:solidFill>
                <a:latin typeface="Average"/>
                <a:ea typeface="Average"/>
                <a:cs typeface="Average"/>
                <a:sym typeface="Average"/>
                <a:rtl val="0"/>
              </a:defRPr>
            </a:lvl1pPr>
            <a:lvl2pPr marR="0" lvl="1"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2pPr>
            <a:lvl3pPr marR="0" lvl="2"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3pPr>
            <a:lvl4pPr marR="0" lvl="3"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4pPr>
            <a:lvl5pPr marR="0" lvl="4"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5pPr>
            <a:lvl6pPr marR="0" lvl="5"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6pPr>
            <a:lvl7pPr marR="0" lvl="6"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7pPr>
            <a:lvl8pPr marR="0" lvl="7"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8pPr>
            <a:lvl9pPr marR="0" lvl="8"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rtl val="0"/>
              </a:defRPr>
            </a:lvl9pPr>
          </a:lstStyle>
          <a:p>
            <a:pPr algn="ctr"/>
            <a:r>
              <a:rPr lang="en-US" sz="2800" b="1" dirty="0" smtClean="0">
                <a:solidFill>
                  <a:schemeClr val="accent5"/>
                </a:solidFill>
              </a:rPr>
              <a:t>The Thesis Should Always be the Introduction’s Last Sentence</a:t>
            </a:r>
            <a:endParaRPr lang="en-US" sz="2800" b="1" dirty="0">
              <a:solidFill>
                <a:schemeClr val="accent5"/>
              </a:solidFill>
            </a:endParaRPr>
          </a:p>
        </p:txBody>
      </p:sp>
      <p:pic>
        <p:nvPicPr>
          <p:cNvPr id="6"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19482" y="445024"/>
            <a:ext cx="609600" cy="609600"/>
          </a:xfrm>
          <a:prstGeom prst="rect">
            <a:avLst/>
          </a:prstGeom>
        </p:spPr>
      </p:pic>
    </p:spTree>
    <p:extLst>
      <p:ext uri="{BB962C8B-B14F-4D97-AF65-F5344CB8AC3E}">
        <p14:creationId xmlns:p14="http://schemas.microsoft.com/office/powerpoint/2010/main" val="64169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891" fill="hold"/>
                                        <p:tgtEl>
                                          <p:spTgt spid="6"/>
                                        </p:tgtEl>
                                      </p:cBhvr>
                                    </p:cmd>
                                  </p:childTnLst>
                                </p:cTn>
                              </p:par>
                              <p:par>
                                <p:cTn id="7" presetID="1" presetClass="entr" presetSubtype="0" fill="hold" nodeType="withEffect">
                                  <p:stCondLst>
                                    <p:cond delay="425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425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 Usually Answer the Following Questions…</a:t>
            </a:r>
            <a:endParaRPr lang="en-US" dirty="0"/>
          </a:p>
        </p:txBody>
      </p:sp>
      <p:sp>
        <p:nvSpPr>
          <p:cNvPr id="3" name="Text Placeholder 2"/>
          <p:cNvSpPr>
            <a:spLocks noGrp="1"/>
          </p:cNvSpPr>
          <p:nvPr>
            <p:ph type="body" idx="1"/>
          </p:nvPr>
        </p:nvSpPr>
        <p:spPr>
          <a:xfrm>
            <a:off x="545813" y="1224193"/>
            <a:ext cx="8052371" cy="3416400"/>
          </a:xfrm>
        </p:spPr>
        <p:txBody>
          <a:bodyPr/>
          <a:lstStyle/>
          <a:p>
            <a:pPr marL="285750" indent="-285750">
              <a:buFont typeface="Wingdings" panose="05000000000000000000" pitchFamily="2" charset="2"/>
              <a:buChar char="ü"/>
            </a:pPr>
            <a:r>
              <a:rPr lang="en-US" sz="1800" dirty="0" smtClean="0"/>
              <a:t>What is your topic/focus?</a:t>
            </a:r>
          </a:p>
          <a:p>
            <a:pPr marL="285750" indent="-285750">
              <a:buFont typeface="Wingdings" panose="05000000000000000000" pitchFamily="2" charset="2"/>
              <a:buChar char="ü"/>
            </a:pPr>
            <a:r>
              <a:rPr lang="en-US" sz="1800" dirty="0" smtClean="0"/>
              <a:t>Why is your topic interesting, important, or necessary to discuss?</a:t>
            </a:r>
          </a:p>
          <a:p>
            <a:pPr marL="285750" indent="-285750">
              <a:buFont typeface="Wingdings" panose="05000000000000000000" pitchFamily="2" charset="2"/>
              <a:buChar char="ü"/>
            </a:pPr>
            <a:r>
              <a:rPr lang="en-US" sz="1800" dirty="0" smtClean="0"/>
              <a:t>What sort of background information do your readers need to know?</a:t>
            </a:r>
          </a:p>
          <a:p>
            <a:pPr marL="285750" indent="-285750">
              <a:buFont typeface="Wingdings" panose="05000000000000000000" pitchFamily="2" charset="2"/>
              <a:buChar char="ü"/>
            </a:pPr>
            <a:r>
              <a:rPr lang="en-US" sz="1800" dirty="0" smtClean="0"/>
              <a:t>Is this a controversial topic, and if so, what has already been said about it? </a:t>
            </a:r>
          </a:p>
          <a:p>
            <a:pPr marL="285750" indent="-285750">
              <a:buFont typeface="Wingdings" panose="05000000000000000000" pitchFamily="2" charset="2"/>
              <a:buChar char="ü"/>
            </a:pPr>
            <a:r>
              <a:rPr lang="en-US" sz="1800" dirty="0" smtClean="0"/>
              <a:t>What is your purpose in writing this piece? Are you going to take a position? Are you going to explore a question?</a:t>
            </a:r>
            <a:endParaRPr lang="en-US" sz="1800" dirty="0"/>
          </a:p>
        </p:txBody>
      </p:sp>
      <p:pic>
        <p:nvPicPr>
          <p:cNvPr id="5" name="#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62047" y="1224193"/>
            <a:ext cx="609600" cy="609600"/>
          </a:xfrm>
          <a:prstGeom prst="rect">
            <a:avLst/>
          </a:prstGeom>
        </p:spPr>
      </p:pic>
    </p:spTree>
    <p:extLst>
      <p:ext uri="{BB962C8B-B14F-4D97-AF65-F5344CB8AC3E}">
        <p14:creationId xmlns:p14="http://schemas.microsoft.com/office/powerpoint/2010/main" val="103627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24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You Avoid in Introductions?</a:t>
            </a:r>
            <a:endParaRPr lang="en-US" dirty="0"/>
          </a:p>
        </p:txBody>
      </p:sp>
      <p:sp>
        <p:nvSpPr>
          <p:cNvPr id="3" name="Text Placeholder 2"/>
          <p:cNvSpPr>
            <a:spLocks noGrp="1"/>
          </p:cNvSpPr>
          <p:nvPr>
            <p:ph type="body" idx="1"/>
          </p:nvPr>
        </p:nvSpPr>
        <p:spPr/>
        <p:txBody>
          <a:bodyPr/>
          <a:lstStyle/>
          <a:p>
            <a:pPr marL="285750" indent="-285750">
              <a:buFont typeface="Average" panose="020B0604020202020204" charset="0"/>
              <a:buChar char="×"/>
            </a:pPr>
            <a:r>
              <a:rPr lang="en-US" sz="1800" dirty="0" smtClean="0"/>
              <a:t>Topics or main points that you will not cover in your paper</a:t>
            </a:r>
          </a:p>
          <a:p>
            <a:pPr marL="285750" indent="-285750">
              <a:buFont typeface="Average" panose="020B0604020202020204" charset="0"/>
              <a:buChar char="×"/>
            </a:pPr>
            <a:r>
              <a:rPr lang="en-US" sz="1800" dirty="0" smtClean="0"/>
              <a:t>Too many ideas that make your thesis indistinct</a:t>
            </a:r>
          </a:p>
          <a:p>
            <a:pPr marL="285750" indent="-285750">
              <a:buFont typeface="Average" panose="020B0604020202020204" charset="0"/>
              <a:buChar char="×"/>
            </a:pPr>
            <a:r>
              <a:rPr lang="en-US" sz="1800" dirty="0" smtClean="0"/>
              <a:t>Excessive background that may be obvious, or general information that is irrelevant to your point</a:t>
            </a:r>
          </a:p>
        </p:txBody>
      </p:sp>
      <p:sp>
        <p:nvSpPr>
          <p:cNvPr id="4" name="Text Placeholder 3"/>
          <p:cNvSpPr>
            <a:spLocks noGrp="1"/>
          </p:cNvSpPr>
          <p:nvPr>
            <p:ph type="body" idx="2"/>
          </p:nvPr>
        </p:nvSpPr>
        <p:spPr/>
        <p:txBody>
          <a:bodyPr/>
          <a:lstStyle/>
          <a:p>
            <a:pPr marL="285750" indent="-285750">
              <a:buFont typeface="Average" panose="020B0604020202020204" charset="0"/>
              <a:buChar char="×"/>
            </a:pPr>
            <a:r>
              <a:rPr lang="en-US" sz="1800" dirty="0"/>
              <a:t>Specific points that need more explanation and should be covered in a body paragraph</a:t>
            </a:r>
          </a:p>
          <a:p>
            <a:pPr marL="285750" indent="-285750">
              <a:buFont typeface="Average" panose="020B0604020202020204" charset="0"/>
              <a:buChar char="×"/>
            </a:pPr>
            <a:r>
              <a:rPr lang="en-US" sz="1800" dirty="0" smtClean="0"/>
              <a:t>Overly </a:t>
            </a:r>
            <a:r>
              <a:rPr lang="en-US" sz="1800" dirty="0"/>
              <a:t>general statements such as:</a:t>
            </a:r>
          </a:p>
          <a:p>
            <a:pPr>
              <a:lnSpc>
                <a:spcPct val="100000"/>
              </a:lnSpc>
              <a:spcAft>
                <a:spcPts val="600"/>
              </a:spcAft>
            </a:pPr>
            <a:r>
              <a:rPr lang="en-US" sz="1800" dirty="0"/>
              <a:t>	“Since the beginning of </a:t>
            </a:r>
            <a:r>
              <a:rPr lang="en-US" sz="1800" dirty="0" smtClean="0"/>
              <a:t>	time</a:t>
            </a:r>
            <a:r>
              <a:rPr lang="en-US" sz="1800" dirty="0"/>
              <a:t>…”</a:t>
            </a:r>
          </a:p>
          <a:p>
            <a:pPr>
              <a:lnSpc>
                <a:spcPct val="100000"/>
              </a:lnSpc>
              <a:spcAft>
                <a:spcPts val="600"/>
              </a:spcAft>
            </a:pPr>
            <a:r>
              <a:rPr lang="en-US" sz="1800" dirty="0"/>
              <a:t>	“Media is everywhere…”</a:t>
            </a:r>
          </a:p>
          <a:p>
            <a:pPr>
              <a:lnSpc>
                <a:spcPct val="100000"/>
              </a:lnSpc>
              <a:spcAft>
                <a:spcPts val="600"/>
              </a:spcAft>
            </a:pPr>
            <a:r>
              <a:rPr lang="en-US" sz="1800" dirty="0"/>
              <a:t>	“Webster’s Dictionary defines </a:t>
            </a:r>
            <a:r>
              <a:rPr lang="en-US" sz="1800" dirty="0" smtClean="0"/>
              <a:t>	socialism </a:t>
            </a:r>
            <a:r>
              <a:rPr lang="en-US" sz="1800" dirty="0"/>
              <a:t>as…</a:t>
            </a:r>
          </a:p>
          <a:p>
            <a:endParaRPr lang="en-US" sz="1800" dirty="0"/>
          </a:p>
        </p:txBody>
      </p:sp>
      <p:pic>
        <p:nvPicPr>
          <p:cNvPr id="5" name="#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2266950"/>
            <a:ext cx="609600" cy="609600"/>
          </a:xfrm>
          <a:prstGeom prst="rect">
            <a:avLst/>
          </a:prstGeom>
        </p:spPr>
      </p:pic>
    </p:spTree>
    <p:extLst>
      <p:ext uri="{BB962C8B-B14F-4D97-AF65-F5344CB8AC3E}">
        <p14:creationId xmlns:p14="http://schemas.microsoft.com/office/powerpoint/2010/main" val="375546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31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721</Words>
  <Application>Microsoft Office PowerPoint</Application>
  <PresentationFormat>On-screen Show (16:9)</PresentationFormat>
  <Paragraphs>54</Paragraphs>
  <Slides>12</Slides>
  <Notes>7</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Average</vt:lpstr>
      <vt:lpstr>Oswald</vt:lpstr>
      <vt:lpstr>Wingdings</vt:lpstr>
      <vt:lpstr>Arial</vt:lpstr>
      <vt:lpstr>slate</vt:lpstr>
      <vt:lpstr>Introductions</vt:lpstr>
      <vt:lpstr>Introduction Triangle</vt:lpstr>
      <vt:lpstr>True or False</vt:lpstr>
      <vt:lpstr>True or False</vt:lpstr>
      <vt:lpstr>True or False</vt:lpstr>
      <vt:lpstr>True or False</vt:lpstr>
      <vt:lpstr>True or False</vt:lpstr>
      <vt:lpstr>Introductions Usually Answer the Following Questions…</vt:lpstr>
      <vt:lpstr>What Should You Avoid in Introductions?</vt:lpstr>
      <vt:lpstr>Introduction Exercise</vt:lpstr>
      <vt:lpstr>How Did You Arrange Them? </vt:lpstr>
      <vt:lpstr>Correct Order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Introductions</dc:title>
  <dc:creator>Natalie Mckemy</dc:creator>
  <cp:lastModifiedBy>Natalie Mckemy</cp:lastModifiedBy>
  <cp:revision>17</cp:revision>
  <dcterms:modified xsi:type="dcterms:W3CDTF">2015-12-23T20:09:01Z</dcterms:modified>
</cp:coreProperties>
</file>