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CE454A-89CF-4F94-9F57-00C37F8F4030}">
  <a:tblStyle styleId="{1CCE454A-89CF-4F94-9F57-00C37F8F403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483618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ttishtransitions.org.uk/wp-content/uploads/Research1.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stack.imgur.com/eQ20E.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rtoid.com/wp-content/uploads/2010/08/brainstorm.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3.bp.blogspot.com/-AmZNmN6A9GM/TsPsf_QOI7I/AAAAAAAAAT4/V1rbyR-NIns/s1600/research.gi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osumdaniel.se/blog/img-post/121117_keep-calm-and-write-your-thesis.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673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669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Post-It Note: http://regardingnannies.com/wp-content/uploads/2014/04/tips.jpg</a:t>
            </a:r>
          </a:p>
          <a:p>
            <a:pPr lvl="0">
              <a:spcBef>
                <a:spcPts val="0"/>
              </a:spcBef>
              <a:buNone/>
            </a:pPr>
            <a:r>
              <a:rPr lang="en"/>
              <a:t>Notebook: </a:t>
            </a:r>
            <a:r>
              <a:rPr lang="en" u="sng">
                <a:solidFill>
                  <a:schemeClr val="hlink"/>
                </a:solidFill>
                <a:hlinkClick r:id="rId3"/>
              </a:rPr>
              <a:t>http://scottishtransitions.org.uk/wp-content/uploads/Research1.jpg</a:t>
            </a:r>
            <a:r>
              <a:rPr lang="en"/>
              <a:t> </a:t>
            </a:r>
          </a:p>
        </p:txBody>
      </p:sp>
    </p:spTree>
    <p:extLst>
      <p:ext uri="{BB962C8B-B14F-4D97-AF65-F5344CB8AC3E}">
        <p14:creationId xmlns:p14="http://schemas.microsoft.com/office/powerpoint/2010/main" val="50240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http://i.stack.imgur.com/eQ20E.jpg</a:t>
            </a:r>
            <a:r>
              <a:rPr lang="en"/>
              <a:t> </a:t>
            </a:r>
          </a:p>
        </p:txBody>
      </p:sp>
    </p:spTree>
    <p:extLst>
      <p:ext uri="{BB962C8B-B14F-4D97-AF65-F5344CB8AC3E}">
        <p14:creationId xmlns:p14="http://schemas.microsoft.com/office/powerpoint/2010/main" val="410172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http://shirtoid.com/wp-content/uploads/2010/08/brainstorm.jpg</a:t>
            </a:r>
            <a:r>
              <a:rPr lang="en"/>
              <a:t> </a:t>
            </a:r>
          </a:p>
        </p:txBody>
      </p:sp>
    </p:spTree>
    <p:extLst>
      <p:ext uri="{BB962C8B-B14F-4D97-AF65-F5344CB8AC3E}">
        <p14:creationId xmlns:p14="http://schemas.microsoft.com/office/powerpoint/2010/main" val="972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Research should first look at your topic in a general sense. You can look for popular elements of your topic that are widely discussed or look into the arguments that have already been made or are still in circulation today. </a:t>
            </a:r>
          </a:p>
          <a:p>
            <a:pPr lvl="0" rtl="0">
              <a:spcBef>
                <a:spcPts val="0"/>
              </a:spcBef>
              <a:buNone/>
            </a:pPr>
            <a:r>
              <a:rPr lang="en" dirty="0"/>
              <a:t>Before you can find specific research, you need to identify the main themes involved with your topic. Once you find those themes, you can begin forming an outline of the specific points you would like to explore in your paper or project.</a:t>
            </a:r>
          </a:p>
          <a:p>
            <a:pPr lvl="0" rtl="0">
              <a:spcBef>
                <a:spcPts val="0"/>
              </a:spcBef>
              <a:buNone/>
            </a:pPr>
            <a:r>
              <a:rPr lang="en" dirty="0"/>
              <a:t>Remember to take notes about the research you are doing in order to process the information you may end up using in your paper. </a:t>
            </a:r>
          </a:p>
          <a:p>
            <a:pPr lvl="0">
              <a:spcBef>
                <a:spcPts val="0"/>
              </a:spcBef>
              <a:buNone/>
            </a:pPr>
            <a:r>
              <a:rPr lang="en" dirty="0"/>
              <a:t>image: </a:t>
            </a:r>
            <a:r>
              <a:rPr lang="en" u="sng" dirty="0">
                <a:solidFill>
                  <a:schemeClr val="hlink"/>
                </a:solidFill>
                <a:hlinkClick r:id="rId3"/>
              </a:rPr>
              <a:t>http://3.bp.blogspot.com/-AmZNmN6A9GM/TsPsf_QOI7I/AAAAAAAAAT4/V1rbyR-NIns/s1600/research.gif</a:t>
            </a:r>
            <a:r>
              <a:rPr lang="en" dirty="0"/>
              <a:t> </a:t>
            </a:r>
          </a:p>
        </p:txBody>
      </p:sp>
    </p:spTree>
    <p:extLst>
      <p:ext uri="{BB962C8B-B14F-4D97-AF65-F5344CB8AC3E}">
        <p14:creationId xmlns:p14="http://schemas.microsoft.com/office/powerpoint/2010/main" val="268482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Image: </a:t>
            </a:r>
            <a:r>
              <a:rPr lang="en" u="sng">
                <a:solidFill>
                  <a:schemeClr val="hlink"/>
                </a:solidFill>
                <a:hlinkClick r:id="rId3"/>
              </a:rPr>
              <a:t>http://www.egosumdaniel.se/blog/img-post/121117_keep-calm-and-write-your-thesis.png</a:t>
            </a:r>
            <a:r>
              <a:rPr lang="en"/>
              <a:t> </a:t>
            </a:r>
          </a:p>
        </p:txBody>
      </p:sp>
    </p:spTree>
    <p:extLst>
      <p:ext uri="{BB962C8B-B14F-4D97-AF65-F5344CB8AC3E}">
        <p14:creationId xmlns:p14="http://schemas.microsoft.com/office/powerpoint/2010/main" val="44003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Some assignments require you to use certain types of sources, so be sure to review your prompt or ask your professor about source types if the instructions are unclear.</a:t>
            </a:r>
          </a:p>
        </p:txBody>
      </p:sp>
    </p:spTree>
    <p:extLst>
      <p:ext uri="{BB962C8B-B14F-4D97-AF65-F5344CB8AC3E}">
        <p14:creationId xmlns:p14="http://schemas.microsoft.com/office/powerpoint/2010/main" val="121010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http://www2.potsdam.edu/libdocs/images/RDTutorial-popscholarly.jpg</a:t>
            </a:r>
          </a:p>
        </p:txBody>
      </p:sp>
    </p:spTree>
    <p:extLst>
      <p:ext uri="{BB962C8B-B14F-4D97-AF65-F5344CB8AC3E}">
        <p14:creationId xmlns:p14="http://schemas.microsoft.com/office/powerpoint/2010/main" val="332624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3005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l" rtl="0">
              <a:spcBef>
                <a:spcPts val="0"/>
              </a:spcBef>
              <a:buNone/>
            </a:pPr>
            <a:r>
              <a:rPr lang="en" sz="1200">
                <a:latin typeface="Roboto"/>
                <a:ea typeface="Roboto"/>
                <a:cs typeface="Roboto"/>
                <a:sym typeface="Roboto"/>
              </a:rPr>
              <a:t>Visit the library website, where you can search the online databases the CSUSM subscribes to by popularity, subject, or title. </a:t>
            </a:r>
          </a:p>
          <a:p>
            <a:pPr lvl="0">
              <a:spcBef>
                <a:spcPts val="0"/>
              </a:spcBef>
              <a:buNone/>
            </a:pPr>
            <a:endParaRPr/>
          </a:p>
        </p:txBody>
      </p:sp>
    </p:spTree>
    <p:extLst>
      <p:ext uri="{BB962C8B-B14F-4D97-AF65-F5344CB8AC3E}">
        <p14:creationId xmlns:p14="http://schemas.microsoft.com/office/powerpoint/2010/main" val="63071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954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r>
              <a:rPr lang="en"/>
              <a:t>Researching Your Topic</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Commonly Used Databases</a:t>
            </a:r>
          </a:p>
        </p:txBody>
      </p:sp>
      <p:sp>
        <p:nvSpPr>
          <p:cNvPr id="128" name="Shape 128"/>
          <p:cNvSpPr txBox="1">
            <a:spLocks noGrp="1"/>
          </p:cNvSpPr>
          <p:nvPr>
            <p:ph type="body" idx="1"/>
          </p:nvPr>
        </p:nvSpPr>
        <p:spPr>
          <a:xfrm>
            <a:off x="471900" y="1813675"/>
            <a:ext cx="3999899" cy="2710200"/>
          </a:xfrm>
          <a:prstGeom prst="rect">
            <a:avLst/>
          </a:prstGeom>
        </p:spPr>
        <p:txBody>
          <a:bodyPr lIns="91425" tIns="91425" rIns="91425" bIns="91425" anchor="t" anchorCtr="0">
            <a:noAutofit/>
          </a:bodyPr>
          <a:lstStyle/>
          <a:p>
            <a:pPr lvl="0" rtl="0">
              <a:spcBef>
                <a:spcPts val="0"/>
              </a:spcBef>
              <a:spcAft>
                <a:spcPts val="0"/>
              </a:spcAft>
              <a:buNone/>
            </a:pPr>
            <a:r>
              <a:rPr lang="en" b="1" dirty="0">
                <a:solidFill>
                  <a:schemeClr val="bg2"/>
                </a:solidFill>
              </a:rPr>
              <a:t>JSTOR</a:t>
            </a:r>
          </a:p>
          <a:p>
            <a:pPr lvl="0">
              <a:spcAft>
                <a:spcPts val="0"/>
              </a:spcAft>
            </a:pPr>
            <a:r>
              <a:rPr lang="en-US" dirty="0">
                <a:solidFill>
                  <a:schemeClr val="bg2"/>
                </a:solidFill>
              </a:rPr>
              <a:t>“Contains (EXCEPT for the latest five years) core scholarly journals in sociology, history, economics, political science, mathematics, African-American &amp; Asian studies, literature, humanities, music, and biological, health &amp; general sciences.,” as stated by biblio.csusm.edu</a:t>
            </a:r>
          </a:p>
          <a:p>
            <a:pPr lvl="0">
              <a:spcBef>
                <a:spcPts val="0"/>
              </a:spcBef>
              <a:buNone/>
            </a:pPr>
            <a:r>
              <a:rPr lang="en" dirty="0" smtClean="0">
                <a:solidFill>
                  <a:schemeClr val="bg2"/>
                </a:solidFill>
              </a:rPr>
              <a:t>JSTOR’s </a:t>
            </a:r>
            <a:r>
              <a:rPr lang="en" dirty="0">
                <a:solidFill>
                  <a:schemeClr val="bg2"/>
                </a:solidFill>
              </a:rPr>
              <a:t>resources date back to 1838.</a:t>
            </a:r>
          </a:p>
        </p:txBody>
      </p:sp>
      <p:sp>
        <p:nvSpPr>
          <p:cNvPr id="129" name="Shape 129"/>
          <p:cNvSpPr txBox="1">
            <a:spLocks noGrp="1"/>
          </p:cNvSpPr>
          <p:nvPr>
            <p:ph type="body" idx="2"/>
          </p:nvPr>
        </p:nvSpPr>
        <p:spPr>
          <a:xfrm>
            <a:off x="4837536" y="1813675"/>
            <a:ext cx="3999899" cy="3140100"/>
          </a:xfrm>
          <a:prstGeom prst="rect">
            <a:avLst/>
          </a:prstGeom>
        </p:spPr>
        <p:txBody>
          <a:bodyPr lIns="91425" tIns="91425" rIns="91425" bIns="91425" anchor="t" anchorCtr="0">
            <a:noAutofit/>
          </a:bodyPr>
          <a:lstStyle/>
          <a:p>
            <a:pPr lvl="0" rtl="0">
              <a:spcBef>
                <a:spcPts val="0"/>
              </a:spcBef>
              <a:buNone/>
            </a:pPr>
            <a:r>
              <a:rPr lang="en" b="1" dirty="0">
                <a:solidFill>
                  <a:schemeClr val="bg2"/>
                </a:solidFill>
              </a:rPr>
              <a:t>ProQuest</a:t>
            </a:r>
          </a:p>
          <a:p>
            <a:pPr lvl="0" rtl="0">
              <a:spcBef>
                <a:spcPts val="0"/>
              </a:spcBef>
              <a:buNone/>
            </a:pPr>
            <a:r>
              <a:rPr lang="en" dirty="0">
                <a:solidFill>
                  <a:schemeClr val="bg2"/>
                </a:solidFill>
              </a:rPr>
              <a:t>Use ProQuest to search through newspaper articles.</a:t>
            </a:r>
          </a:p>
          <a:p>
            <a:pPr lvl="0" rtl="0">
              <a:spcBef>
                <a:spcPts val="0"/>
              </a:spcBef>
              <a:spcAft>
                <a:spcPts val="0"/>
              </a:spcAft>
              <a:buNone/>
            </a:pPr>
            <a:r>
              <a:rPr lang="en" dirty="0">
                <a:solidFill>
                  <a:schemeClr val="bg2"/>
                </a:solidFill>
              </a:rPr>
              <a:t>The resources date back to 1971.</a:t>
            </a:r>
          </a:p>
          <a:p>
            <a:pPr lvl="0" rtl="0">
              <a:spcBef>
                <a:spcPts val="0"/>
              </a:spcBef>
              <a:spcAft>
                <a:spcPts val="0"/>
              </a:spcAft>
              <a:buNone/>
            </a:pPr>
            <a:endParaRPr dirty="0">
              <a:solidFill>
                <a:schemeClr val="bg2"/>
              </a:solidFill>
            </a:endParaRPr>
          </a:p>
          <a:p>
            <a:pPr lvl="0" rtl="0">
              <a:spcBef>
                <a:spcPts val="0"/>
              </a:spcBef>
              <a:spcAft>
                <a:spcPts val="0"/>
              </a:spcAft>
              <a:buNone/>
            </a:pPr>
            <a:r>
              <a:rPr lang="en" b="1" dirty="0">
                <a:solidFill>
                  <a:schemeClr val="bg2"/>
                </a:solidFill>
              </a:rPr>
              <a:t>Sage Publications</a:t>
            </a:r>
          </a:p>
          <a:p>
            <a:pPr lvl="0">
              <a:spcBef>
                <a:spcPts val="0"/>
              </a:spcBef>
              <a:spcAft>
                <a:spcPts val="0"/>
              </a:spcAft>
              <a:buNone/>
            </a:pPr>
            <a:r>
              <a:rPr lang="en" dirty="0">
                <a:solidFill>
                  <a:schemeClr val="bg2"/>
                </a:solidFill>
              </a:rPr>
              <a:t>“Sage Journals Online includes over 460 journals in Business, Humanities, Social Sciences, and Science, Technology, and Medicine” (biblio.csusm.edu).</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3488725" y="337275"/>
            <a:ext cx="5396399" cy="2898599"/>
          </a:xfrm>
          <a:prstGeom prst="rect">
            <a:avLst/>
          </a:prstGeom>
          <a:noFill/>
          <a:ln>
            <a:noFill/>
          </a:ln>
        </p:spPr>
        <p:txBody>
          <a:bodyPr lIns="91425" tIns="91425" rIns="91425" bIns="91425" anchor="t" anchorCtr="0">
            <a:noAutofit/>
          </a:bodyPr>
          <a:lstStyle/>
          <a:p>
            <a:pPr marL="457200" lvl="0" indent="-228600" rtl="0">
              <a:lnSpc>
                <a:spcPct val="150000"/>
              </a:lnSpc>
              <a:spcBef>
                <a:spcPts val="0"/>
              </a:spcBef>
              <a:buClr>
                <a:schemeClr val="lt2"/>
              </a:buClr>
              <a:buFont typeface="Roboto"/>
              <a:buChar char="✓"/>
            </a:pPr>
            <a:r>
              <a:rPr lang="en">
                <a:solidFill>
                  <a:schemeClr val="lt2"/>
                </a:solidFill>
                <a:latin typeface="Roboto"/>
                <a:ea typeface="Roboto"/>
                <a:cs typeface="Roboto"/>
                <a:sym typeface="Roboto"/>
              </a:rPr>
              <a:t>Vary the words you search</a:t>
            </a:r>
          </a:p>
          <a:p>
            <a:pPr marL="457200" lvl="0" indent="-228600" rtl="0">
              <a:lnSpc>
                <a:spcPct val="150000"/>
              </a:lnSpc>
              <a:spcBef>
                <a:spcPts val="0"/>
              </a:spcBef>
              <a:buClr>
                <a:schemeClr val="lt2"/>
              </a:buClr>
              <a:buFont typeface="Roboto"/>
              <a:buChar char="✓"/>
            </a:pPr>
            <a:r>
              <a:rPr lang="en">
                <a:solidFill>
                  <a:schemeClr val="lt2"/>
                </a:solidFill>
                <a:latin typeface="Roboto"/>
                <a:ea typeface="Roboto"/>
                <a:cs typeface="Roboto"/>
                <a:sym typeface="Roboto"/>
              </a:rPr>
              <a:t>Select for only scholarly or peer-reviewed journals</a:t>
            </a:r>
          </a:p>
          <a:p>
            <a:pPr marL="457200" lvl="0" indent="-228600" rtl="0">
              <a:lnSpc>
                <a:spcPct val="150000"/>
              </a:lnSpc>
              <a:spcBef>
                <a:spcPts val="0"/>
              </a:spcBef>
              <a:buClr>
                <a:schemeClr val="lt2"/>
              </a:buClr>
              <a:buFont typeface="Roboto"/>
              <a:buChar char="✓"/>
            </a:pPr>
            <a:r>
              <a:rPr lang="en">
                <a:solidFill>
                  <a:schemeClr val="lt2"/>
                </a:solidFill>
                <a:latin typeface="Roboto"/>
                <a:ea typeface="Roboto"/>
                <a:cs typeface="Roboto"/>
                <a:sym typeface="Roboto"/>
              </a:rPr>
              <a:t>Be specific in your search terms</a:t>
            </a:r>
          </a:p>
          <a:p>
            <a:pPr marL="457200" lvl="0" indent="-228600" rtl="0">
              <a:lnSpc>
                <a:spcPct val="150000"/>
              </a:lnSpc>
              <a:spcBef>
                <a:spcPts val="0"/>
              </a:spcBef>
              <a:buClr>
                <a:schemeClr val="lt2"/>
              </a:buClr>
              <a:buFont typeface="Roboto"/>
              <a:buChar char="✓"/>
            </a:pPr>
            <a:r>
              <a:rPr lang="en">
                <a:solidFill>
                  <a:schemeClr val="lt2"/>
                </a:solidFill>
                <a:latin typeface="Roboto"/>
                <a:ea typeface="Roboto"/>
                <a:cs typeface="Roboto"/>
                <a:sym typeface="Roboto"/>
              </a:rPr>
              <a:t>Read through the abstract to decide if you could use the article </a:t>
            </a:r>
          </a:p>
          <a:p>
            <a:pPr marL="457200" lvl="0" indent="-228600" rtl="0">
              <a:lnSpc>
                <a:spcPct val="150000"/>
              </a:lnSpc>
              <a:spcBef>
                <a:spcPts val="0"/>
              </a:spcBef>
              <a:buClr>
                <a:schemeClr val="lt2"/>
              </a:buClr>
              <a:buFont typeface="Roboto"/>
              <a:buChar char="✓"/>
            </a:pPr>
            <a:r>
              <a:rPr lang="en">
                <a:solidFill>
                  <a:schemeClr val="lt2"/>
                </a:solidFill>
                <a:latin typeface="Roboto"/>
                <a:ea typeface="Roboto"/>
                <a:cs typeface="Roboto"/>
                <a:sym typeface="Roboto"/>
              </a:rPr>
              <a:t>You may also want to take a look at the discussion and conclusion sections</a:t>
            </a:r>
          </a:p>
          <a:p>
            <a:pPr marL="457200" lvl="0" indent="-228600" rtl="0">
              <a:lnSpc>
                <a:spcPct val="150000"/>
              </a:lnSpc>
              <a:spcBef>
                <a:spcPts val="0"/>
              </a:spcBef>
              <a:buClr>
                <a:schemeClr val="lt2"/>
              </a:buClr>
              <a:buFont typeface="Roboto"/>
              <a:buChar char="✓"/>
            </a:pPr>
            <a:r>
              <a:rPr lang="en">
                <a:solidFill>
                  <a:schemeClr val="lt2"/>
                </a:solidFill>
                <a:latin typeface="Roboto"/>
                <a:ea typeface="Roboto"/>
                <a:cs typeface="Roboto"/>
                <a:sym typeface="Roboto"/>
              </a:rPr>
              <a:t>Pick articles that you understand</a:t>
            </a:r>
          </a:p>
          <a:p>
            <a:pPr lvl="0">
              <a:spcBef>
                <a:spcPts val="0"/>
              </a:spcBef>
              <a:buNone/>
            </a:pPr>
            <a:endParaRPr>
              <a:solidFill>
                <a:schemeClr val="lt2"/>
              </a:solidFill>
              <a:latin typeface="Roboto"/>
              <a:ea typeface="Roboto"/>
              <a:cs typeface="Roboto"/>
              <a:sym typeface="Roboto"/>
            </a:endParaRPr>
          </a:p>
        </p:txBody>
      </p:sp>
      <p:pic>
        <p:nvPicPr>
          <p:cNvPr id="135" name="Shape 135"/>
          <p:cNvPicPr preferRelativeResize="0"/>
          <p:nvPr/>
        </p:nvPicPr>
        <p:blipFill>
          <a:blip r:embed="rId3">
            <a:alphaModFix amt="90000"/>
          </a:blip>
          <a:stretch>
            <a:fillRect/>
          </a:stretch>
        </p:blipFill>
        <p:spPr>
          <a:xfrm>
            <a:off x="656125" y="1090326"/>
            <a:ext cx="1936699" cy="2035750"/>
          </a:xfrm>
          <a:prstGeom prst="rect">
            <a:avLst/>
          </a:prstGeom>
          <a:noFill/>
          <a:ln>
            <a:noFill/>
          </a:ln>
        </p:spPr>
      </p:pic>
      <p:pic>
        <p:nvPicPr>
          <p:cNvPr id="136" name="Shape 136"/>
          <p:cNvPicPr preferRelativeResize="0"/>
          <p:nvPr/>
        </p:nvPicPr>
        <p:blipFill>
          <a:blip r:embed="rId4">
            <a:alphaModFix/>
          </a:blip>
          <a:stretch>
            <a:fillRect/>
          </a:stretch>
        </p:blipFill>
        <p:spPr>
          <a:xfrm>
            <a:off x="3678400" y="3126075"/>
            <a:ext cx="5017023" cy="1838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I’ve Researched--Now What?</a:t>
            </a:r>
          </a:p>
        </p:txBody>
      </p:sp>
      <p:sp>
        <p:nvSpPr>
          <p:cNvPr id="142" name="Shape 142"/>
          <p:cNvSpPr txBox="1">
            <a:spLocks noGrp="1"/>
          </p:cNvSpPr>
          <p:nvPr>
            <p:ph type="body" idx="1"/>
          </p:nvPr>
        </p:nvSpPr>
        <p:spPr>
          <a:xfrm>
            <a:off x="471900" y="1730817"/>
            <a:ext cx="8222100" cy="2710200"/>
          </a:xfrm>
          <a:prstGeom prst="rect">
            <a:avLst/>
          </a:prstGeom>
        </p:spPr>
        <p:txBody>
          <a:bodyPr lIns="91425" tIns="91425" rIns="91425" bIns="91425" anchor="t" anchorCtr="0">
            <a:noAutofit/>
          </a:bodyPr>
          <a:lstStyle/>
          <a:p>
            <a:pPr marL="457200" lvl="0" indent="-228600" rtl="0">
              <a:lnSpc>
                <a:spcPct val="100000"/>
              </a:lnSpc>
              <a:spcBef>
                <a:spcPts val="0"/>
              </a:spcBef>
              <a:buChar char="✓"/>
            </a:pPr>
            <a:r>
              <a:rPr lang="en" dirty="0"/>
              <a:t>Revise your thesis</a:t>
            </a:r>
          </a:p>
          <a:p>
            <a:pPr marL="457200" lvl="0" indent="-228600" rtl="0">
              <a:lnSpc>
                <a:spcPct val="100000"/>
              </a:lnSpc>
              <a:spcBef>
                <a:spcPts val="0"/>
              </a:spcBef>
              <a:buChar char="✓"/>
            </a:pPr>
            <a:r>
              <a:rPr lang="en" dirty="0"/>
              <a:t>Use quotes purposefully--use a quote because the author said it better than you ever could</a:t>
            </a:r>
          </a:p>
          <a:p>
            <a:pPr marL="457200" lvl="0" indent="-228600" rtl="0">
              <a:lnSpc>
                <a:spcPct val="100000"/>
              </a:lnSpc>
              <a:spcBef>
                <a:spcPts val="0"/>
              </a:spcBef>
              <a:buChar char="✓"/>
            </a:pPr>
            <a:r>
              <a:rPr lang="en" dirty="0"/>
              <a:t>Paraphrase carefully. Using synonyms </a:t>
            </a:r>
            <a:r>
              <a:rPr lang="en" b="1" dirty="0"/>
              <a:t>is</a:t>
            </a:r>
            <a:r>
              <a:rPr lang="en" dirty="0"/>
              <a:t> </a:t>
            </a:r>
            <a:r>
              <a:rPr lang="en" b="1" dirty="0"/>
              <a:t>not </a:t>
            </a:r>
            <a:r>
              <a:rPr lang="en" dirty="0"/>
              <a:t>paraphrasing; putting ideas in your own words </a:t>
            </a:r>
            <a:r>
              <a:rPr lang="en" b="1" dirty="0"/>
              <a:t>is</a:t>
            </a:r>
            <a:r>
              <a:rPr lang="en" dirty="0"/>
              <a:t> paraphrasing.</a:t>
            </a:r>
          </a:p>
          <a:p>
            <a:pPr marL="457200" lvl="0" indent="-228600" rtl="0">
              <a:lnSpc>
                <a:spcPct val="100000"/>
              </a:lnSpc>
              <a:spcBef>
                <a:spcPts val="0"/>
              </a:spcBef>
              <a:buChar char="✓"/>
            </a:pPr>
            <a:r>
              <a:rPr lang="en" dirty="0"/>
              <a:t>Include an explanation for every quote you use</a:t>
            </a:r>
          </a:p>
          <a:p>
            <a:pPr marL="457200" lvl="0" indent="-228600">
              <a:lnSpc>
                <a:spcPct val="100000"/>
              </a:lnSpc>
              <a:spcBef>
                <a:spcPts val="0"/>
              </a:spcBef>
              <a:buChar char="✓"/>
            </a:pPr>
            <a:r>
              <a:rPr lang="en" dirty="0"/>
              <a:t>When in doubt, ask for help! Your professors, friends, and Writing Center tutors are here for you!</a:t>
            </a:r>
          </a:p>
        </p:txBody>
      </p:sp>
      <p:pic>
        <p:nvPicPr>
          <p:cNvPr id="143" name="Shape 143"/>
          <p:cNvPicPr preferRelativeResize="0"/>
          <p:nvPr/>
        </p:nvPicPr>
        <p:blipFill>
          <a:blip r:embed="rId3">
            <a:alphaModFix/>
          </a:blip>
          <a:stretch>
            <a:fillRect/>
          </a:stretch>
        </p:blipFill>
        <p:spPr>
          <a:xfrm>
            <a:off x="5996750" y="131725"/>
            <a:ext cx="1792274" cy="14608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57150" y="4696825"/>
            <a:ext cx="8381999" cy="446700"/>
          </a:xfrm>
          <a:prstGeom prst="rect">
            <a:avLst/>
          </a:prstGeom>
        </p:spPr>
        <p:txBody>
          <a:bodyPr lIns="91425" tIns="91425" rIns="91425" bIns="91425" anchor="ctr" anchorCtr="0">
            <a:noAutofit/>
          </a:bodyPr>
          <a:lstStyle/>
          <a:p>
            <a:pPr lvl="0">
              <a:spcBef>
                <a:spcPts val="0"/>
              </a:spcBef>
              <a:buNone/>
            </a:pPr>
            <a:endParaRPr/>
          </a:p>
        </p:txBody>
      </p:sp>
      <p:sp>
        <p:nvSpPr>
          <p:cNvPr id="73" name="Shape 73"/>
          <p:cNvSpPr txBox="1"/>
          <p:nvPr/>
        </p:nvSpPr>
        <p:spPr>
          <a:xfrm>
            <a:off x="2754750" y="1133650"/>
            <a:ext cx="6222599" cy="2181599"/>
          </a:xfrm>
          <a:prstGeom prst="rect">
            <a:avLst/>
          </a:prstGeom>
          <a:noFill/>
          <a:ln>
            <a:noFill/>
          </a:ln>
        </p:spPr>
        <p:txBody>
          <a:bodyPr lIns="91425" tIns="91425" rIns="91425" bIns="91425" anchor="t" anchorCtr="0">
            <a:noAutofit/>
          </a:bodyPr>
          <a:lstStyle/>
          <a:p>
            <a:pPr lvl="0" algn="ctr">
              <a:spcBef>
                <a:spcPts val="0"/>
              </a:spcBef>
              <a:buNone/>
            </a:pPr>
            <a:r>
              <a:rPr lang="en" sz="3600">
                <a:solidFill>
                  <a:schemeClr val="lt2"/>
                </a:solidFill>
                <a:latin typeface="Roboto"/>
                <a:ea typeface="Roboto"/>
                <a:cs typeface="Roboto"/>
                <a:sym typeface="Roboto"/>
              </a:rPr>
              <a:t>Start with a pre-writing strategy to brainstorm topics and get the thoughts flowing. </a:t>
            </a:r>
          </a:p>
        </p:txBody>
      </p:sp>
      <p:pic>
        <p:nvPicPr>
          <p:cNvPr id="74" name="Shape 74"/>
          <p:cNvPicPr preferRelativeResize="0"/>
          <p:nvPr/>
        </p:nvPicPr>
        <p:blipFill rotWithShape="1">
          <a:blip r:embed="rId3">
            <a:alphaModFix/>
          </a:blip>
          <a:srcRect l="3025"/>
          <a:stretch/>
        </p:blipFill>
        <p:spPr>
          <a:xfrm>
            <a:off x="198700" y="770025"/>
            <a:ext cx="2556049" cy="26358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71900" y="1919075"/>
            <a:ext cx="8222100" cy="2710200"/>
          </a:xfrm>
          <a:prstGeom prst="rect">
            <a:avLst/>
          </a:prstGeom>
          <a:ln>
            <a:noFill/>
          </a:ln>
        </p:spPr>
        <p:txBody>
          <a:bodyPr lIns="91425" tIns="91425" rIns="91425" bIns="91425" anchor="t" anchorCtr="0">
            <a:noAutofit/>
          </a:bodyPr>
          <a:lstStyle/>
          <a:p>
            <a:pPr marL="457200" lvl="0" indent="-381000" rtl="0">
              <a:spcBef>
                <a:spcPts val="0"/>
              </a:spcBef>
              <a:buSzPct val="100000"/>
              <a:buChar char="➢"/>
            </a:pPr>
            <a:r>
              <a:rPr lang="en" sz="2400"/>
              <a:t>Research Generally</a:t>
            </a:r>
          </a:p>
          <a:p>
            <a:pPr marL="457200" lvl="0" indent="-381000" rtl="0">
              <a:spcBef>
                <a:spcPts val="0"/>
              </a:spcBef>
              <a:buSzPct val="100000"/>
              <a:buChar char="➢"/>
            </a:pPr>
            <a:r>
              <a:rPr lang="en" sz="2400"/>
              <a:t>Look at Popular Arguments </a:t>
            </a:r>
          </a:p>
          <a:p>
            <a:pPr marL="457200" lvl="0" indent="-381000" rtl="0">
              <a:spcBef>
                <a:spcPts val="0"/>
              </a:spcBef>
              <a:buSzPct val="100000"/>
              <a:buChar char="➢"/>
            </a:pPr>
            <a:r>
              <a:rPr lang="en" sz="2400"/>
              <a:t>Identify Main Themes</a:t>
            </a:r>
          </a:p>
          <a:p>
            <a:pPr marL="457200" lvl="0" indent="-381000">
              <a:spcBef>
                <a:spcPts val="0"/>
              </a:spcBef>
              <a:buSzPct val="100000"/>
              <a:buChar char="➢"/>
            </a:pPr>
            <a:r>
              <a:rPr lang="en" sz="2400"/>
              <a:t>Jot Down Notes</a:t>
            </a:r>
          </a:p>
        </p:txBody>
      </p:sp>
      <p:sp>
        <p:nvSpPr>
          <p:cNvPr id="80" name="Shape 8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Broad Strokes</a:t>
            </a:r>
          </a:p>
        </p:txBody>
      </p:sp>
      <p:pic>
        <p:nvPicPr>
          <p:cNvPr id="81" name="Shape 81"/>
          <p:cNvPicPr preferRelativeResize="0"/>
          <p:nvPr/>
        </p:nvPicPr>
        <p:blipFill>
          <a:blip r:embed="rId3">
            <a:alphaModFix amt="81000"/>
          </a:blip>
          <a:stretch>
            <a:fillRect/>
          </a:stretch>
        </p:blipFill>
        <p:spPr>
          <a:xfrm>
            <a:off x="5196896" y="2152850"/>
            <a:ext cx="3095000" cy="1968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60950" y="651150"/>
            <a:ext cx="8222100" cy="1012799"/>
          </a:xfrm>
          <a:prstGeom prst="rect">
            <a:avLst/>
          </a:prstGeom>
        </p:spPr>
        <p:txBody>
          <a:bodyPr lIns="91425" tIns="91425" rIns="91425" bIns="91425" anchor="ctr" anchorCtr="0">
            <a:noAutofit/>
          </a:bodyPr>
          <a:lstStyle/>
          <a:p>
            <a:pPr lvl="0">
              <a:spcBef>
                <a:spcPts val="0"/>
              </a:spcBef>
              <a:buNone/>
            </a:pPr>
            <a:r>
              <a:rPr lang="en"/>
              <a:t>Create a working thesis</a:t>
            </a:r>
          </a:p>
        </p:txBody>
      </p:sp>
      <p:sp>
        <p:nvSpPr>
          <p:cNvPr id="87" name="Shape 87"/>
          <p:cNvSpPr txBox="1"/>
          <p:nvPr/>
        </p:nvSpPr>
        <p:spPr>
          <a:xfrm>
            <a:off x="2556950" y="2361175"/>
            <a:ext cx="5772000" cy="1770299"/>
          </a:xfrm>
          <a:prstGeom prst="rect">
            <a:avLst/>
          </a:prstGeom>
          <a:noFill/>
          <a:ln>
            <a:noFill/>
          </a:ln>
        </p:spPr>
        <p:txBody>
          <a:bodyPr lIns="91425" tIns="91425" rIns="91425" bIns="91425" anchor="t" anchorCtr="0">
            <a:noAutofit/>
          </a:bodyPr>
          <a:lstStyle/>
          <a:p>
            <a:pPr lvl="0">
              <a:spcBef>
                <a:spcPts val="0"/>
              </a:spcBef>
              <a:buNone/>
            </a:pPr>
            <a:r>
              <a:rPr lang="en" sz="1800">
                <a:solidFill>
                  <a:schemeClr val="lt1"/>
                </a:solidFill>
                <a:latin typeface="Roboto"/>
                <a:ea typeface="Roboto"/>
                <a:cs typeface="Roboto"/>
                <a:sym typeface="Roboto"/>
              </a:rPr>
              <a:t>the working thesis is based on your initial impressions of your research; however, as you continue researching, you may find your ideas changing, expanding, or becoming more focused. Don’t let your thesis limit you; you can always go  back and change it!</a:t>
            </a:r>
          </a:p>
        </p:txBody>
      </p:sp>
      <p:pic>
        <p:nvPicPr>
          <p:cNvPr id="88" name="Shape 88"/>
          <p:cNvPicPr preferRelativeResize="0"/>
          <p:nvPr/>
        </p:nvPicPr>
        <p:blipFill>
          <a:blip r:embed="rId3">
            <a:alphaModFix amt="91000"/>
          </a:blip>
          <a:stretch>
            <a:fillRect/>
          </a:stretch>
        </p:blipFill>
        <p:spPr>
          <a:xfrm>
            <a:off x="247853" y="2013150"/>
            <a:ext cx="2115225" cy="2466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Types of Sources</a:t>
            </a:r>
          </a:p>
        </p:txBody>
      </p:sp>
      <p:graphicFrame>
        <p:nvGraphicFramePr>
          <p:cNvPr id="94" name="Shape 94"/>
          <p:cNvGraphicFramePr/>
          <p:nvPr/>
        </p:nvGraphicFramePr>
        <p:xfrm>
          <a:off x="963450" y="2177025"/>
          <a:ext cx="7239000" cy="2237710"/>
        </p:xfrm>
        <a:graphic>
          <a:graphicData uri="http://schemas.openxmlformats.org/drawingml/2006/table">
            <a:tbl>
              <a:tblPr>
                <a:noFill/>
                <a:tableStyleId>{1CCE454A-89CF-4F94-9F57-00C37F8F4030}</a:tableStyleId>
              </a:tblPr>
              <a:tblGrid>
                <a:gridCol w="3619500"/>
                <a:gridCol w="3619500"/>
              </a:tblGrid>
              <a:tr h="1721875">
                <a:tc>
                  <a:txBody>
                    <a:bodyPr/>
                    <a:lstStyle/>
                    <a:p>
                      <a:pPr lvl="0" rtl="0">
                        <a:lnSpc>
                          <a:spcPct val="115000"/>
                        </a:lnSpc>
                        <a:spcBef>
                          <a:spcPts val="0"/>
                        </a:spcBef>
                        <a:spcAft>
                          <a:spcPts val="1600"/>
                        </a:spcAft>
                        <a:buNone/>
                      </a:pPr>
                      <a:r>
                        <a:rPr lang="en" sz="1800">
                          <a:solidFill>
                            <a:schemeClr val="lt2"/>
                          </a:solidFill>
                          <a:latin typeface="Roboto"/>
                          <a:ea typeface="Roboto"/>
                          <a:cs typeface="Roboto"/>
                          <a:sym typeface="Roboto"/>
                        </a:rPr>
                        <a:t>Primary: first-hand experiences, autobiographies, historical documents, surveys, interviews, observations</a:t>
                      </a:r>
                    </a:p>
                    <a:p>
                      <a:pPr lvl="0">
                        <a:spcBef>
                          <a:spcPts val="0"/>
                        </a:spcBef>
                        <a:buNone/>
                      </a:pPr>
                      <a:endParaRP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tcPr>
                </a:tc>
                <a:tc>
                  <a:txBody>
                    <a:bodyPr/>
                    <a:lstStyle/>
                    <a:p>
                      <a:pPr lvl="0" rtl="0">
                        <a:lnSpc>
                          <a:spcPct val="115000"/>
                        </a:lnSpc>
                        <a:spcBef>
                          <a:spcPts val="0"/>
                        </a:spcBef>
                        <a:spcAft>
                          <a:spcPts val="1600"/>
                        </a:spcAft>
                        <a:buNone/>
                      </a:pPr>
                      <a:r>
                        <a:rPr lang="en" sz="1800">
                          <a:solidFill>
                            <a:schemeClr val="lt2"/>
                          </a:solidFill>
                          <a:latin typeface="Roboto"/>
                          <a:ea typeface="Roboto"/>
                          <a:cs typeface="Roboto"/>
                          <a:sym typeface="Roboto"/>
                        </a:rPr>
                        <a:t>Secondary: commentary on research that has already been completed or an existing document or set of qualitative or quantitative data.</a:t>
                      </a:r>
                    </a:p>
                    <a:p>
                      <a:pPr lvl="0">
                        <a:spcBef>
                          <a:spcPts val="0"/>
                        </a:spcBef>
                        <a:buNone/>
                      </a:pPr>
                      <a:endParaRPr sz="1800">
                        <a:solidFill>
                          <a:schemeClr val="lt2"/>
                        </a:solidFill>
                        <a:latin typeface="Roboto"/>
                        <a:ea typeface="Roboto"/>
                        <a:cs typeface="Roboto"/>
                        <a:sym typeface="Roboto"/>
                      </a:endParaRP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38250" y="569375"/>
            <a:ext cx="8222100" cy="767699"/>
          </a:xfrm>
          <a:prstGeom prst="rect">
            <a:avLst/>
          </a:prstGeom>
        </p:spPr>
        <p:txBody>
          <a:bodyPr lIns="91425" tIns="91425" rIns="91425" bIns="91425" anchor="b" anchorCtr="0">
            <a:noAutofit/>
          </a:bodyPr>
          <a:lstStyle/>
          <a:p>
            <a:pPr lvl="0">
              <a:spcBef>
                <a:spcPts val="0"/>
              </a:spcBef>
              <a:buNone/>
            </a:pPr>
            <a:r>
              <a:rPr lang="en"/>
              <a:t>What Makes a Source Scholarly?</a:t>
            </a:r>
          </a:p>
        </p:txBody>
      </p:sp>
      <p:sp>
        <p:nvSpPr>
          <p:cNvPr id="100" name="Shape 100"/>
          <p:cNvSpPr txBox="1">
            <a:spLocks noGrp="1"/>
          </p:cNvSpPr>
          <p:nvPr>
            <p:ph type="body" idx="1"/>
          </p:nvPr>
        </p:nvSpPr>
        <p:spPr>
          <a:xfrm>
            <a:off x="587825" y="2022300"/>
            <a:ext cx="3146399" cy="2151599"/>
          </a:xfrm>
          <a:prstGeom prst="rect">
            <a:avLst/>
          </a:prstGeom>
        </p:spPr>
        <p:txBody>
          <a:bodyPr lIns="91425" tIns="91425" rIns="91425" bIns="91425" anchor="t" anchorCtr="0">
            <a:noAutofit/>
          </a:bodyPr>
          <a:lstStyle/>
          <a:p>
            <a:pPr marL="457200" lvl="0" indent="-381000" rtl="0">
              <a:spcBef>
                <a:spcPts val="0"/>
              </a:spcBef>
              <a:buSzPct val="100000"/>
            </a:pPr>
            <a:r>
              <a:rPr lang="en" sz="2400"/>
              <a:t>Credible authorship</a:t>
            </a:r>
          </a:p>
          <a:p>
            <a:pPr marL="457200" lvl="0" indent="-381000" rtl="0">
              <a:spcBef>
                <a:spcPts val="0"/>
              </a:spcBef>
              <a:buSzPct val="100000"/>
            </a:pPr>
            <a:r>
              <a:rPr lang="en" sz="2400"/>
              <a:t>Peer-Review</a:t>
            </a:r>
          </a:p>
          <a:p>
            <a:pPr marL="457200" lvl="0" indent="-381000">
              <a:spcBef>
                <a:spcPts val="0"/>
              </a:spcBef>
              <a:buSzPct val="100000"/>
            </a:pPr>
            <a:r>
              <a:rPr lang="en" sz="2400"/>
              <a:t>Research Journals</a:t>
            </a:r>
          </a:p>
        </p:txBody>
      </p:sp>
      <p:pic>
        <p:nvPicPr>
          <p:cNvPr id="101" name="Shape 101"/>
          <p:cNvPicPr preferRelativeResize="0"/>
          <p:nvPr/>
        </p:nvPicPr>
        <p:blipFill>
          <a:blip r:embed="rId3">
            <a:alphaModFix amt="88000"/>
          </a:blip>
          <a:stretch>
            <a:fillRect/>
          </a:stretch>
        </p:blipFill>
        <p:spPr>
          <a:xfrm>
            <a:off x="3990600" y="1736250"/>
            <a:ext cx="4471700" cy="3353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r>
              <a:rPr lang="en"/>
              <a:t>Using the Library</a:t>
            </a:r>
          </a:p>
        </p:txBody>
      </p:sp>
      <p:sp>
        <p:nvSpPr>
          <p:cNvPr id="107" name="Shape 107"/>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r>
              <a:rPr lang="en"/>
              <a:t>It will be your new best friend</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57150" y="4696825"/>
            <a:ext cx="8381999" cy="446700"/>
          </a:xfrm>
          <a:prstGeom prst="rect">
            <a:avLst/>
          </a:prstGeom>
        </p:spPr>
        <p:txBody>
          <a:bodyPr lIns="91425" tIns="91425" rIns="91425" bIns="91425" anchor="ctr" anchorCtr="0">
            <a:noAutofit/>
          </a:bodyPr>
          <a:lstStyle/>
          <a:p>
            <a:pPr lvl="0" algn="ctr">
              <a:spcBef>
                <a:spcPts val="0"/>
              </a:spcBef>
              <a:buNone/>
            </a:pPr>
            <a:r>
              <a:rPr lang="en" dirty="0"/>
              <a:t>Visit the library website, where you can search the online databases </a:t>
            </a:r>
            <a:r>
              <a:rPr lang="en" dirty="0" smtClean="0"/>
              <a:t>that CSUSM </a:t>
            </a:r>
            <a:r>
              <a:rPr lang="en" dirty="0"/>
              <a:t>subscribes to by popularity, subject, or title. </a:t>
            </a:r>
          </a:p>
        </p:txBody>
      </p:sp>
      <p:pic>
        <p:nvPicPr>
          <p:cNvPr id="113" name="Shape 113"/>
          <p:cNvPicPr preferRelativeResize="0"/>
          <p:nvPr/>
        </p:nvPicPr>
        <p:blipFill rotWithShape="1">
          <a:blip r:embed="rId3">
            <a:alphaModFix/>
          </a:blip>
          <a:srcRect t="3276" b="3898"/>
          <a:stretch/>
        </p:blipFill>
        <p:spPr>
          <a:xfrm>
            <a:off x="385275" y="0"/>
            <a:ext cx="8373458" cy="4389400"/>
          </a:xfrm>
          <a:prstGeom prst="rect">
            <a:avLst/>
          </a:prstGeom>
          <a:noFill/>
          <a:ln>
            <a:noFill/>
          </a:ln>
        </p:spPr>
      </p:pic>
      <p:sp>
        <p:nvSpPr>
          <p:cNvPr id="114" name="Shape 114"/>
          <p:cNvSpPr/>
          <p:nvPr/>
        </p:nvSpPr>
        <p:spPr>
          <a:xfrm rot="10800000">
            <a:off x="3214675" y="1001325"/>
            <a:ext cx="874799" cy="527099"/>
          </a:xfrm>
          <a:prstGeom prst="rightArrow">
            <a:avLst>
              <a:gd name="adj1" fmla="val 50000"/>
              <a:gd name="adj2" fmla="val 50000"/>
            </a:avLst>
          </a:prstGeom>
          <a:solidFill>
            <a:srgbClr val="FF0000"/>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505925" y="1117225"/>
            <a:ext cx="2656199" cy="274199"/>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71900" y="1919075"/>
            <a:ext cx="3999899" cy="2710200"/>
          </a:xfrm>
          <a:prstGeom prst="rect">
            <a:avLst/>
          </a:prstGeom>
        </p:spPr>
        <p:txBody>
          <a:bodyPr lIns="91425" tIns="91425" rIns="91425" bIns="91425" anchor="t" anchorCtr="0">
            <a:noAutofit/>
          </a:bodyPr>
          <a:lstStyle/>
          <a:p>
            <a:pPr lvl="0" rtl="0">
              <a:spcBef>
                <a:spcPts val="0"/>
              </a:spcBef>
              <a:buNone/>
            </a:pPr>
            <a:r>
              <a:rPr lang="en" b="1" dirty="0">
                <a:solidFill>
                  <a:schemeClr val="bg2"/>
                </a:solidFill>
              </a:rPr>
              <a:t>EBSCOHost</a:t>
            </a:r>
          </a:p>
          <a:p>
            <a:pPr lvl="0" rtl="0">
              <a:spcBef>
                <a:spcPts val="0"/>
              </a:spcBef>
              <a:buNone/>
            </a:pPr>
            <a:r>
              <a:rPr lang="en" dirty="0">
                <a:solidFill>
                  <a:schemeClr val="bg2"/>
                </a:solidFill>
              </a:rPr>
              <a:t>“This scholarly collections offers information in nearly every area of academic study including: computer sciences, engineering, physics, chemistry, language and linguistics, arts &amp; literature, medical sciences, ethnic studies, and many more” (biblio.csusm.edu). </a:t>
            </a:r>
          </a:p>
          <a:p>
            <a:pPr lvl="0">
              <a:spcBef>
                <a:spcPts val="0"/>
              </a:spcBef>
              <a:buNone/>
            </a:pPr>
            <a:r>
              <a:rPr lang="en" dirty="0">
                <a:solidFill>
                  <a:schemeClr val="bg2"/>
                </a:solidFill>
              </a:rPr>
              <a:t>The database contains articles from 1975 to present.</a:t>
            </a:r>
          </a:p>
        </p:txBody>
      </p:sp>
      <p:sp>
        <p:nvSpPr>
          <p:cNvPr id="121" name="Shape 12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Commonly Used Databases</a:t>
            </a:r>
          </a:p>
        </p:txBody>
      </p:sp>
      <p:sp>
        <p:nvSpPr>
          <p:cNvPr id="122" name="Shape 122"/>
          <p:cNvSpPr txBox="1">
            <a:spLocks noGrp="1"/>
          </p:cNvSpPr>
          <p:nvPr>
            <p:ph type="body" idx="2"/>
          </p:nvPr>
        </p:nvSpPr>
        <p:spPr>
          <a:xfrm>
            <a:off x="4694250" y="1919075"/>
            <a:ext cx="3999899" cy="2710200"/>
          </a:xfrm>
          <a:prstGeom prst="rect">
            <a:avLst/>
          </a:prstGeom>
        </p:spPr>
        <p:txBody>
          <a:bodyPr lIns="91425" tIns="91425" rIns="91425" bIns="91425" anchor="t" anchorCtr="0">
            <a:noAutofit/>
          </a:bodyPr>
          <a:lstStyle/>
          <a:p>
            <a:pPr lvl="0" rtl="0">
              <a:spcBef>
                <a:spcPts val="0"/>
              </a:spcBef>
              <a:buNone/>
            </a:pPr>
            <a:r>
              <a:rPr lang="en" b="1" dirty="0">
                <a:solidFill>
                  <a:schemeClr val="bg2"/>
                </a:solidFill>
              </a:rPr>
              <a:t>Project Muse</a:t>
            </a:r>
          </a:p>
          <a:p>
            <a:pPr lvl="0" rtl="0">
              <a:spcBef>
                <a:spcPts val="0"/>
              </a:spcBef>
              <a:buNone/>
            </a:pPr>
            <a:r>
              <a:rPr lang="en" dirty="0">
                <a:solidFill>
                  <a:schemeClr val="bg2"/>
                </a:solidFill>
              </a:rPr>
              <a:t>Project Muse contains “full-text coverage for hundreds of scholarly journals in the humanites, social sciences, and mathematics” (biblio.csusm.edu).</a:t>
            </a:r>
          </a:p>
          <a:p>
            <a:pPr lvl="0">
              <a:spcBef>
                <a:spcPts val="0"/>
              </a:spcBef>
              <a:buNone/>
            </a:pPr>
            <a:r>
              <a:rPr lang="en" dirty="0">
                <a:solidFill>
                  <a:schemeClr val="bg2"/>
                </a:solidFill>
              </a:rPr>
              <a:t>Muse is a more modern database with original resource publication dates as early as 1993.</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On-screen Show (16:9)</PresentationFormat>
  <Paragraphs>60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Roboto</vt:lpstr>
      <vt:lpstr>Arial</vt:lpstr>
      <vt:lpstr>material</vt:lpstr>
      <vt:lpstr>Researching Your Topic</vt:lpstr>
      <vt:lpstr>PowerPoint Presentation</vt:lpstr>
      <vt:lpstr>Broad Strokes</vt:lpstr>
      <vt:lpstr>Create a working thesis</vt:lpstr>
      <vt:lpstr>Types of Sources</vt:lpstr>
      <vt:lpstr>What Makes a Source Scholarly?</vt:lpstr>
      <vt:lpstr>Using the Library</vt:lpstr>
      <vt:lpstr>PowerPoint Presentation</vt:lpstr>
      <vt:lpstr>Commonly Used Databases</vt:lpstr>
      <vt:lpstr>Commonly Used Databases</vt:lpstr>
      <vt:lpstr>PowerPoint Presentation</vt:lpstr>
      <vt:lpstr>I’ve Researched--Now What?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Your Topic</dc:title>
  <dc:creator>Natalie Mckemy</dc:creator>
  <cp:lastModifiedBy>Natalie Mckemy</cp:lastModifiedBy>
  <cp:revision>1</cp:revision>
  <dcterms:modified xsi:type="dcterms:W3CDTF">2015-12-22T20:51:52Z</dcterms:modified>
</cp:coreProperties>
</file>